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289" r:id="rId2"/>
    <p:sldId id="283" r:id="rId3"/>
    <p:sldId id="291" r:id="rId4"/>
    <p:sldId id="292" r:id="rId5"/>
    <p:sldId id="293" r:id="rId6"/>
    <p:sldId id="294" r:id="rId7"/>
    <p:sldId id="288" r:id="rId8"/>
  </p:sldIdLst>
  <p:sldSz cx="12192000" cy="6858000"/>
  <p:notesSz cx="6858000" cy="9144000"/>
  <p:embeddedFontLst>
    <p:embeddedFont>
      <p:font typeface="Montserrat ExtraBold" panose="00000900000000000000" pitchFamily="2" charset="0"/>
      <p:bold r:id="rId10"/>
      <p:boldItalic r:id="rId11"/>
    </p:embeddedFont>
    <p:embeddedFont>
      <p:font typeface="Montserrat Medium" panose="00000600000000000000" pitchFamily="2" charset="0"/>
      <p:regular r:id="rId12"/>
      <p:italic r:id="rId13"/>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9771"/>
    <a:srgbClr val="101720"/>
    <a:srgbClr val="94A5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10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D7D5E0-1C3B-42DA-A2EE-7DB3D0F66E9B}" type="datetimeFigureOut">
              <a:rPr lang="pt-BR" smtClean="0"/>
              <a:t>18/08/2025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71EC3A-02FD-491B-9931-F40CCB2CC834}" type="slidenum">
              <a:rPr lang="pt-BR" smtClean="0"/>
              <a:t>‹#›</a:t>
            </a:fld>
            <a:endParaRPr lang="pt-BR"/>
          </a:p>
        </p:txBody>
      </p:sp>
    </p:spTree>
    <p:extLst>
      <p:ext uri="{BB962C8B-B14F-4D97-AF65-F5344CB8AC3E}">
        <p14:creationId xmlns:p14="http://schemas.microsoft.com/office/powerpoint/2010/main" val="516556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18/08/2025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1115690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18/08/2025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420203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18/08/2025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3508642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05D7573-1B42-4FDE-988B-ED6C122C2F24}" type="datetimeFigureOut">
              <a:rPr lang="pt-BR" smtClean="0"/>
              <a:t>18/08/2025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214138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05D7573-1B42-4FDE-988B-ED6C122C2F24}" type="datetimeFigureOut">
              <a:rPr lang="pt-BR" smtClean="0"/>
              <a:t>18/08/2025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650453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E05D7573-1B42-4FDE-988B-ED6C122C2F24}" type="datetimeFigureOut">
              <a:rPr lang="pt-BR" smtClean="0"/>
              <a:t>18/08/2025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1055181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05D7573-1B42-4FDE-988B-ED6C122C2F24}" type="datetimeFigureOut">
              <a:rPr lang="pt-BR" smtClean="0"/>
              <a:t>18/08/2025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2778042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05D7573-1B42-4FDE-988B-ED6C122C2F24}" type="datetimeFigureOut">
              <a:rPr lang="pt-BR" smtClean="0"/>
              <a:t>18/08/2025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2628910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E05D7573-1B42-4FDE-988B-ED6C122C2F24}" type="datetimeFigureOut">
              <a:rPr lang="pt-BR" smtClean="0"/>
              <a:t>18/08/2025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1074938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18/08/2025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50649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05D7573-1B42-4FDE-988B-ED6C122C2F24}" type="datetimeFigureOut">
              <a:rPr lang="pt-BR" smtClean="0"/>
              <a:t>18/08/2025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B33D1E0-7E1A-456D-BC13-F36362C5C568}" type="slidenum">
              <a:rPr lang="pt-BR" smtClean="0"/>
              <a:t>‹#›</a:t>
            </a:fld>
            <a:endParaRPr lang="pt-BR"/>
          </a:p>
        </p:txBody>
      </p:sp>
    </p:spTree>
    <p:extLst>
      <p:ext uri="{BB962C8B-B14F-4D97-AF65-F5344CB8AC3E}">
        <p14:creationId xmlns:p14="http://schemas.microsoft.com/office/powerpoint/2010/main" val="4278775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5D7573-1B42-4FDE-988B-ED6C122C2F24}" type="datetimeFigureOut">
              <a:rPr lang="pt-BR" smtClean="0"/>
              <a:t>18/08/2025</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33D1E0-7E1A-456D-BC13-F36362C5C568}" type="slidenum">
              <a:rPr lang="pt-BR" smtClean="0"/>
              <a:t>‹#›</a:t>
            </a:fld>
            <a:endParaRPr lang="pt-BR"/>
          </a:p>
        </p:txBody>
      </p:sp>
    </p:spTree>
    <p:extLst>
      <p:ext uri="{BB962C8B-B14F-4D97-AF65-F5344CB8AC3E}">
        <p14:creationId xmlns:p14="http://schemas.microsoft.com/office/powerpoint/2010/main" val="1200070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5592660" y="2141740"/>
            <a:ext cx="6235817" cy="1655762"/>
          </a:xfrm>
        </p:spPr>
        <p:txBody>
          <a:bodyPr>
            <a:normAutofit fontScale="92500" lnSpcReduction="10000"/>
          </a:bodyPr>
          <a:lstStyle/>
          <a:p>
            <a:pPr algn="l"/>
            <a:r>
              <a:rPr lang="en-US" dirty="0">
                <a:latin typeface="Montserrat ExtraBold" pitchFamily="2" charset="0"/>
              </a:rPr>
              <a:t>The Essential Innovations in Construction </a:t>
            </a:r>
          </a:p>
          <a:p>
            <a:pPr algn="l"/>
            <a:r>
              <a:rPr lang="en-US" sz="2000" dirty="0">
                <a:latin typeface="Montserrat Medium" panose="00000600000000000000" pitchFamily="2" charset="0"/>
              </a:rPr>
              <a:t>Ed Merrow</a:t>
            </a:r>
          </a:p>
          <a:p>
            <a:pPr algn="l"/>
            <a:r>
              <a:rPr lang="en-US" sz="1700" dirty="0">
                <a:latin typeface="Montserrat Medium" panose="00000600000000000000" pitchFamily="2" charset="0"/>
              </a:rPr>
              <a:t>Executive Chairman</a:t>
            </a:r>
          </a:p>
          <a:p>
            <a:pPr algn="l"/>
            <a:r>
              <a:rPr lang="en-US" sz="1700" dirty="0">
                <a:latin typeface="Montserrat Medium" panose="00000600000000000000" pitchFamily="2" charset="0"/>
              </a:rPr>
              <a:t>Independent Project Analysis, Inc. (IPA)</a:t>
            </a:r>
            <a:endParaRPr lang="pt-BR" sz="1700" dirty="0">
              <a:latin typeface="Montserrat Medium" panose="00000600000000000000" pitchFamily="2" charset="0"/>
            </a:endParaRPr>
          </a:p>
        </p:txBody>
      </p:sp>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12" y="936832"/>
            <a:ext cx="5710255" cy="4065579"/>
          </a:xfrm>
          <a:prstGeom prst="rect">
            <a:avLst/>
          </a:prstGeom>
        </p:spPr>
      </p:pic>
      <p:pic>
        <p:nvPicPr>
          <p:cNvPr id="9" name="Picture 8" descr="A green and white logo&#10;&#10;AI-generated content may be incorrect.">
            <a:extLst>
              <a:ext uri="{FF2B5EF4-FFF2-40B4-BE49-F238E27FC236}">
                <a16:creationId xmlns:a16="http://schemas.microsoft.com/office/drawing/2014/main" id="{03CFB0F3-A0FF-CEF2-A662-2F958891DB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69313" y="-8517"/>
            <a:ext cx="1227423" cy="1223813"/>
          </a:xfrm>
          <a:prstGeom prst="rect">
            <a:avLst/>
          </a:prstGeom>
        </p:spPr>
      </p:pic>
    </p:spTree>
    <p:extLst>
      <p:ext uri="{BB962C8B-B14F-4D97-AF65-F5344CB8AC3E}">
        <p14:creationId xmlns:p14="http://schemas.microsoft.com/office/powerpoint/2010/main" val="3513624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3600" dirty="0">
                <a:latin typeface="Montserrat ExtraBold" pitchFamily="2" charset="0"/>
              </a:rPr>
              <a:t>We Need New Thinking</a:t>
            </a:r>
          </a:p>
        </p:txBody>
      </p:sp>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9" name="Espaço Reservado para Conteúdo 2">
            <a:extLst>
              <a:ext uri="{FF2B5EF4-FFF2-40B4-BE49-F238E27FC236}">
                <a16:creationId xmlns:a16="http://schemas.microsoft.com/office/drawing/2014/main" id="{CF934544-857B-67AA-BA30-66A70C43FBB9}"/>
              </a:ext>
            </a:extLst>
          </p:cNvPr>
          <p:cNvSpPr>
            <a:spLocks noGrp="1"/>
          </p:cNvSpPr>
          <p:nvPr>
            <p:ph idx="1"/>
          </p:nvPr>
        </p:nvSpPr>
        <p:spPr>
          <a:xfrm>
            <a:off x="838200" y="1337639"/>
            <a:ext cx="9395637" cy="4354032"/>
          </a:xfrm>
        </p:spPr>
        <p:txBody>
          <a:bodyPr>
            <a:normAutofit fontScale="62500" lnSpcReduction="20000"/>
          </a:bodyPr>
          <a:lstStyle/>
          <a:p>
            <a:pPr>
              <a:lnSpc>
                <a:spcPct val="115000"/>
              </a:lnSpc>
              <a:buSzPct val="80000"/>
            </a:pPr>
            <a:r>
              <a:rPr lang="en-US" sz="2600" dirty="0">
                <a:latin typeface="Arial" panose="020B0604020202020204" pitchFamily="34" charset="0"/>
                <a:cs typeface="Arial" panose="020B0604020202020204" pitchFamily="34" charset="0"/>
              </a:rPr>
              <a:t>Upstream and downstream, off-shore and on-shore, the petroleum industry construction is at a very uniquely difficult juncture</a:t>
            </a:r>
          </a:p>
          <a:p>
            <a:pPr lvl="1">
              <a:lnSpc>
                <a:spcPct val="115000"/>
              </a:lnSpc>
              <a:buFont typeface="Arial" panose="020B0604020202020204" pitchFamily="34" charset="0"/>
              <a:buChar char="‒"/>
            </a:pPr>
            <a:r>
              <a:rPr lang="en-US" dirty="0">
                <a:latin typeface="Arial" panose="020B0604020202020204" pitchFamily="34" charset="0"/>
                <a:cs typeface="Arial" panose="020B0604020202020204" pitchFamily="34" charset="0"/>
              </a:rPr>
              <a:t>Low oil prices</a:t>
            </a:r>
          </a:p>
          <a:p>
            <a:pPr lvl="1">
              <a:lnSpc>
                <a:spcPct val="115000"/>
              </a:lnSpc>
              <a:buFont typeface="Arial" panose="020B0604020202020204" pitchFamily="34" charset="0"/>
              <a:buChar char="‒"/>
            </a:pPr>
            <a:r>
              <a:rPr lang="en-US" dirty="0">
                <a:latin typeface="Arial" panose="020B0604020202020204" pitchFamily="34" charset="0"/>
                <a:cs typeface="Arial" panose="020B0604020202020204" pitchFamily="34" charset="0"/>
              </a:rPr>
              <a:t>Consolidating supply chains</a:t>
            </a:r>
          </a:p>
          <a:p>
            <a:pPr lvl="1">
              <a:lnSpc>
                <a:spcPct val="115000"/>
              </a:lnSpc>
              <a:buFont typeface="Arial" panose="020B0604020202020204" pitchFamily="34" charset="0"/>
              <a:buChar char="‒"/>
            </a:pPr>
            <a:r>
              <a:rPr lang="en-US" dirty="0">
                <a:latin typeface="Arial" panose="020B0604020202020204" pitchFamily="34" charset="0"/>
                <a:cs typeface="Arial" panose="020B0604020202020204" pitchFamily="34" charset="0"/>
              </a:rPr>
              <a:t>Risk-averse contractors</a:t>
            </a:r>
          </a:p>
          <a:p>
            <a:pPr lvl="1">
              <a:lnSpc>
                <a:spcPct val="115000"/>
              </a:lnSpc>
              <a:buFont typeface="Arial" panose="020B0604020202020204" pitchFamily="34" charset="0"/>
              <a:buChar char="‒"/>
            </a:pPr>
            <a:r>
              <a:rPr lang="en-US" dirty="0">
                <a:latin typeface="Arial" panose="020B0604020202020204" pitchFamily="34" charset="0"/>
                <a:cs typeface="Arial" panose="020B0604020202020204" pitchFamily="34" charset="0"/>
              </a:rPr>
              <a:t>Weakening project resources within owners</a:t>
            </a:r>
          </a:p>
          <a:p>
            <a:pPr>
              <a:lnSpc>
                <a:spcPct val="115000"/>
              </a:lnSpc>
              <a:spcBef>
                <a:spcPts val="600"/>
              </a:spcBef>
              <a:spcAft>
                <a:spcPts val="600"/>
              </a:spcAft>
              <a:buSzPct val="80000"/>
            </a:pPr>
            <a:r>
              <a:rPr lang="en-US" sz="2600" dirty="0">
                <a:latin typeface="Arial" panose="020B0604020202020204" pitchFamily="34" charset="0"/>
                <a:cs typeface="Arial" panose="020B0604020202020204" pitchFamily="34" charset="0"/>
              </a:rPr>
              <a:t>We need innovation today far more than at any other point in our history</a:t>
            </a:r>
          </a:p>
          <a:p>
            <a:pPr>
              <a:lnSpc>
                <a:spcPct val="115000"/>
              </a:lnSpc>
              <a:spcBef>
                <a:spcPts val="600"/>
              </a:spcBef>
              <a:spcAft>
                <a:spcPts val="600"/>
              </a:spcAft>
              <a:buSzPct val="80000"/>
            </a:pPr>
            <a:r>
              <a:rPr lang="en-US" sz="2600" dirty="0">
                <a:latin typeface="Arial" panose="020B0604020202020204" pitchFamily="34" charset="0"/>
                <a:cs typeface="Arial" panose="020B0604020202020204" pitchFamily="34" charset="0"/>
              </a:rPr>
              <a:t>Productivity improvements in industrial construction have been significantly slower than in other sectors such as manufacturing and agriculture </a:t>
            </a:r>
          </a:p>
          <a:p>
            <a:pPr>
              <a:lnSpc>
                <a:spcPct val="115000"/>
              </a:lnSpc>
              <a:spcBef>
                <a:spcPts val="600"/>
              </a:spcBef>
              <a:spcAft>
                <a:spcPts val="600"/>
              </a:spcAft>
              <a:buSzPct val="80000"/>
            </a:pPr>
            <a:r>
              <a:rPr lang="en-US" sz="2600" dirty="0">
                <a:latin typeface="Arial" panose="020B0604020202020204" pitchFamily="34" charset="0"/>
                <a:cs typeface="Arial" panose="020B0604020202020204" pitchFamily="34" charset="0"/>
              </a:rPr>
              <a:t>It is said that we are unwilling to take up new technology, but that is clearly wrong: 30 years ago there were no floating platforms and no deepwater subseas</a:t>
            </a:r>
          </a:p>
          <a:p>
            <a:pPr>
              <a:lnSpc>
                <a:spcPct val="115000"/>
              </a:lnSpc>
              <a:spcBef>
                <a:spcPts val="600"/>
              </a:spcBef>
              <a:spcAft>
                <a:spcPts val="600"/>
              </a:spcAft>
              <a:buSzPct val="80000"/>
            </a:pPr>
            <a:r>
              <a:rPr lang="en-US" sz="2600" dirty="0">
                <a:latin typeface="Arial" panose="020B0604020202020204" pitchFamily="34" charset="0"/>
                <a:cs typeface="Arial" panose="020B0604020202020204" pitchFamily="34" charset="0"/>
              </a:rPr>
              <a:t>But many who complain about low productivity growth in construction don’t know the first principles of economics: large improvements in productivity require massive substitution of capital for labor </a:t>
            </a:r>
          </a:p>
          <a:p>
            <a:pPr>
              <a:lnSpc>
                <a:spcPct val="115000"/>
              </a:lnSpc>
              <a:spcBef>
                <a:spcPts val="600"/>
              </a:spcBef>
              <a:spcAft>
                <a:spcPts val="600"/>
              </a:spcAft>
              <a:buSzPct val="80000"/>
            </a:pPr>
            <a:r>
              <a:rPr lang="en-US" sz="2600" dirty="0">
                <a:latin typeface="Arial" panose="020B0604020202020204" pitchFamily="34" charset="0"/>
                <a:cs typeface="Arial" panose="020B0604020202020204" pitchFamily="34" charset="0"/>
              </a:rPr>
              <a:t>This is the core problem with regard to productivity in construction</a:t>
            </a:r>
          </a:p>
          <a:p>
            <a:pPr>
              <a:lnSpc>
                <a:spcPct val="115000"/>
              </a:lnSpc>
            </a:pPr>
            <a:endParaRPr lang="en-US" dirty="0">
              <a:latin typeface="Arial" panose="020B0604020202020204" pitchFamily="34" charset="0"/>
              <a:cs typeface="Arial" panose="020B0604020202020204" pitchFamily="34" charset="0"/>
            </a:endParaRPr>
          </a:p>
          <a:p>
            <a:pPr>
              <a:lnSpc>
                <a:spcPct val="115000"/>
              </a:lnSpc>
            </a:pPr>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7219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60E5D-3F60-367E-E0EE-F737B315DCC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AB7B02A-4F98-73BB-02A6-313B7A2C4C32}"/>
              </a:ext>
            </a:extLst>
          </p:cNvPr>
          <p:cNvSpPr>
            <a:spLocks noGrp="1"/>
          </p:cNvSpPr>
          <p:nvPr>
            <p:ph type="title"/>
          </p:nvPr>
        </p:nvSpPr>
        <p:spPr/>
        <p:txBody>
          <a:bodyPr>
            <a:normAutofit/>
          </a:bodyPr>
          <a:lstStyle/>
          <a:p>
            <a:r>
              <a:rPr lang="pt-BR" sz="3600" dirty="0">
                <a:latin typeface="Montserrat ExtraBold" pitchFamily="2" charset="0"/>
              </a:rPr>
              <a:t>Our Challenges</a:t>
            </a:r>
          </a:p>
        </p:txBody>
      </p:sp>
      <p:sp>
        <p:nvSpPr>
          <p:cNvPr id="3" name="Espaço Reservado para Conteúdo 2">
            <a:extLst>
              <a:ext uri="{FF2B5EF4-FFF2-40B4-BE49-F238E27FC236}">
                <a16:creationId xmlns:a16="http://schemas.microsoft.com/office/drawing/2014/main" id="{E2284C92-BCE5-70E7-FB16-C6F4EE8E7E67}"/>
              </a:ext>
            </a:extLst>
          </p:cNvPr>
          <p:cNvSpPr>
            <a:spLocks noGrp="1"/>
          </p:cNvSpPr>
          <p:nvPr>
            <p:ph idx="1"/>
          </p:nvPr>
        </p:nvSpPr>
        <p:spPr>
          <a:xfrm>
            <a:off x="838200" y="1303130"/>
            <a:ext cx="9379688" cy="5102087"/>
          </a:xfrm>
        </p:spPr>
        <p:txBody>
          <a:bodyPr>
            <a:normAutofit/>
          </a:bodyPr>
          <a:lstStyle/>
          <a:p>
            <a:pPr marL="173038" indent="-173038">
              <a:lnSpc>
                <a:spcPct val="120000"/>
              </a:lnSpc>
              <a:buSzPct val="80000"/>
            </a:pPr>
            <a:r>
              <a:rPr lang="en-US" sz="1600" dirty="0">
                <a:latin typeface="Arial" panose="020B0604020202020204" pitchFamily="34" charset="0"/>
                <a:cs typeface="Arial" panose="020B0604020202020204" pitchFamily="34" charset="0"/>
              </a:rPr>
              <a:t>Our biggest challenges today are:</a:t>
            </a:r>
          </a:p>
          <a:p>
            <a:pPr marL="458788">
              <a:lnSpc>
                <a:spcPct val="120000"/>
              </a:lnSpc>
              <a:buSzPct val="80000"/>
              <a:buFont typeface="Arial" panose="020B0604020202020204" pitchFamily="34" charset="0"/>
              <a:buChar char="—"/>
            </a:pPr>
            <a:r>
              <a:rPr lang="en-US" sz="1400" dirty="0">
                <a:latin typeface="Arial" panose="020B0604020202020204" pitchFamily="34" charset="0"/>
                <a:cs typeface="Arial" panose="020B0604020202020204" pitchFamily="34" charset="0"/>
              </a:rPr>
              <a:t>Highly consolidated supply chains that give substantial pricing power to providers; this is driven in part by the peculiar dynamics of an industry being slowly forced out of existence; it has happened in other dying industries as well, but it has never happened to an industry that was otherwise vibrant</a:t>
            </a:r>
          </a:p>
          <a:p>
            <a:pPr marL="458788">
              <a:lnSpc>
                <a:spcPct val="120000"/>
              </a:lnSpc>
              <a:buSzPct val="80000"/>
              <a:buFont typeface="Arial" panose="020B0604020202020204" pitchFamily="34" charset="0"/>
              <a:buChar char="—"/>
            </a:pPr>
            <a:r>
              <a:rPr lang="en-US" sz="1400" dirty="0">
                <a:latin typeface="Arial" panose="020B0604020202020204" pitchFamily="34" charset="0"/>
                <a:cs typeface="Arial" panose="020B0604020202020204" pitchFamily="34" charset="0"/>
              </a:rPr>
              <a:t>Engineering costs, a labor input, will be increasing as the supply of engineers is insufficient to get work done</a:t>
            </a:r>
          </a:p>
          <a:p>
            <a:pPr marL="458788">
              <a:lnSpc>
                <a:spcPct val="120000"/>
              </a:lnSpc>
              <a:spcAft>
                <a:spcPts val="600"/>
              </a:spcAft>
              <a:buSzPct val="80000"/>
              <a:buFont typeface="Arial" panose="020B0604020202020204" pitchFamily="34" charset="0"/>
              <a:buChar char="—"/>
            </a:pPr>
            <a:r>
              <a:rPr lang="en-US" sz="1400" dirty="0">
                <a:latin typeface="Arial" panose="020B0604020202020204" pitchFamily="34" charset="0"/>
                <a:cs typeface="Arial" panose="020B0604020202020204" pitchFamily="34" charset="0"/>
              </a:rPr>
              <a:t>Construction is a young person’s occupation and the demographic profile is unfavorable especially in key nations for our supply chains—a birth rate of 2.1 is needed just to stay even:</a:t>
            </a:r>
          </a:p>
          <a:p>
            <a:pPr marL="973138" lvl="2" indent="-285750">
              <a:lnSpc>
                <a:spcPct val="120000"/>
              </a:lnSpc>
              <a:spcBef>
                <a:spcPts val="300"/>
              </a:spcBef>
              <a:buSzPct val="80000"/>
              <a:buFont typeface="Wingdings" panose="05000000000000000000" pitchFamily="2" charset="2"/>
              <a:buChar char="§"/>
              <a:tabLst>
                <a:tab pos="914400" algn="l"/>
                <a:tab pos="1427163" algn="l"/>
              </a:tabLst>
            </a:pPr>
            <a:r>
              <a:rPr lang="en-US" sz="1200" dirty="0">
                <a:latin typeface="Arial" panose="020B0604020202020204" pitchFamily="34" charset="0"/>
                <a:cs typeface="Arial" panose="020B0604020202020204" pitchFamily="34" charset="0"/>
              </a:rPr>
              <a:t>Japan  1.2	A premier maker of equipment</a:t>
            </a:r>
          </a:p>
          <a:p>
            <a:pPr marL="973138" lvl="2" indent="-285750">
              <a:lnSpc>
                <a:spcPct val="120000"/>
              </a:lnSpc>
              <a:spcBef>
                <a:spcPts val="300"/>
              </a:spcBef>
              <a:buSzPct val="80000"/>
              <a:buFont typeface="Wingdings" panose="05000000000000000000" pitchFamily="2" charset="2"/>
              <a:buChar char="§"/>
              <a:tabLst>
                <a:tab pos="914400" algn="l"/>
                <a:tab pos="1427163" algn="l"/>
              </a:tabLst>
            </a:pPr>
            <a:r>
              <a:rPr lang="en-US" sz="1200" dirty="0">
                <a:latin typeface="Arial" panose="020B0604020202020204" pitchFamily="34" charset="0"/>
                <a:cs typeface="Arial" panose="020B0604020202020204" pitchFamily="34" charset="0"/>
              </a:rPr>
              <a:t>China  1.0	The key maker of almost everything</a:t>
            </a:r>
          </a:p>
          <a:p>
            <a:pPr marL="973138" lvl="2" indent="-285750">
              <a:lnSpc>
                <a:spcPct val="120000"/>
              </a:lnSpc>
              <a:spcBef>
                <a:spcPts val="300"/>
              </a:spcBef>
              <a:buSzPct val="80000"/>
              <a:buFont typeface="Wingdings" panose="05000000000000000000" pitchFamily="2" charset="2"/>
              <a:buChar char="§"/>
              <a:tabLst>
                <a:tab pos="914400" algn="l"/>
                <a:tab pos="1427163" algn="l"/>
              </a:tabLst>
            </a:pPr>
            <a:r>
              <a:rPr lang="en-US" sz="1200" dirty="0">
                <a:latin typeface="Arial" panose="020B0604020202020204" pitchFamily="34" charset="0"/>
                <a:cs typeface="Arial" panose="020B0604020202020204" pitchFamily="34" charset="0"/>
              </a:rPr>
              <a:t>Korea  .78	World’s best fabrication yards (with the lowest birthrate in the world!)</a:t>
            </a:r>
          </a:p>
          <a:p>
            <a:pPr marL="173038" indent="-173038">
              <a:lnSpc>
                <a:spcPct val="120000"/>
              </a:lnSpc>
              <a:spcBef>
                <a:spcPts val="600"/>
              </a:spcBef>
              <a:spcAft>
                <a:spcPts val="600"/>
              </a:spcAft>
              <a:buSzPct val="80000"/>
            </a:pPr>
            <a:r>
              <a:rPr lang="en-US" sz="1600" dirty="0">
                <a:latin typeface="Arial" panose="020B0604020202020204" pitchFamily="34" charset="0"/>
                <a:cs typeface="Arial" panose="020B0604020202020204" pitchFamily="34" charset="0"/>
              </a:rPr>
              <a:t>Unless we can find a way to dramatically decrease the labor inputs in our projects, we will be stuck with poor productivity in a world that is increasingly short of labor</a:t>
            </a:r>
          </a:p>
          <a:p>
            <a:pPr marL="173038" indent="-173038">
              <a:lnSpc>
                <a:spcPct val="120000"/>
              </a:lnSpc>
              <a:spcBef>
                <a:spcPts val="600"/>
              </a:spcBef>
              <a:spcAft>
                <a:spcPts val="600"/>
              </a:spcAft>
              <a:buSzPct val="80000"/>
            </a:pPr>
            <a:r>
              <a:rPr lang="en-US" sz="1600" dirty="0">
                <a:latin typeface="Arial" panose="020B0604020202020204" pitchFamily="34" charset="0"/>
                <a:cs typeface="Arial" panose="020B0604020202020204" pitchFamily="34" charset="0"/>
              </a:rPr>
              <a:t>Are there technological solutions to this problem?</a:t>
            </a:r>
          </a:p>
          <a:p>
            <a:pPr>
              <a:spcAft>
                <a:spcPts val="600"/>
              </a:spcAft>
            </a:pPr>
            <a:endParaRPr lang="en-US" sz="800" dirty="0">
              <a:latin typeface="Arial" panose="020B060402020202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871DE6F4-505E-F816-10B0-D6182FCCC0AF}"/>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751C6A4B-C7D6-6F80-D0BC-B8BD4852AC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4BFD93E8-B118-C5FF-E367-8F8994BC56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1078093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67CBB-9A4A-115F-FFCD-F260FA979F8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0EB3BDE-1DB3-8EE5-0536-FF161A7E1006}"/>
              </a:ext>
            </a:extLst>
          </p:cNvPr>
          <p:cNvSpPr>
            <a:spLocks noGrp="1"/>
          </p:cNvSpPr>
          <p:nvPr>
            <p:ph type="title"/>
          </p:nvPr>
        </p:nvSpPr>
        <p:spPr/>
        <p:txBody>
          <a:bodyPr>
            <a:normAutofit/>
          </a:bodyPr>
          <a:lstStyle/>
          <a:p>
            <a:r>
              <a:rPr lang="pt-BR" sz="3600" dirty="0">
                <a:latin typeface="Montserrat ExtraBold" pitchFamily="2" charset="0"/>
              </a:rPr>
              <a:t>Will Technology Save Us?</a:t>
            </a:r>
          </a:p>
        </p:txBody>
      </p:sp>
      <p:sp>
        <p:nvSpPr>
          <p:cNvPr id="3" name="Espaço Reservado para Conteúdo 2">
            <a:extLst>
              <a:ext uri="{FF2B5EF4-FFF2-40B4-BE49-F238E27FC236}">
                <a16:creationId xmlns:a16="http://schemas.microsoft.com/office/drawing/2014/main" id="{A1006E61-EE21-AB94-5A27-42966F7C37FF}"/>
              </a:ext>
            </a:extLst>
          </p:cNvPr>
          <p:cNvSpPr>
            <a:spLocks noGrp="1"/>
          </p:cNvSpPr>
          <p:nvPr>
            <p:ph idx="1"/>
          </p:nvPr>
        </p:nvSpPr>
        <p:spPr>
          <a:xfrm>
            <a:off x="838200" y="1476351"/>
            <a:ext cx="9294628" cy="4103338"/>
          </a:xfrm>
        </p:spPr>
        <p:txBody>
          <a:bodyPr>
            <a:noAutofit/>
          </a:bodyPr>
          <a:lstStyle/>
          <a:p>
            <a:pPr marL="173038" indent="-17303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There have been numerous incremental technologies that have made construction more efficient, such as drones to do inspection, advanced photogrammetry to assist with as-built drawing for brownfield projects, etc.  </a:t>
            </a:r>
          </a:p>
          <a:p>
            <a:pPr marL="173038" indent="-17303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Digitalization is more likely to improve operating costs rather than construction because digital twins combined with automation may allow on-shore operation of complex off-shore operations</a:t>
            </a:r>
          </a:p>
          <a:p>
            <a:pPr marL="173038" indent="-17303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Thus far, design automation has been a major disappointment as the number of hours required to render a given design has not improved very much and quality remains a problem</a:t>
            </a:r>
          </a:p>
          <a:p>
            <a:pPr marL="173038" indent="-17303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Generative AI may do some wonderful things for us, e.g., capturing learnings from projects, accelerating design, but it is not realistic to believe that AI can fundamentally change the construction side of the equation—it does not remove enough hours </a:t>
            </a:r>
          </a:p>
          <a:p>
            <a:pPr marL="0" indent="0">
              <a:spcAft>
                <a:spcPts val="600"/>
              </a:spcAft>
              <a:buNone/>
            </a:pPr>
            <a:endParaRPr lang="en-US" sz="600" dirty="0">
              <a:latin typeface="Arial" panose="020B0604020202020204" pitchFamily="34" charset="0"/>
              <a:cs typeface="Arial" panose="020B0604020202020204" pitchFamily="34" charset="0"/>
            </a:endParaRPr>
          </a:p>
          <a:p>
            <a:pPr>
              <a:spcAft>
                <a:spcPts val="600"/>
              </a:spcAft>
            </a:pPr>
            <a:endParaRPr lang="en-US" sz="600" dirty="0">
              <a:latin typeface="Arial" panose="020B060402020202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824831C2-E286-EC97-48DF-D35F084F74D1}"/>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02CC210D-7E79-95AD-A775-ED8ED3E89E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DB296D62-A393-DBED-B234-A2185362E7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398575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677F5-4E62-8631-D324-A5B378981D6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A302981-E9CC-9411-CCD2-93F38340D313}"/>
              </a:ext>
            </a:extLst>
          </p:cNvPr>
          <p:cNvSpPr>
            <a:spLocks noGrp="1"/>
          </p:cNvSpPr>
          <p:nvPr>
            <p:ph type="title"/>
          </p:nvPr>
        </p:nvSpPr>
        <p:spPr>
          <a:xfrm>
            <a:off x="838199" y="365125"/>
            <a:ext cx="10702575" cy="1325563"/>
          </a:xfrm>
        </p:spPr>
        <p:txBody>
          <a:bodyPr>
            <a:normAutofit/>
          </a:bodyPr>
          <a:lstStyle/>
          <a:p>
            <a:r>
              <a:rPr lang="en-US" sz="3600" dirty="0">
                <a:latin typeface="Montserrat ExtraBold" pitchFamily="2" charset="0"/>
              </a:rPr>
              <a:t>The Solutions are Known but not Easy</a:t>
            </a:r>
            <a:endParaRPr lang="pt-BR" sz="3600" dirty="0">
              <a:latin typeface="Montserrat ExtraBold" pitchFamily="2" charset="0"/>
            </a:endParaRPr>
          </a:p>
        </p:txBody>
      </p:sp>
      <p:sp>
        <p:nvSpPr>
          <p:cNvPr id="3" name="Espaço Reservado para Conteúdo 2">
            <a:extLst>
              <a:ext uri="{FF2B5EF4-FFF2-40B4-BE49-F238E27FC236}">
                <a16:creationId xmlns:a16="http://schemas.microsoft.com/office/drawing/2014/main" id="{4AAF2456-C25A-230D-3EF9-CD2D2E1B92ED}"/>
              </a:ext>
            </a:extLst>
          </p:cNvPr>
          <p:cNvSpPr>
            <a:spLocks noGrp="1"/>
          </p:cNvSpPr>
          <p:nvPr>
            <p:ph idx="1"/>
          </p:nvPr>
        </p:nvSpPr>
        <p:spPr>
          <a:xfrm>
            <a:off x="838200" y="1366284"/>
            <a:ext cx="10702574" cy="5608777"/>
          </a:xfrm>
        </p:spPr>
        <p:txBody>
          <a:bodyPr>
            <a:noAutofit/>
          </a:bodyPr>
          <a:lstStyle/>
          <a:p>
            <a:pPr marL="173038" indent="-173038">
              <a:lnSpc>
                <a:spcPct val="100000"/>
              </a:lnSpc>
              <a:spcBef>
                <a:spcPts val="600"/>
              </a:spcBef>
              <a:buSzPct val="80000"/>
            </a:pPr>
            <a:r>
              <a:rPr lang="en-US" sz="1600" dirty="0">
                <a:latin typeface="Arial" panose="020B0604020202020204" pitchFamily="34" charset="0"/>
                <a:cs typeface="Arial" panose="020B0604020202020204" pitchFamily="34" charset="0"/>
              </a:rPr>
              <a:t>Standardization at every level</a:t>
            </a:r>
          </a:p>
          <a:p>
            <a:pPr marL="515938" lvl="1" indent="-285750">
              <a:lnSpc>
                <a:spcPct val="100000"/>
              </a:lnSpc>
              <a:spcBef>
                <a:spcPts val="600"/>
              </a:spcBef>
              <a:buSzPct val="80000"/>
              <a:buFont typeface="Arial" panose="020B0604020202020204" pitchFamily="34" charset="0"/>
              <a:buChar char="—"/>
            </a:pPr>
            <a:r>
              <a:rPr lang="en-US" sz="1300" dirty="0">
                <a:latin typeface="Arial" panose="020B0604020202020204" pitchFamily="34" charset="0"/>
                <a:cs typeface="Arial" panose="020B0604020202020204" pitchFamily="34" charset="0"/>
              </a:rPr>
              <a:t>Standardization reduces engineering hours—small gain</a:t>
            </a:r>
          </a:p>
          <a:p>
            <a:pPr marL="515938" lvl="1" indent="-285750">
              <a:lnSpc>
                <a:spcPct val="100000"/>
              </a:lnSpc>
              <a:spcBef>
                <a:spcPts val="600"/>
              </a:spcBef>
              <a:buSzPct val="80000"/>
              <a:buFont typeface="Arial" panose="020B0604020202020204" pitchFamily="34" charset="0"/>
              <a:buChar char="—"/>
            </a:pPr>
            <a:r>
              <a:rPr lang="en-US" sz="1300" dirty="0">
                <a:latin typeface="Arial" panose="020B0604020202020204" pitchFamily="34" charset="0"/>
                <a:cs typeface="Arial" panose="020B0604020202020204" pitchFamily="34" charset="0"/>
              </a:rPr>
              <a:t>Standardization mitigates the demographic challenges—big gain</a:t>
            </a:r>
          </a:p>
          <a:p>
            <a:pPr marL="515938" lvl="1" indent="-285750">
              <a:lnSpc>
                <a:spcPct val="100000"/>
              </a:lnSpc>
              <a:spcBef>
                <a:spcPts val="600"/>
              </a:spcBef>
              <a:spcAft>
                <a:spcPts val="600"/>
              </a:spcAft>
              <a:buSzPct val="80000"/>
              <a:buFont typeface="Arial" panose="020B0604020202020204" pitchFamily="34" charset="0"/>
              <a:buChar char="—"/>
            </a:pPr>
            <a:r>
              <a:rPr lang="en-US" sz="1300" dirty="0">
                <a:latin typeface="Arial" panose="020B0604020202020204" pitchFamily="34" charset="0"/>
                <a:cs typeface="Arial" panose="020B0604020202020204" pitchFamily="34" charset="0"/>
              </a:rPr>
              <a:t>Standardization makes automation of construction possible—</a:t>
            </a:r>
            <a:r>
              <a:rPr lang="en-US" sz="1300" i="1" dirty="0">
                <a:latin typeface="Arial" panose="020B0604020202020204" pitchFamily="34" charset="0"/>
                <a:cs typeface="Arial" panose="020B0604020202020204" pitchFamily="34" charset="0"/>
              </a:rPr>
              <a:t>Very big gain</a:t>
            </a:r>
          </a:p>
          <a:p>
            <a:pPr marL="173038" indent="-17303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However, automation of construction will require massive amounts of capital to build the yards and robotics needed</a:t>
            </a:r>
          </a:p>
          <a:p>
            <a:pPr marL="173038" indent="-173038">
              <a:lnSpc>
                <a:spcPct val="100000"/>
              </a:lnSpc>
              <a:spcBef>
                <a:spcPts val="600"/>
              </a:spcBef>
              <a:buSzPct val="80000"/>
            </a:pPr>
            <a:r>
              <a:rPr lang="en-US" sz="1600" dirty="0">
                <a:latin typeface="Arial" panose="020B0604020202020204" pitchFamily="34" charset="0"/>
                <a:cs typeface="Arial" panose="020B0604020202020204" pitchFamily="34" charset="0"/>
              </a:rPr>
              <a:t>This would mean reinventing supply chains, especially construction yards</a:t>
            </a:r>
          </a:p>
          <a:p>
            <a:pPr marL="458788" lvl="1">
              <a:lnSpc>
                <a:spcPct val="100000"/>
              </a:lnSpc>
              <a:spcBef>
                <a:spcPts val="600"/>
              </a:spcBef>
              <a:buSzPct val="80000"/>
              <a:buFont typeface="Arial" panose="020B0604020202020204" pitchFamily="34" charset="0"/>
              <a:buChar char="—"/>
            </a:pPr>
            <a:r>
              <a:rPr lang="en-US" sz="1300" dirty="0">
                <a:latin typeface="Arial" panose="020B0604020202020204" pitchFamily="34" charset="0"/>
                <a:cs typeface="Arial" panose="020B0604020202020204" pitchFamily="34" charset="0"/>
              </a:rPr>
              <a:t>Highly mechanized ship yards with maximum robotics to replace construction labor</a:t>
            </a:r>
          </a:p>
          <a:p>
            <a:pPr marL="458788" lvl="1">
              <a:lnSpc>
                <a:spcPct val="100000"/>
              </a:lnSpc>
              <a:spcBef>
                <a:spcPts val="600"/>
              </a:spcBef>
              <a:spcAft>
                <a:spcPts val="600"/>
              </a:spcAft>
              <a:buSzPct val="80000"/>
              <a:buFont typeface="Arial" panose="020B0604020202020204" pitchFamily="34" charset="0"/>
              <a:buChar char="—"/>
            </a:pPr>
            <a:r>
              <a:rPr lang="en-US" sz="1300" dirty="0">
                <a:latin typeface="Arial" panose="020B0604020202020204" pitchFamily="34" charset="0"/>
                <a:cs typeface="Arial" panose="020B0604020202020204" pitchFamily="34" charset="0"/>
              </a:rPr>
              <a:t>High standardized topsides, LNG, and process plant modules that would be “plug and play” rather than custom-designed</a:t>
            </a:r>
          </a:p>
          <a:p>
            <a:pPr marL="173038" indent="-173038">
              <a:lnSpc>
                <a:spcPct val="100000"/>
              </a:lnSpc>
              <a:spcBef>
                <a:spcPts val="600"/>
              </a:spcBef>
              <a:buSzPct val="80000"/>
            </a:pPr>
            <a:r>
              <a:rPr lang="en-US" sz="1600" dirty="0">
                <a:latin typeface="Arial" panose="020B0604020202020204" pitchFamily="34" charset="0"/>
                <a:cs typeface="Arial" panose="020B0604020202020204" pitchFamily="34" charset="0"/>
              </a:rPr>
              <a:t>Even in good times, supply chains were very unlikely to provide the capital needed, and these are not good times</a:t>
            </a:r>
          </a:p>
          <a:p>
            <a:pPr marL="458788" lvl="1">
              <a:lnSpc>
                <a:spcPct val="100000"/>
              </a:lnSpc>
              <a:spcBef>
                <a:spcPts val="600"/>
              </a:spcBef>
              <a:buSzPct val="80000"/>
              <a:buFont typeface="Arial" panose="020B0604020202020204" pitchFamily="34" charset="0"/>
              <a:buChar char="—"/>
            </a:pPr>
            <a:r>
              <a:rPr lang="en-US" sz="1300" dirty="0">
                <a:latin typeface="Arial" panose="020B0604020202020204" pitchFamily="34" charset="0"/>
                <a:cs typeface="Arial" panose="020B0604020202020204" pitchFamily="34" charset="0"/>
              </a:rPr>
              <a:t>The contractors’ business model is to sell hours; almost all EPCs are thinly capitalized </a:t>
            </a:r>
          </a:p>
          <a:p>
            <a:pPr marL="458788" lvl="1">
              <a:lnSpc>
                <a:spcPct val="100000"/>
              </a:lnSpc>
              <a:spcBef>
                <a:spcPts val="600"/>
              </a:spcBef>
              <a:spcAft>
                <a:spcPts val="600"/>
              </a:spcAft>
              <a:buSzPct val="80000"/>
              <a:buFont typeface="Arial" panose="020B0604020202020204" pitchFamily="34" charset="0"/>
              <a:buChar char="—"/>
            </a:pPr>
            <a:r>
              <a:rPr lang="en-US" sz="1300" dirty="0">
                <a:latin typeface="Arial" panose="020B0604020202020204" pitchFamily="34" charset="0"/>
                <a:cs typeface="Arial" panose="020B0604020202020204" pitchFamily="34" charset="0"/>
              </a:rPr>
              <a:t>Long-term outlook for the petroleum industry is not clear, making any investment risky</a:t>
            </a:r>
          </a:p>
          <a:p>
            <a:pPr marL="458788" lvl="1">
              <a:lnSpc>
                <a:spcPct val="100000"/>
              </a:lnSpc>
              <a:spcBef>
                <a:spcPts val="600"/>
              </a:spcBef>
              <a:spcAft>
                <a:spcPts val="600"/>
              </a:spcAft>
              <a:buSzPct val="80000"/>
              <a:buFont typeface="Arial" panose="020B0604020202020204" pitchFamily="34" charset="0"/>
              <a:buChar char="—"/>
            </a:pPr>
            <a:r>
              <a:rPr lang="en-US" sz="1300" dirty="0">
                <a:latin typeface="Arial" panose="020B0604020202020204" pitchFamily="34" charset="0"/>
                <a:cs typeface="Arial" panose="020B0604020202020204" pitchFamily="34" charset="0"/>
              </a:rPr>
              <a:t>The ability to borrow to fund automation may not exist</a:t>
            </a:r>
          </a:p>
          <a:p>
            <a:pPr marL="173038" indent="-173038">
              <a:lnSpc>
                <a:spcPct val="100000"/>
              </a:lnSpc>
              <a:spcBef>
                <a:spcPts val="600"/>
              </a:spcBef>
              <a:spcAft>
                <a:spcPts val="1200"/>
              </a:spcAft>
              <a:buSzPct val="80000"/>
            </a:pPr>
            <a:r>
              <a:rPr lang="en-US" sz="1600" dirty="0">
                <a:latin typeface="Arial" panose="020B0604020202020204" pitchFamily="34" charset="0"/>
                <a:cs typeface="Arial" panose="020B0604020202020204" pitchFamily="34" charset="0"/>
              </a:rPr>
              <a:t>Supply chains are consolidating, which makes massive capital investments even less likely</a:t>
            </a:r>
          </a:p>
          <a:p>
            <a:pPr marL="0" indent="0">
              <a:spcAft>
                <a:spcPts val="600"/>
              </a:spcAft>
              <a:buNone/>
            </a:pPr>
            <a:endParaRPr lang="en-US" sz="600" dirty="0">
              <a:latin typeface="Arial" panose="020B0604020202020204" pitchFamily="34" charset="0"/>
              <a:cs typeface="Arial" panose="020B0604020202020204" pitchFamily="34" charset="0"/>
            </a:endParaRPr>
          </a:p>
          <a:p>
            <a:pPr>
              <a:spcAft>
                <a:spcPts val="600"/>
              </a:spcAft>
            </a:pPr>
            <a:endParaRPr lang="en-US" sz="600" dirty="0">
              <a:latin typeface="Arial" panose="020B060402020202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F8AE5716-4944-E3D3-C803-E39AF851EBC6}"/>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E1C45ED4-2AA3-D0D9-6AF2-B733F8972D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EB0CBE4E-E8A7-7960-6FE3-7CE0069558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1043787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9954F-453B-7AF0-E0AB-A8AA2667475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D20DD2B-2BB1-5A9D-3F69-E34576D7552E}"/>
              </a:ext>
            </a:extLst>
          </p:cNvPr>
          <p:cNvSpPr>
            <a:spLocks noGrp="1"/>
          </p:cNvSpPr>
          <p:nvPr>
            <p:ph type="title"/>
          </p:nvPr>
        </p:nvSpPr>
        <p:spPr>
          <a:xfrm>
            <a:off x="838200" y="365125"/>
            <a:ext cx="9441070" cy="1325563"/>
          </a:xfrm>
        </p:spPr>
        <p:txBody>
          <a:bodyPr>
            <a:normAutofit/>
          </a:bodyPr>
          <a:lstStyle/>
          <a:p>
            <a:r>
              <a:rPr lang="en-US" sz="3600" dirty="0">
                <a:latin typeface="Montserrat ExtraBold" pitchFamily="2" charset="0"/>
              </a:rPr>
              <a:t>Is There a Way Out?</a:t>
            </a:r>
            <a:endParaRPr lang="pt-BR" sz="3600" dirty="0">
              <a:latin typeface="Montserrat ExtraBold" pitchFamily="2" charset="0"/>
            </a:endParaRPr>
          </a:p>
        </p:txBody>
      </p:sp>
      <p:sp>
        <p:nvSpPr>
          <p:cNvPr id="3" name="Espaço Reservado para Conteúdo 2">
            <a:extLst>
              <a:ext uri="{FF2B5EF4-FFF2-40B4-BE49-F238E27FC236}">
                <a16:creationId xmlns:a16="http://schemas.microsoft.com/office/drawing/2014/main" id="{C4F5EECA-2CC0-D5DD-A787-2CD7A3F32BCB}"/>
              </a:ext>
            </a:extLst>
          </p:cNvPr>
          <p:cNvSpPr>
            <a:spLocks noGrp="1"/>
          </p:cNvSpPr>
          <p:nvPr>
            <p:ph idx="1"/>
          </p:nvPr>
        </p:nvSpPr>
        <p:spPr>
          <a:xfrm>
            <a:off x="838199" y="1371600"/>
            <a:ext cx="8911857" cy="5603461"/>
          </a:xfrm>
        </p:spPr>
        <p:txBody>
          <a:bodyPr>
            <a:noAutofit/>
          </a:bodyPr>
          <a:lstStyle/>
          <a:p>
            <a:pPr marL="230188" indent="-23018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The only way out will be for those owners who believe that they will be still doing large new projects in 25 years to take control of key elements their supply chains</a:t>
            </a:r>
          </a:p>
          <a:p>
            <a:pPr marL="230188" indent="-23018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Most important will be owner control of fabrication yards for floaters, LNG modules, topsides, and process plant modules</a:t>
            </a:r>
          </a:p>
          <a:p>
            <a:pPr marL="230188" indent="-23018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Without vertical integration, owners will be progressively squeezed by consolidating and under-investing supply chain vendors until there is very little remaining margin</a:t>
            </a:r>
          </a:p>
          <a:p>
            <a:pPr marL="230188" indent="-23018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Owners with long-term horizons may combine their resources in consortia to do this and sell their supply chain services to companies with shorter time horizons or less risk appetite</a:t>
            </a:r>
          </a:p>
          <a:p>
            <a:pPr marL="230188" indent="-23018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Therefore, the most important innovations for the next 30 years will be </a:t>
            </a:r>
            <a:r>
              <a:rPr lang="en-US" sz="1600" i="1" dirty="0">
                <a:latin typeface="Arial" panose="020B0604020202020204" pitchFamily="34" charset="0"/>
                <a:cs typeface="Arial" panose="020B0604020202020204" pitchFamily="34" charset="0"/>
              </a:rPr>
              <a:t>organizational</a:t>
            </a:r>
            <a:r>
              <a:rPr lang="en-US" sz="1600" dirty="0">
                <a:latin typeface="Arial" panose="020B0604020202020204" pitchFamily="34" charset="0"/>
                <a:cs typeface="Arial" panose="020B0604020202020204" pitchFamily="34" charset="0"/>
              </a:rPr>
              <a:t> as well as technological</a:t>
            </a:r>
          </a:p>
          <a:p>
            <a:pPr marL="230188" indent="-230188">
              <a:lnSpc>
                <a:spcPct val="100000"/>
              </a:lnSpc>
              <a:spcBef>
                <a:spcPts val="600"/>
              </a:spcBef>
              <a:spcAft>
                <a:spcPts val="600"/>
              </a:spcAft>
              <a:buSzPct val="80000"/>
            </a:pPr>
            <a:r>
              <a:rPr lang="en-US" sz="1600" dirty="0">
                <a:latin typeface="Arial" panose="020B0604020202020204" pitchFamily="34" charset="0"/>
                <a:cs typeface="Arial" panose="020B0604020202020204" pitchFamily="34" charset="0"/>
              </a:rPr>
              <a:t>These are desperate times; they require courageous moves</a:t>
            </a:r>
          </a:p>
          <a:p>
            <a:pPr marL="0" indent="0">
              <a:spcAft>
                <a:spcPts val="600"/>
              </a:spcAft>
              <a:buNone/>
            </a:pPr>
            <a:endParaRPr lang="en-US" sz="600" dirty="0">
              <a:latin typeface="Arial" panose="020B060402020202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45715F4B-7514-3C4B-0089-DE0EAB1C43FF}"/>
              </a:ext>
            </a:extLst>
          </p:cNvPr>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5645A519-9067-1803-EF00-B1F8E7C116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a:extLst>
              <a:ext uri="{FF2B5EF4-FFF2-40B4-BE49-F238E27FC236}">
                <a16:creationId xmlns:a16="http://schemas.microsoft.com/office/drawing/2014/main" id="{6875380A-9189-9A87-7DF4-29A55002F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Tree>
    <p:extLst>
      <p:ext uri="{BB962C8B-B14F-4D97-AF65-F5344CB8AC3E}">
        <p14:creationId xmlns:p14="http://schemas.microsoft.com/office/powerpoint/2010/main" val="1727472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5691673"/>
            <a:ext cx="12192000" cy="1166327"/>
          </a:xfrm>
          <a:prstGeom prst="rect">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7534" y="5974835"/>
            <a:ext cx="4476933" cy="600001"/>
          </a:xfrm>
          <a:prstGeom prst="rect">
            <a:avLst/>
          </a:prstGeom>
        </p:spPr>
      </p:pic>
      <p:pic>
        <p:nvPicPr>
          <p:cNvPr id="6" name="Image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409" y="426176"/>
            <a:ext cx="347913" cy="1343900"/>
          </a:xfrm>
          <a:prstGeom prst="rect">
            <a:avLst/>
          </a:prstGeom>
        </p:spPr>
      </p:pic>
      <p:sp>
        <p:nvSpPr>
          <p:cNvPr id="7" name="Retângulo com Único Canto Aparado 6"/>
          <p:cNvSpPr/>
          <p:nvPr/>
        </p:nvSpPr>
        <p:spPr>
          <a:xfrm flipH="1">
            <a:off x="3214914" y="1146247"/>
            <a:ext cx="5762173" cy="3454571"/>
          </a:xfrm>
          <a:prstGeom prst="snip1Rect">
            <a:avLst>
              <a:gd name="adj" fmla="val 23509"/>
            </a:avLst>
          </a:prstGeom>
          <a:solidFill>
            <a:srgbClr val="1017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p:cNvSpPr>
            <a:spLocks noGrp="1"/>
          </p:cNvSpPr>
          <p:nvPr>
            <p:ph type="ctrTitle"/>
          </p:nvPr>
        </p:nvSpPr>
        <p:spPr>
          <a:xfrm>
            <a:off x="4107809" y="1770076"/>
            <a:ext cx="3976382" cy="2387600"/>
          </a:xfrm>
        </p:spPr>
        <p:txBody>
          <a:bodyPr>
            <a:normAutofit/>
          </a:bodyPr>
          <a:lstStyle/>
          <a:p>
            <a:pPr algn="l"/>
            <a:r>
              <a:rPr lang="pt-BR" sz="4400" dirty="0">
                <a:solidFill>
                  <a:schemeClr val="bg1"/>
                </a:solidFill>
                <a:latin typeface="Montserrat ExtraBold" pitchFamily="2" charset="0"/>
              </a:rPr>
              <a:t>THANK YOU</a:t>
            </a:r>
          </a:p>
        </p:txBody>
      </p:sp>
    </p:spTree>
    <p:extLst>
      <p:ext uri="{BB962C8B-B14F-4D97-AF65-F5344CB8AC3E}">
        <p14:creationId xmlns:p14="http://schemas.microsoft.com/office/powerpoint/2010/main" val="3385004788"/>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TotalTime>
  <Words>798</Words>
  <Application>Microsoft Office PowerPoint</Application>
  <PresentationFormat>Widescreen</PresentationFormat>
  <Paragraphs>52</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Montserrat Medium</vt:lpstr>
      <vt:lpstr>Calibri</vt:lpstr>
      <vt:lpstr>Wingdings</vt:lpstr>
      <vt:lpstr>Montserrat ExtraBold</vt:lpstr>
      <vt:lpstr>Calibri Light</vt:lpstr>
      <vt:lpstr>Arial</vt:lpstr>
      <vt:lpstr>Tema do Office</vt:lpstr>
      <vt:lpstr>PowerPoint Presentation</vt:lpstr>
      <vt:lpstr>We Need New Thinking</vt:lpstr>
      <vt:lpstr>Our Challenges</vt:lpstr>
      <vt:lpstr>Will Technology Save Us?</vt:lpstr>
      <vt:lpstr>The Solutions are Known but not Easy</vt:lpstr>
      <vt:lpstr>Is There a Way Out?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SAVE</dc:title>
  <dc:creator>Karina Almeida</dc:creator>
  <cp:lastModifiedBy>Sue Ellen Federovitch</cp:lastModifiedBy>
  <cp:revision>25</cp:revision>
  <dcterms:created xsi:type="dcterms:W3CDTF">2025-07-09T16:20:57Z</dcterms:created>
  <dcterms:modified xsi:type="dcterms:W3CDTF">2025-08-18T13:39:04Z</dcterms:modified>
</cp:coreProperties>
</file>