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89" r:id="rId5"/>
    <p:sldId id="282" r:id="rId6"/>
    <p:sldId id="290" r:id="rId7"/>
    <p:sldId id="300" r:id="rId8"/>
    <p:sldId id="292" r:id="rId9"/>
    <p:sldId id="295" r:id="rId10"/>
    <p:sldId id="293" r:id="rId11"/>
    <p:sldId id="294" r:id="rId12"/>
    <p:sldId id="297" r:id="rId13"/>
    <p:sldId id="296" r:id="rId14"/>
    <p:sldId id="298" r:id="rId15"/>
    <p:sldId id="302" r:id="rId16"/>
    <p:sldId id="299" r:id="rId17"/>
    <p:sldId id="305" r:id="rId18"/>
    <p:sldId id="306" r:id="rId19"/>
    <p:sldId id="301" r:id="rId20"/>
    <p:sldId id="281" r:id="rId21"/>
  </p:sldIdLst>
  <p:sldSz cx="12192000" cy="6858000"/>
  <p:notesSz cx="6858000" cy="9144000"/>
  <p:embeddedFontLst>
    <p:embeddedFont>
      <p:font typeface="Arial Black" panose="020B0A04020102020204" pitchFamily="34" charset="0"/>
      <p:bold r:id="rId23"/>
    </p:embeddedFont>
    <p:embeddedFont>
      <p:font typeface="Montserrat ExtraBold" panose="00000900000000000000" pitchFamily="2" charset="0"/>
      <p:bold r:id="rId24"/>
      <p:boldItalic r:id="rId25"/>
    </p:embeddedFont>
    <p:embeddedFont>
      <p:font typeface="Montserrat Medium" panose="00000600000000000000" pitchFamily="2" charset="0"/>
      <p:regular r:id="rId26"/>
      <p:italic r:id="rId27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9771"/>
    <a:srgbClr val="101720"/>
    <a:srgbClr val="94A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C9BA6C-E206-4EDF-A8F9-19D2E5A9143A}" v="28" dt="2025-08-21T22:57:25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7D5E0-1C3B-42DA-A2EE-7DB3D0F66E9B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1EC3A-02FD-491B-9931-F40CCB2CC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655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690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203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64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3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0453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181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042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91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93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4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77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00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1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svg"/><Relationship Id="rId3" Type="http://schemas.openxmlformats.org/officeDocument/2006/relationships/image" Target="../media/image5.png"/><Relationship Id="rId7" Type="http://schemas.openxmlformats.org/officeDocument/2006/relationships/image" Target="../media/image17.svg"/><Relationship Id="rId12" Type="http://schemas.openxmlformats.org/officeDocument/2006/relationships/image" Target="../media/image20.png"/><Relationship Id="rId2" Type="http://schemas.openxmlformats.org/officeDocument/2006/relationships/image" Target="../media/image2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11" Type="http://schemas.openxmlformats.org/officeDocument/2006/relationships/image" Target="../media/image19.svg"/><Relationship Id="rId5" Type="http://schemas.openxmlformats.org/officeDocument/2006/relationships/image" Target="../media/image15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3.sv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2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.png"/><Relationship Id="rId7" Type="http://schemas.openxmlformats.org/officeDocument/2006/relationships/image" Target="../media/image2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10" Type="http://schemas.openxmlformats.org/officeDocument/2006/relationships/image" Target="../media/image4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92660" y="2141740"/>
            <a:ext cx="6235817" cy="1655762"/>
          </a:xfrm>
        </p:spPr>
        <p:txBody>
          <a:bodyPr>
            <a:normAutofit/>
          </a:bodyPr>
          <a:lstStyle/>
          <a:p>
            <a:r>
              <a:rPr lang="pt-BR">
                <a:latin typeface="Montserrat ExtraBold" pitchFamily="2" charset="0"/>
              </a:rPr>
              <a:t>LEI ESPECIAL DE </a:t>
            </a:r>
          </a:p>
          <a:p>
            <a:r>
              <a:rPr lang="pt-BR">
                <a:latin typeface="Montserrat ExtraBold" pitchFamily="2" charset="0"/>
              </a:rPr>
              <a:t>CONTRATO DE SEGURO</a:t>
            </a:r>
          </a:p>
          <a:p>
            <a:endParaRPr lang="pt-BR" sz="1400">
              <a:latin typeface="Montserrat ExtraBold" pitchFamily="2" charset="0"/>
            </a:endParaRPr>
          </a:p>
          <a:p>
            <a:r>
              <a:rPr lang="pt-BR">
                <a:latin typeface="Montserrat ExtraBold" pitchFamily="2" charset="0"/>
              </a:rPr>
              <a:t>LEI 15.040/2024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2" y="936832"/>
            <a:ext cx="5710255" cy="4065579"/>
          </a:xfrm>
          <a:prstGeom prst="rect">
            <a:avLst/>
          </a:prstGeom>
        </p:spPr>
      </p:pic>
      <p:sp>
        <p:nvSpPr>
          <p:cNvPr id="2" name="Subtítulo 2">
            <a:extLst>
              <a:ext uri="{FF2B5EF4-FFF2-40B4-BE49-F238E27FC236}">
                <a16:creationId xmlns:a16="http://schemas.microsoft.com/office/drawing/2014/main" id="{130E8DD7-A83F-7930-2972-7F9C618D36AF}"/>
              </a:ext>
            </a:extLst>
          </p:cNvPr>
          <p:cNvSpPr txBox="1">
            <a:spLocks/>
          </p:cNvSpPr>
          <p:nvPr/>
        </p:nvSpPr>
        <p:spPr>
          <a:xfrm>
            <a:off x="6727712" y="4080664"/>
            <a:ext cx="3965712" cy="60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>
                <a:solidFill>
                  <a:srgbClr val="9E9771"/>
                </a:solidFill>
                <a:latin typeface="Montserrat Medium" pitchFamily="2" charset="0"/>
              </a:rPr>
              <a:t>Ernesto Tzirulnik</a:t>
            </a:r>
          </a:p>
          <a:p>
            <a:r>
              <a:rPr lang="pt-BR" sz="1800">
                <a:solidFill>
                  <a:srgbClr val="9E9771"/>
                </a:solidFill>
                <a:latin typeface="Montserrat Medium" pitchFamily="2" charset="0"/>
              </a:rPr>
              <a:t>21.08.2025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B94FE75-13C4-3C72-7172-D84901831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2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9722" y="2354199"/>
            <a:ext cx="5642113" cy="2753351"/>
          </a:xfrm>
        </p:spPr>
        <p:txBody>
          <a:bodyPr>
            <a:normAutofit fontScale="90000"/>
          </a:bodyPr>
          <a:lstStyle/>
          <a:p>
            <a:pPr algn="l"/>
            <a:r>
              <a:rPr lang="pt-BR" sz="4800" dirty="0">
                <a:latin typeface="Montserrat ExtraBold" pitchFamily="2" charset="0"/>
              </a:rPr>
              <a:t>LEI DE CONTRATO DE SEGURO</a:t>
            </a:r>
            <a:br>
              <a:rPr lang="pt-BR" sz="4800" dirty="0">
                <a:latin typeface="Montserrat ExtraBold" pitchFamily="2" charset="0"/>
              </a:rPr>
            </a:br>
            <a:br>
              <a:rPr lang="pt-BR" sz="4800" dirty="0">
                <a:latin typeface="Montserrat ExtraBold" pitchFamily="2" charset="0"/>
              </a:rPr>
            </a:br>
            <a:r>
              <a:rPr lang="pt-BR" sz="4000" dirty="0">
                <a:solidFill>
                  <a:srgbClr val="9E9771"/>
                </a:solidFill>
                <a:latin typeface="Montserrat ExtraBold" pitchFamily="2" charset="0"/>
              </a:rPr>
              <a:t>UNIÃO DE ESFORÇOS PARA A FORMAÇÃO DE UM REGIME ESTRUTURAL</a:t>
            </a:r>
            <a:endParaRPr lang="pt-BR" sz="4800" dirty="0">
              <a:solidFill>
                <a:srgbClr val="9E9771"/>
              </a:solidFill>
              <a:latin typeface="Montserrat ExtraBold" pitchFamily="2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528207-5EFB-3DF4-073C-073D1FE380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316"/>
          <a:stretch>
            <a:fillRect/>
          </a:stretch>
        </p:blipFill>
        <p:spPr>
          <a:xfrm>
            <a:off x="6936594" y="451576"/>
            <a:ext cx="3646740" cy="5160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FF6952E-DA34-690D-C128-A5F9EB6B5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6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/>
          <p:cNvSpPr txBox="1">
            <a:spLocks/>
          </p:cNvSpPr>
          <p:nvPr/>
        </p:nvSpPr>
        <p:spPr>
          <a:xfrm>
            <a:off x="1342419" y="1188339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ART. 1º DA LCS: BENEFICIÁRIO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2" name="Freeform 6">
            <a:extLst>
              <a:ext uri="{FF2B5EF4-FFF2-40B4-BE49-F238E27FC236}">
                <a16:creationId xmlns:a16="http://schemas.microsoft.com/office/drawing/2014/main" id="{AE5B1BF3-B189-A4A7-DBB2-54522DF55733}"/>
              </a:ext>
            </a:extLst>
          </p:cNvPr>
          <p:cNvSpPr>
            <a:spLocks/>
          </p:cNvSpPr>
          <p:nvPr/>
        </p:nvSpPr>
        <p:spPr bwMode="auto">
          <a:xfrm>
            <a:off x="417372" y="2971898"/>
            <a:ext cx="5042743" cy="1237770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76B5"/>
              </a:solidFill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A835E89-A80A-5A92-26D2-29C8408F9DAC}"/>
              </a:ext>
            </a:extLst>
          </p:cNvPr>
          <p:cNvSpPr>
            <a:spLocks/>
          </p:cNvSpPr>
          <p:nvPr/>
        </p:nvSpPr>
        <p:spPr bwMode="auto">
          <a:xfrm>
            <a:off x="6200224" y="2964768"/>
            <a:ext cx="5042743" cy="1237770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76B5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E98904-DF4C-A36A-8F7D-8F1F3EDA7E83}"/>
              </a:ext>
            </a:extLst>
          </p:cNvPr>
          <p:cNvSpPr txBox="1"/>
          <p:nvPr/>
        </p:nvSpPr>
        <p:spPr>
          <a:xfrm>
            <a:off x="841586" y="3071025"/>
            <a:ext cx="419431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 Light"/>
                <a:ea typeface="Calibri Light"/>
                <a:cs typeface="Calibri Light"/>
              </a:rPr>
              <a:t>Pelo contrato de seguro, o segurador se obriga, mediante o pagamento do prêmio, a garantir interesse legítimo do segurado, relativo a pessoa ou a coisa, contra riscos predeterminados.</a:t>
            </a:r>
            <a:r>
              <a:rPr lang="pt-BR" sz="1600" b="1">
                <a:solidFill>
                  <a:schemeClr val="bg1"/>
                </a:solidFill>
                <a:ea typeface=".AppleSystemUIFont"/>
              </a:rPr>
              <a:t> </a:t>
            </a:r>
            <a:endParaRPr lang="pt-BR" sz="1600" b="1" kern="10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2D290704-E805-8317-D409-D3AC975B1311}"/>
              </a:ext>
            </a:extLst>
          </p:cNvPr>
          <p:cNvSpPr>
            <a:spLocks/>
          </p:cNvSpPr>
          <p:nvPr/>
        </p:nvSpPr>
        <p:spPr bwMode="auto">
          <a:xfrm>
            <a:off x="1202618" y="2160336"/>
            <a:ext cx="3269992" cy="581683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r>
              <a:rPr lang="en-GB" sz="2000">
                <a:solidFill>
                  <a:schemeClr val="bg1"/>
                </a:solidFill>
                <a:latin typeface="Arial Black" panose="020B0A04020102020204" pitchFamily="34" charset="0"/>
              </a:rPr>
              <a:t>ART. 757 DO CC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E9E66B1-FD74-19EC-78A2-D9991C3CB2EC}"/>
              </a:ext>
            </a:extLst>
          </p:cNvPr>
          <p:cNvSpPr txBox="1"/>
          <p:nvPr/>
        </p:nvSpPr>
        <p:spPr>
          <a:xfrm>
            <a:off x="6549968" y="3065487"/>
            <a:ext cx="4343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solidFill>
                  <a:schemeClr val="bg1"/>
                </a:solidFill>
                <a:latin typeface="Calibri Light"/>
                <a:ea typeface="Calibri Light"/>
                <a:cs typeface="Calibri Light"/>
              </a:rPr>
              <a:t>Pelo contrato de seguro, a seguradora obriga-se, mediante o pagamento do prêmio equivalente, a garantir interesse legítimo do segurado ou do </a:t>
            </a:r>
            <a:r>
              <a:rPr lang="pt-BR" sz="1600" b="1" u="sng">
                <a:solidFill>
                  <a:schemeClr val="bg1"/>
                </a:solidFill>
                <a:latin typeface="Calibri Light"/>
                <a:ea typeface="Calibri Light"/>
                <a:cs typeface="Calibri Light"/>
              </a:rPr>
              <a:t>beneficiário</a:t>
            </a:r>
            <a:r>
              <a:rPr lang="pt-BR" sz="1600" b="1">
                <a:solidFill>
                  <a:schemeClr val="bg1"/>
                </a:solidFill>
                <a:latin typeface="Calibri Light"/>
                <a:ea typeface="Calibri Light"/>
                <a:cs typeface="Calibri Light"/>
              </a:rPr>
              <a:t> contra riscos predeterminados.</a:t>
            </a:r>
            <a:endParaRPr lang="pt-BR" sz="1400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FCFBE657-71F1-3195-9A29-AE9675F76DD6}"/>
              </a:ext>
            </a:extLst>
          </p:cNvPr>
          <p:cNvSpPr>
            <a:spLocks/>
          </p:cNvSpPr>
          <p:nvPr/>
        </p:nvSpPr>
        <p:spPr bwMode="auto">
          <a:xfrm>
            <a:off x="7086600" y="2160336"/>
            <a:ext cx="3269993" cy="581683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r>
              <a:rPr lang="en-GB">
                <a:solidFill>
                  <a:schemeClr val="bg1"/>
                </a:solidFill>
                <a:latin typeface="Arial Black" panose="020B0A04020102020204" pitchFamily="34" charset="0"/>
              </a:rPr>
              <a:t>ART. 1º DA LCS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CF088E05-2338-0FF9-0F59-A2DE9D8240F4}"/>
              </a:ext>
            </a:extLst>
          </p:cNvPr>
          <p:cNvSpPr/>
          <p:nvPr/>
        </p:nvSpPr>
        <p:spPr>
          <a:xfrm>
            <a:off x="6871502" y="3831211"/>
            <a:ext cx="1127281" cy="311494"/>
          </a:xfrm>
          <a:prstGeom prst="ellipse">
            <a:avLst/>
          </a:prstGeom>
          <a:noFill/>
          <a:ln w="19050">
            <a:solidFill>
              <a:srgbClr val="E1251B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" name="Conector: Curvo 15">
            <a:extLst>
              <a:ext uri="{FF2B5EF4-FFF2-40B4-BE49-F238E27FC236}">
                <a16:creationId xmlns:a16="http://schemas.microsoft.com/office/drawing/2014/main" id="{0C294447-2875-1F31-035A-D0FA6CED719C}"/>
              </a:ext>
            </a:extLst>
          </p:cNvPr>
          <p:cNvCxnSpPr>
            <a:cxnSpLocks/>
          </p:cNvCxnSpPr>
          <p:nvPr/>
        </p:nvCxnSpPr>
        <p:spPr>
          <a:xfrm>
            <a:off x="7717367" y="4133848"/>
            <a:ext cx="670184" cy="524316"/>
          </a:xfrm>
          <a:prstGeom prst="curvedConnector3">
            <a:avLst>
              <a:gd name="adj1" fmla="val 10685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FB0DF3-3A6B-7EC2-250D-E9FA76E7F6A0}"/>
              </a:ext>
            </a:extLst>
          </p:cNvPr>
          <p:cNvSpPr txBox="1"/>
          <p:nvPr/>
        </p:nvSpPr>
        <p:spPr>
          <a:xfrm>
            <a:off x="6200224" y="4658164"/>
            <a:ext cx="4613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solidFill>
                  <a:srgbClr val="101720"/>
                </a:solidFill>
                <a:latin typeface="Arial Black" panose="020B0A04020102020204" pitchFamily="34" charset="0"/>
                <a:ea typeface="Calibri Light"/>
                <a:cs typeface="Calibri Light"/>
              </a:rPr>
              <a:t>TITULAR DO INTERESSE SEGURADO</a:t>
            </a:r>
            <a:endParaRPr lang="pt-BR" sz="1400">
              <a:solidFill>
                <a:srgbClr val="101720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9C6F04D-835D-2653-7520-ECA3101F2E50}"/>
              </a:ext>
            </a:extLst>
          </p:cNvPr>
          <p:cNvSpPr txBox="1"/>
          <p:nvPr/>
        </p:nvSpPr>
        <p:spPr>
          <a:xfrm>
            <a:off x="6110078" y="4897493"/>
            <a:ext cx="4793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1017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Aviso de sinistro pode ser feito por ele (art. 75)</a:t>
            </a:r>
            <a:endParaRPr lang="pt-BR" sz="1400" dirty="0">
              <a:solidFill>
                <a:srgbClr val="1017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291344-BDEA-F64B-E15C-9970CCD8B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57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CBF37-FEB4-FF0E-6B43-3E5AE3F5A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6BC0B4F0-40B7-5124-E6FB-4685129AC2C2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1B37467-79C1-ECCA-A9BA-16B7353C2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77D5A33A-B2BD-18E9-6056-672FBF54D06A}"/>
              </a:ext>
            </a:extLst>
          </p:cNvPr>
          <p:cNvSpPr txBox="1">
            <a:spLocks/>
          </p:cNvSpPr>
          <p:nvPr/>
        </p:nvSpPr>
        <p:spPr>
          <a:xfrm>
            <a:off x="1342419" y="1188339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ART. 1º DA LCS: BENEFICIÁRIO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3E49E8C-FFD8-789C-1F91-4BDC2A9B5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33AF6-DECB-EFCD-5166-F79C0730E7B2}"/>
              </a:ext>
            </a:extLst>
          </p:cNvPr>
          <p:cNvSpPr txBox="1">
            <a:spLocks/>
          </p:cNvSpPr>
          <p:nvPr/>
        </p:nvSpPr>
        <p:spPr>
          <a:xfrm>
            <a:off x="1342419" y="1660378"/>
            <a:ext cx="7863840" cy="11777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 b="1">
                <a:solidFill>
                  <a:srgbClr val="9E9771"/>
                </a:solidFill>
                <a:latin typeface="Arial Black" panose="020B0A04020102020204" pitchFamily="34" charset="0"/>
              </a:rPr>
              <a:t>TENDÊNCIA DE DIMINUIÇÃO DE ACIDENTES FORMALISTAS</a:t>
            </a: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00C29D8-D557-972D-6D6C-5AC928DB8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034" y="2838126"/>
            <a:ext cx="5084589" cy="1517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9819CE5-991A-1114-206A-2199E1B05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665" y="3556630"/>
            <a:ext cx="5760657" cy="1066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43CEE400-E36B-E8DD-489E-421203B294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732693"/>
            <a:ext cx="5502965" cy="577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Freeform 6">
            <a:extLst>
              <a:ext uri="{FF2B5EF4-FFF2-40B4-BE49-F238E27FC236}">
                <a16:creationId xmlns:a16="http://schemas.microsoft.com/office/drawing/2014/main" id="{F0A6DB97-0EE8-DB8C-0C6B-C695783F2A16}"/>
              </a:ext>
            </a:extLst>
          </p:cNvPr>
          <p:cNvSpPr>
            <a:spLocks/>
          </p:cNvSpPr>
          <p:nvPr/>
        </p:nvSpPr>
        <p:spPr bwMode="auto">
          <a:xfrm>
            <a:off x="3042850" y="4921955"/>
            <a:ext cx="6106300" cy="595358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r>
              <a:rPr lang="en-GB" dirty="0">
                <a:solidFill>
                  <a:schemeClr val="bg1"/>
                </a:solidFill>
              </a:rPr>
              <a:t>ART. 75: BENEFICIÁRIO PODE FAZER AVISO DE SINISTRO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1FE10EA-C030-5512-7406-785638C31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3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AD910-2514-2D8D-1F59-AF21C47C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EE587E5A-82C7-73DE-8AB7-CD70AB764337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36E2488-F3A9-9798-487D-AC78648C7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0EB011BC-8AB3-4193-4886-1CCB7B033E66}"/>
              </a:ext>
            </a:extLst>
          </p:cNvPr>
          <p:cNvSpPr txBox="1">
            <a:spLocks/>
          </p:cNvSpPr>
          <p:nvPr/>
        </p:nvSpPr>
        <p:spPr>
          <a:xfrm>
            <a:off x="728862" y="1226481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DECLARAÇÃO INICIAL DO RISCO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CC68D51-5F08-1E8A-4679-F831DB3F8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F250530-F5BB-4075-4B4E-55774AB2922C}"/>
              </a:ext>
            </a:extLst>
          </p:cNvPr>
          <p:cNvSpPr txBox="1">
            <a:spLocks/>
          </p:cNvSpPr>
          <p:nvPr/>
        </p:nvSpPr>
        <p:spPr>
          <a:xfrm>
            <a:off x="748211" y="1918795"/>
            <a:ext cx="10695578" cy="5356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 b="1">
                <a:solidFill>
                  <a:srgbClr val="9E9771"/>
                </a:solidFill>
                <a:latin typeface="Arial Black" panose="020B0A04020102020204" pitchFamily="34" charset="0"/>
              </a:rPr>
              <a:t>LCS OPTOU PELO REGIME DE DECLARAÇÃO DE RISCO MEDIANTE </a:t>
            </a:r>
            <a:r>
              <a:rPr lang="en-ID" sz="1800" u="sng">
                <a:solidFill>
                  <a:srgbClr val="9E9771"/>
                </a:solidFill>
                <a:latin typeface="Arial Black" panose="020B0A04020102020204" pitchFamily="34" charset="0"/>
              </a:rPr>
              <a:t>QUESTIONÁRIO</a:t>
            </a: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Freeform 12">
            <a:extLst>
              <a:ext uri="{FF2B5EF4-FFF2-40B4-BE49-F238E27FC236}">
                <a16:creationId xmlns:a16="http://schemas.microsoft.com/office/drawing/2014/main" id="{CF00EA95-2495-5A42-D805-5A451474038A}"/>
              </a:ext>
            </a:extLst>
          </p:cNvPr>
          <p:cNvSpPr>
            <a:spLocks noEditPoints="1"/>
          </p:cNvSpPr>
          <p:nvPr/>
        </p:nvSpPr>
        <p:spPr bwMode="auto">
          <a:xfrm>
            <a:off x="6342497" y="2959626"/>
            <a:ext cx="1374561" cy="1811920"/>
          </a:xfrm>
          <a:custGeom>
            <a:avLst/>
            <a:gdLst>
              <a:gd name="T0" fmla="*/ 84 w 144"/>
              <a:gd name="T1" fmla="*/ 132 h 176"/>
              <a:gd name="T2" fmla="*/ 36 w 144"/>
              <a:gd name="T3" fmla="*/ 132 h 176"/>
              <a:gd name="T4" fmla="*/ 32 w 144"/>
              <a:gd name="T5" fmla="*/ 136 h 176"/>
              <a:gd name="T6" fmla="*/ 36 w 144"/>
              <a:gd name="T7" fmla="*/ 140 h 176"/>
              <a:gd name="T8" fmla="*/ 84 w 144"/>
              <a:gd name="T9" fmla="*/ 140 h 176"/>
              <a:gd name="T10" fmla="*/ 88 w 144"/>
              <a:gd name="T11" fmla="*/ 136 h 176"/>
              <a:gd name="T12" fmla="*/ 84 w 144"/>
              <a:gd name="T13" fmla="*/ 132 h 176"/>
              <a:gd name="T14" fmla="*/ 36 w 144"/>
              <a:gd name="T15" fmla="*/ 44 h 176"/>
              <a:gd name="T16" fmla="*/ 56 w 144"/>
              <a:gd name="T17" fmla="*/ 44 h 176"/>
              <a:gd name="T18" fmla="*/ 60 w 144"/>
              <a:gd name="T19" fmla="*/ 40 h 176"/>
              <a:gd name="T20" fmla="*/ 56 w 144"/>
              <a:gd name="T21" fmla="*/ 36 h 176"/>
              <a:gd name="T22" fmla="*/ 36 w 144"/>
              <a:gd name="T23" fmla="*/ 36 h 176"/>
              <a:gd name="T24" fmla="*/ 32 w 144"/>
              <a:gd name="T25" fmla="*/ 40 h 176"/>
              <a:gd name="T26" fmla="*/ 36 w 144"/>
              <a:gd name="T27" fmla="*/ 44 h 176"/>
              <a:gd name="T28" fmla="*/ 108 w 144"/>
              <a:gd name="T29" fmla="*/ 100 h 176"/>
              <a:gd name="T30" fmla="*/ 36 w 144"/>
              <a:gd name="T31" fmla="*/ 100 h 176"/>
              <a:gd name="T32" fmla="*/ 32 w 144"/>
              <a:gd name="T33" fmla="*/ 104 h 176"/>
              <a:gd name="T34" fmla="*/ 36 w 144"/>
              <a:gd name="T35" fmla="*/ 108 h 176"/>
              <a:gd name="T36" fmla="*/ 108 w 144"/>
              <a:gd name="T37" fmla="*/ 108 h 176"/>
              <a:gd name="T38" fmla="*/ 112 w 144"/>
              <a:gd name="T39" fmla="*/ 104 h 176"/>
              <a:gd name="T40" fmla="*/ 108 w 144"/>
              <a:gd name="T41" fmla="*/ 100 h 176"/>
              <a:gd name="T42" fmla="*/ 32 w 144"/>
              <a:gd name="T43" fmla="*/ 72 h 176"/>
              <a:gd name="T44" fmla="*/ 36 w 144"/>
              <a:gd name="T45" fmla="*/ 76 h 176"/>
              <a:gd name="T46" fmla="*/ 108 w 144"/>
              <a:gd name="T47" fmla="*/ 76 h 176"/>
              <a:gd name="T48" fmla="*/ 112 w 144"/>
              <a:gd name="T49" fmla="*/ 72 h 176"/>
              <a:gd name="T50" fmla="*/ 108 w 144"/>
              <a:gd name="T51" fmla="*/ 68 h 176"/>
              <a:gd name="T52" fmla="*/ 36 w 144"/>
              <a:gd name="T53" fmla="*/ 68 h 176"/>
              <a:gd name="T54" fmla="*/ 32 w 144"/>
              <a:gd name="T55" fmla="*/ 72 h 176"/>
              <a:gd name="T56" fmla="*/ 104 w 144"/>
              <a:gd name="T57" fmla="*/ 0 h 176"/>
              <a:gd name="T58" fmla="*/ 16 w 144"/>
              <a:gd name="T59" fmla="*/ 0 h 176"/>
              <a:gd name="T60" fmla="*/ 0 w 144"/>
              <a:gd name="T61" fmla="*/ 16 h 176"/>
              <a:gd name="T62" fmla="*/ 0 w 144"/>
              <a:gd name="T63" fmla="*/ 160 h 176"/>
              <a:gd name="T64" fmla="*/ 16 w 144"/>
              <a:gd name="T65" fmla="*/ 176 h 176"/>
              <a:gd name="T66" fmla="*/ 128 w 144"/>
              <a:gd name="T67" fmla="*/ 176 h 176"/>
              <a:gd name="T68" fmla="*/ 144 w 144"/>
              <a:gd name="T69" fmla="*/ 160 h 176"/>
              <a:gd name="T70" fmla="*/ 144 w 144"/>
              <a:gd name="T71" fmla="*/ 44 h 176"/>
              <a:gd name="T72" fmla="*/ 104 w 144"/>
              <a:gd name="T73" fmla="*/ 0 h 176"/>
              <a:gd name="T74" fmla="*/ 136 w 144"/>
              <a:gd name="T75" fmla="*/ 160 h 176"/>
              <a:gd name="T76" fmla="*/ 128 w 144"/>
              <a:gd name="T77" fmla="*/ 168 h 176"/>
              <a:gd name="T78" fmla="*/ 16 w 144"/>
              <a:gd name="T79" fmla="*/ 168 h 176"/>
              <a:gd name="T80" fmla="*/ 8 w 144"/>
              <a:gd name="T81" fmla="*/ 160 h 176"/>
              <a:gd name="T82" fmla="*/ 8 w 144"/>
              <a:gd name="T83" fmla="*/ 16 h 176"/>
              <a:gd name="T84" fmla="*/ 16 w 144"/>
              <a:gd name="T85" fmla="*/ 8 h 176"/>
              <a:gd name="T86" fmla="*/ 88 w 144"/>
              <a:gd name="T87" fmla="*/ 8 h 176"/>
              <a:gd name="T88" fmla="*/ 88 w 144"/>
              <a:gd name="T89" fmla="*/ 48 h 176"/>
              <a:gd name="T90" fmla="*/ 96 w 144"/>
              <a:gd name="T91" fmla="*/ 56 h 176"/>
              <a:gd name="T92" fmla="*/ 136 w 144"/>
              <a:gd name="T93" fmla="*/ 56 h 176"/>
              <a:gd name="T94" fmla="*/ 136 w 144"/>
              <a:gd name="T95" fmla="*/ 160 h 176"/>
              <a:gd name="T96" fmla="*/ 96 w 144"/>
              <a:gd name="T97" fmla="*/ 48 h 176"/>
              <a:gd name="T98" fmla="*/ 96 w 144"/>
              <a:gd name="T99" fmla="*/ 8 h 176"/>
              <a:gd name="T100" fmla="*/ 100 w 144"/>
              <a:gd name="T101" fmla="*/ 8 h 176"/>
              <a:gd name="T102" fmla="*/ 136 w 144"/>
              <a:gd name="T103" fmla="*/ 48 h 176"/>
              <a:gd name="T104" fmla="*/ 96 w 144"/>
              <a:gd name="T105" fmla="*/ 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4" h="176">
                <a:moveTo>
                  <a:pt x="84" y="132"/>
                </a:moveTo>
                <a:cubicBezTo>
                  <a:pt x="36" y="132"/>
                  <a:pt x="36" y="132"/>
                  <a:pt x="36" y="132"/>
                </a:cubicBezTo>
                <a:cubicBezTo>
                  <a:pt x="34" y="132"/>
                  <a:pt x="32" y="134"/>
                  <a:pt x="32" y="136"/>
                </a:cubicBezTo>
                <a:cubicBezTo>
                  <a:pt x="32" y="138"/>
                  <a:pt x="34" y="140"/>
                  <a:pt x="36" y="140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40"/>
                  <a:pt x="88" y="138"/>
                  <a:pt x="88" y="136"/>
                </a:cubicBezTo>
                <a:cubicBezTo>
                  <a:pt x="88" y="134"/>
                  <a:pt x="86" y="132"/>
                  <a:pt x="84" y="132"/>
                </a:cubicBezTo>
                <a:moveTo>
                  <a:pt x="36" y="44"/>
                </a:moveTo>
                <a:cubicBezTo>
                  <a:pt x="56" y="44"/>
                  <a:pt x="56" y="44"/>
                  <a:pt x="56" y="44"/>
                </a:cubicBezTo>
                <a:cubicBezTo>
                  <a:pt x="58" y="44"/>
                  <a:pt x="60" y="42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moveTo>
                  <a:pt x="108" y="100"/>
                </a:moveTo>
                <a:cubicBezTo>
                  <a:pt x="36" y="100"/>
                  <a:pt x="36" y="100"/>
                  <a:pt x="36" y="100"/>
                </a:cubicBezTo>
                <a:cubicBezTo>
                  <a:pt x="34" y="100"/>
                  <a:pt x="32" y="102"/>
                  <a:pt x="32" y="104"/>
                </a:cubicBezTo>
                <a:cubicBezTo>
                  <a:pt x="32" y="106"/>
                  <a:pt x="34" y="108"/>
                  <a:pt x="36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10" y="108"/>
                  <a:pt x="112" y="106"/>
                  <a:pt x="112" y="104"/>
                </a:cubicBezTo>
                <a:cubicBezTo>
                  <a:pt x="112" y="102"/>
                  <a:pt x="110" y="100"/>
                  <a:pt x="108" y="100"/>
                </a:cubicBezTo>
                <a:moveTo>
                  <a:pt x="32" y="72"/>
                </a:moveTo>
                <a:cubicBezTo>
                  <a:pt x="32" y="74"/>
                  <a:pt x="34" y="76"/>
                  <a:pt x="36" y="76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10" y="76"/>
                  <a:pt x="112" y="74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34" y="68"/>
                  <a:pt x="32" y="70"/>
                  <a:pt x="32" y="72"/>
                </a:cubicBezTo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28" y="176"/>
                  <a:pt x="128" y="176"/>
                  <a:pt x="128" y="176"/>
                </a:cubicBezTo>
                <a:cubicBezTo>
                  <a:pt x="137" y="176"/>
                  <a:pt x="144" y="169"/>
                  <a:pt x="144" y="160"/>
                </a:cubicBezTo>
                <a:cubicBezTo>
                  <a:pt x="144" y="44"/>
                  <a:pt x="144" y="44"/>
                  <a:pt x="144" y="44"/>
                </a:cubicBezTo>
                <a:lnTo>
                  <a:pt x="104" y="0"/>
                </a:lnTo>
                <a:close/>
                <a:moveTo>
                  <a:pt x="136" y="160"/>
                </a:moveTo>
                <a:cubicBezTo>
                  <a:pt x="136" y="164"/>
                  <a:pt x="132" y="168"/>
                  <a:pt x="128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52"/>
                  <a:pt x="92" y="56"/>
                  <a:pt x="96" y="56"/>
                </a:cubicBezTo>
                <a:cubicBezTo>
                  <a:pt x="136" y="56"/>
                  <a:pt x="136" y="56"/>
                  <a:pt x="136" y="56"/>
                </a:cubicBezTo>
                <a:lnTo>
                  <a:pt x="136" y="160"/>
                </a:lnTo>
                <a:close/>
                <a:moveTo>
                  <a:pt x="96" y="48"/>
                </a:move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0" y="8"/>
                  <a:pt x="100" y="8"/>
                </a:cubicBezTo>
                <a:cubicBezTo>
                  <a:pt x="136" y="48"/>
                  <a:pt x="136" y="48"/>
                  <a:pt x="136" y="48"/>
                </a:cubicBezTo>
                <a:lnTo>
                  <a:pt x="96" y="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Gráfico 7" descr="Selo ponto de interrogação com preenchimento sólido">
            <a:extLst>
              <a:ext uri="{FF2B5EF4-FFF2-40B4-BE49-F238E27FC236}">
                <a16:creationId xmlns:a16="http://schemas.microsoft.com/office/drawing/2014/main" id="{4016066F-11BB-770B-08E5-513199967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7821" y="4197977"/>
            <a:ext cx="906379" cy="906379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F07E53B6-950B-E2E2-9975-5001A39F4972}"/>
              </a:ext>
            </a:extLst>
          </p:cNvPr>
          <p:cNvSpPr txBox="1">
            <a:spLocks/>
          </p:cNvSpPr>
          <p:nvPr/>
        </p:nvSpPr>
        <p:spPr>
          <a:xfrm>
            <a:off x="2802944" y="2959626"/>
            <a:ext cx="3046561" cy="938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pt-BR" sz="1600" dirty="0"/>
              <a:t>Seguradora deve formular questionário indicando o que de relevante ela quer saber para a formação do contrato.</a:t>
            </a:r>
          </a:p>
          <a:p>
            <a:endParaRPr lang="en-US" sz="1600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DA00F549-290A-A110-83E0-2EBAB575859E}"/>
              </a:ext>
            </a:extLst>
          </p:cNvPr>
          <p:cNvSpPr>
            <a:spLocks/>
          </p:cNvSpPr>
          <p:nvPr/>
        </p:nvSpPr>
        <p:spPr bwMode="auto">
          <a:xfrm>
            <a:off x="3127551" y="3991551"/>
            <a:ext cx="2028885" cy="535648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r>
              <a:rPr lang="en-GB">
                <a:solidFill>
                  <a:schemeClr val="bg1"/>
                </a:solidFill>
              </a:rPr>
              <a:t>ART. 44 DA LCS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60EBF83-D857-146B-9EF1-7C0922B3A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4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D52F9-24B8-027E-77E5-E9A586458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B90321E-090D-81D0-64A0-A72E5C1AF5BA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BA1B199-1BBB-22FF-9D55-C939B939C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7C457BCC-CAA9-2F92-32E9-FF0399C4B16A}"/>
              </a:ext>
            </a:extLst>
          </p:cNvPr>
          <p:cNvSpPr txBox="1">
            <a:spLocks/>
          </p:cNvSpPr>
          <p:nvPr/>
        </p:nvSpPr>
        <p:spPr>
          <a:xfrm>
            <a:off x="748211" y="1111812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AGRAVAMENTO DO RISCO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EE36136-FE8D-48DE-5852-972373C74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1" name="Freeform 6">
            <a:extLst>
              <a:ext uri="{FF2B5EF4-FFF2-40B4-BE49-F238E27FC236}">
                <a16:creationId xmlns:a16="http://schemas.microsoft.com/office/drawing/2014/main" id="{0E2C3D24-DC20-53C9-A48D-86AC6C55E3D9}"/>
              </a:ext>
            </a:extLst>
          </p:cNvPr>
          <p:cNvSpPr>
            <a:spLocks/>
          </p:cNvSpPr>
          <p:nvPr/>
        </p:nvSpPr>
        <p:spPr bwMode="auto">
          <a:xfrm>
            <a:off x="748211" y="2395924"/>
            <a:ext cx="6778656" cy="3012585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67F31E2-C6A4-B576-C7B0-90468EC167AA}"/>
              </a:ext>
            </a:extLst>
          </p:cNvPr>
          <p:cNvSpPr txBox="1"/>
          <p:nvPr/>
        </p:nvSpPr>
        <p:spPr>
          <a:xfrm>
            <a:off x="1373770" y="2583102"/>
            <a:ext cx="56789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>
                <a:solidFill>
                  <a:schemeClr val="bg1"/>
                </a:solidFill>
              </a:rPr>
              <a:t>Art. 13. Sob pena de perder a garantia, o segurado não deve agravar intencionalmente e de forma relevante o risco objeto do contrato de seguro. </a:t>
            </a:r>
          </a:p>
          <a:p>
            <a:pPr algn="just"/>
            <a:endParaRPr lang="pt-BR">
              <a:solidFill>
                <a:schemeClr val="bg1"/>
              </a:solidFill>
            </a:endParaRPr>
          </a:p>
          <a:p>
            <a:pPr algn="just"/>
            <a:r>
              <a:rPr lang="pt-BR">
                <a:solidFill>
                  <a:schemeClr val="bg1"/>
                </a:solidFill>
              </a:rPr>
              <a:t>§ 1º Será relevante o agravamento que conduza ao </a:t>
            </a:r>
            <a:r>
              <a:rPr lang="pt-BR" b="1" u="sng">
                <a:solidFill>
                  <a:schemeClr val="bg1"/>
                </a:solidFill>
              </a:rPr>
              <a:t>aumento significativo e continuado da probabilidade de realização do risco descrito no questionário de avaliação de risco</a:t>
            </a:r>
            <a:r>
              <a:rPr lang="pt-BR">
                <a:solidFill>
                  <a:schemeClr val="bg1"/>
                </a:solidFill>
              </a:rPr>
              <a:t> referido no art. 44 desta Lei ou da severidade dos efeitos de tal realização.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F57D7C0-1AC5-8C0D-CFC9-8CA26A461185}"/>
              </a:ext>
            </a:extLst>
          </p:cNvPr>
          <p:cNvSpPr txBox="1">
            <a:spLocks/>
          </p:cNvSpPr>
          <p:nvPr/>
        </p:nvSpPr>
        <p:spPr>
          <a:xfrm>
            <a:off x="748211" y="1622049"/>
            <a:ext cx="10695578" cy="5356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 b="1">
                <a:solidFill>
                  <a:srgbClr val="9E9771"/>
                </a:solidFill>
                <a:latin typeface="Arial Black" panose="020B0A04020102020204" pitchFamily="34" charset="0"/>
              </a:rPr>
              <a:t>SOMENTE PODE SER AGRAVADO O QUE ESTIVER NO ÂMBITO DO </a:t>
            </a:r>
            <a:r>
              <a:rPr lang="en-ID" sz="1800" b="1" u="sng">
                <a:solidFill>
                  <a:srgbClr val="9E9771"/>
                </a:solidFill>
                <a:latin typeface="Arial Black" panose="020B0A04020102020204" pitchFamily="34" charset="0"/>
              </a:rPr>
              <a:t>QUESTIONÁRIO</a:t>
            </a:r>
            <a:endParaRPr lang="en-ID" sz="1800" u="sng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2547BA6C-84EA-CAA6-04F4-7806B8D04400}"/>
              </a:ext>
            </a:extLst>
          </p:cNvPr>
          <p:cNvSpPr>
            <a:spLocks noEditPoints="1"/>
          </p:cNvSpPr>
          <p:nvPr/>
        </p:nvSpPr>
        <p:spPr bwMode="auto">
          <a:xfrm>
            <a:off x="9119545" y="3062118"/>
            <a:ext cx="989972" cy="1166327"/>
          </a:xfrm>
          <a:custGeom>
            <a:avLst/>
            <a:gdLst>
              <a:gd name="T0" fmla="*/ 84 w 144"/>
              <a:gd name="T1" fmla="*/ 132 h 176"/>
              <a:gd name="T2" fmla="*/ 36 w 144"/>
              <a:gd name="T3" fmla="*/ 132 h 176"/>
              <a:gd name="T4" fmla="*/ 32 w 144"/>
              <a:gd name="T5" fmla="*/ 136 h 176"/>
              <a:gd name="T6" fmla="*/ 36 w 144"/>
              <a:gd name="T7" fmla="*/ 140 h 176"/>
              <a:gd name="T8" fmla="*/ 84 w 144"/>
              <a:gd name="T9" fmla="*/ 140 h 176"/>
              <a:gd name="T10" fmla="*/ 88 w 144"/>
              <a:gd name="T11" fmla="*/ 136 h 176"/>
              <a:gd name="T12" fmla="*/ 84 w 144"/>
              <a:gd name="T13" fmla="*/ 132 h 176"/>
              <a:gd name="T14" fmla="*/ 36 w 144"/>
              <a:gd name="T15" fmla="*/ 44 h 176"/>
              <a:gd name="T16" fmla="*/ 56 w 144"/>
              <a:gd name="T17" fmla="*/ 44 h 176"/>
              <a:gd name="T18" fmla="*/ 60 w 144"/>
              <a:gd name="T19" fmla="*/ 40 h 176"/>
              <a:gd name="T20" fmla="*/ 56 w 144"/>
              <a:gd name="T21" fmla="*/ 36 h 176"/>
              <a:gd name="T22" fmla="*/ 36 w 144"/>
              <a:gd name="T23" fmla="*/ 36 h 176"/>
              <a:gd name="T24" fmla="*/ 32 w 144"/>
              <a:gd name="T25" fmla="*/ 40 h 176"/>
              <a:gd name="T26" fmla="*/ 36 w 144"/>
              <a:gd name="T27" fmla="*/ 44 h 176"/>
              <a:gd name="T28" fmla="*/ 108 w 144"/>
              <a:gd name="T29" fmla="*/ 100 h 176"/>
              <a:gd name="T30" fmla="*/ 36 w 144"/>
              <a:gd name="T31" fmla="*/ 100 h 176"/>
              <a:gd name="T32" fmla="*/ 32 w 144"/>
              <a:gd name="T33" fmla="*/ 104 h 176"/>
              <a:gd name="T34" fmla="*/ 36 w 144"/>
              <a:gd name="T35" fmla="*/ 108 h 176"/>
              <a:gd name="T36" fmla="*/ 108 w 144"/>
              <a:gd name="T37" fmla="*/ 108 h 176"/>
              <a:gd name="T38" fmla="*/ 112 w 144"/>
              <a:gd name="T39" fmla="*/ 104 h 176"/>
              <a:gd name="T40" fmla="*/ 108 w 144"/>
              <a:gd name="T41" fmla="*/ 100 h 176"/>
              <a:gd name="T42" fmla="*/ 32 w 144"/>
              <a:gd name="T43" fmla="*/ 72 h 176"/>
              <a:gd name="T44" fmla="*/ 36 w 144"/>
              <a:gd name="T45" fmla="*/ 76 h 176"/>
              <a:gd name="T46" fmla="*/ 108 w 144"/>
              <a:gd name="T47" fmla="*/ 76 h 176"/>
              <a:gd name="T48" fmla="*/ 112 w 144"/>
              <a:gd name="T49" fmla="*/ 72 h 176"/>
              <a:gd name="T50" fmla="*/ 108 w 144"/>
              <a:gd name="T51" fmla="*/ 68 h 176"/>
              <a:gd name="T52" fmla="*/ 36 w 144"/>
              <a:gd name="T53" fmla="*/ 68 h 176"/>
              <a:gd name="T54" fmla="*/ 32 w 144"/>
              <a:gd name="T55" fmla="*/ 72 h 176"/>
              <a:gd name="T56" fmla="*/ 104 w 144"/>
              <a:gd name="T57" fmla="*/ 0 h 176"/>
              <a:gd name="T58" fmla="*/ 16 w 144"/>
              <a:gd name="T59" fmla="*/ 0 h 176"/>
              <a:gd name="T60" fmla="*/ 0 w 144"/>
              <a:gd name="T61" fmla="*/ 16 h 176"/>
              <a:gd name="T62" fmla="*/ 0 w 144"/>
              <a:gd name="T63" fmla="*/ 160 h 176"/>
              <a:gd name="T64" fmla="*/ 16 w 144"/>
              <a:gd name="T65" fmla="*/ 176 h 176"/>
              <a:gd name="T66" fmla="*/ 128 w 144"/>
              <a:gd name="T67" fmla="*/ 176 h 176"/>
              <a:gd name="T68" fmla="*/ 144 w 144"/>
              <a:gd name="T69" fmla="*/ 160 h 176"/>
              <a:gd name="T70" fmla="*/ 144 w 144"/>
              <a:gd name="T71" fmla="*/ 44 h 176"/>
              <a:gd name="T72" fmla="*/ 104 w 144"/>
              <a:gd name="T73" fmla="*/ 0 h 176"/>
              <a:gd name="T74" fmla="*/ 136 w 144"/>
              <a:gd name="T75" fmla="*/ 160 h 176"/>
              <a:gd name="T76" fmla="*/ 128 w 144"/>
              <a:gd name="T77" fmla="*/ 168 h 176"/>
              <a:gd name="T78" fmla="*/ 16 w 144"/>
              <a:gd name="T79" fmla="*/ 168 h 176"/>
              <a:gd name="T80" fmla="*/ 8 w 144"/>
              <a:gd name="T81" fmla="*/ 160 h 176"/>
              <a:gd name="T82" fmla="*/ 8 w 144"/>
              <a:gd name="T83" fmla="*/ 16 h 176"/>
              <a:gd name="T84" fmla="*/ 16 w 144"/>
              <a:gd name="T85" fmla="*/ 8 h 176"/>
              <a:gd name="T86" fmla="*/ 88 w 144"/>
              <a:gd name="T87" fmla="*/ 8 h 176"/>
              <a:gd name="T88" fmla="*/ 88 w 144"/>
              <a:gd name="T89" fmla="*/ 48 h 176"/>
              <a:gd name="T90" fmla="*/ 96 w 144"/>
              <a:gd name="T91" fmla="*/ 56 h 176"/>
              <a:gd name="T92" fmla="*/ 136 w 144"/>
              <a:gd name="T93" fmla="*/ 56 h 176"/>
              <a:gd name="T94" fmla="*/ 136 w 144"/>
              <a:gd name="T95" fmla="*/ 160 h 176"/>
              <a:gd name="T96" fmla="*/ 96 w 144"/>
              <a:gd name="T97" fmla="*/ 48 h 176"/>
              <a:gd name="T98" fmla="*/ 96 w 144"/>
              <a:gd name="T99" fmla="*/ 8 h 176"/>
              <a:gd name="T100" fmla="*/ 100 w 144"/>
              <a:gd name="T101" fmla="*/ 8 h 176"/>
              <a:gd name="T102" fmla="*/ 136 w 144"/>
              <a:gd name="T103" fmla="*/ 48 h 176"/>
              <a:gd name="T104" fmla="*/ 96 w 144"/>
              <a:gd name="T105" fmla="*/ 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4" h="176">
                <a:moveTo>
                  <a:pt x="84" y="132"/>
                </a:moveTo>
                <a:cubicBezTo>
                  <a:pt x="36" y="132"/>
                  <a:pt x="36" y="132"/>
                  <a:pt x="36" y="132"/>
                </a:cubicBezTo>
                <a:cubicBezTo>
                  <a:pt x="34" y="132"/>
                  <a:pt x="32" y="134"/>
                  <a:pt x="32" y="136"/>
                </a:cubicBezTo>
                <a:cubicBezTo>
                  <a:pt x="32" y="138"/>
                  <a:pt x="34" y="140"/>
                  <a:pt x="36" y="140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40"/>
                  <a:pt x="88" y="138"/>
                  <a:pt x="88" y="136"/>
                </a:cubicBezTo>
                <a:cubicBezTo>
                  <a:pt x="88" y="134"/>
                  <a:pt x="86" y="132"/>
                  <a:pt x="84" y="132"/>
                </a:cubicBezTo>
                <a:moveTo>
                  <a:pt x="36" y="44"/>
                </a:moveTo>
                <a:cubicBezTo>
                  <a:pt x="56" y="44"/>
                  <a:pt x="56" y="44"/>
                  <a:pt x="56" y="44"/>
                </a:cubicBezTo>
                <a:cubicBezTo>
                  <a:pt x="58" y="44"/>
                  <a:pt x="60" y="42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moveTo>
                  <a:pt x="108" y="100"/>
                </a:moveTo>
                <a:cubicBezTo>
                  <a:pt x="36" y="100"/>
                  <a:pt x="36" y="100"/>
                  <a:pt x="36" y="100"/>
                </a:cubicBezTo>
                <a:cubicBezTo>
                  <a:pt x="34" y="100"/>
                  <a:pt x="32" y="102"/>
                  <a:pt x="32" y="104"/>
                </a:cubicBezTo>
                <a:cubicBezTo>
                  <a:pt x="32" y="106"/>
                  <a:pt x="34" y="108"/>
                  <a:pt x="36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10" y="108"/>
                  <a:pt x="112" y="106"/>
                  <a:pt x="112" y="104"/>
                </a:cubicBezTo>
                <a:cubicBezTo>
                  <a:pt x="112" y="102"/>
                  <a:pt x="110" y="100"/>
                  <a:pt x="108" y="100"/>
                </a:cubicBezTo>
                <a:moveTo>
                  <a:pt x="32" y="72"/>
                </a:moveTo>
                <a:cubicBezTo>
                  <a:pt x="32" y="74"/>
                  <a:pt x="34" y="76"/>
                  <a:pt x="36" y="76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10" y="76"/>
                  <a:pt x="112" y="74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34" y="68"/>
                  <a:pt x="32" y="70"/>
                  <a:pt x="32" y="72"/>
                </a:cubicBezTo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28" y="176"/>
                  <a:pt x="128" y="176"/>
                  <a:pt x="128" y="176"/>
                </a:cubicBezTo>
                <a:cubicBezTo>
                  <a:pt x="137" y="176"/>
                  <a:pt x="144" y="169"/>
                  <a:pt x="144" y="160"/>
                </a:cubicBezTo>
                <a:cubicBezTo>
                  <a:pt x="144" y="44"/>
                  <a:pt x="144" y="44"/>
                  <a:pt x="144" y="44"/>
                </a:cubicBezTo>
                <a:lnTo>
                  <a:pt x="104" y="0"/>
                </a:lnTo>
                <a:close/>
                <a:moveTo>
                  <a:pt x="136" y="160"/>
                </a:moveTo>
                <a:cubicBezTo>
                  <a:pt x="136" y="164"/>
                  <a:pt x="132" y="168"/>
                  <a:pt x="128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52"/>
                  <a:pt x="92" y="56"/>
                  <a:pt x="96" y="56"/>
                </a:cubicBezTo>
                <a:cubicBezTo>
                  <a:pt x="136" y="56"/>
                  <a:pt x="136" y="56"/>
                  <a:pt x="136" y="56"/>
                </a:cubicBezTo>
                <a:lnTo>
                  <a:pt x="136" y="160"/>
                </a:lnTo>
                <a:close/>
                <a:moveTo>
                  <a:pt x="96" y="48"/>
                </a:move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0" y="8"/>
                  <a:pt x="100" y="8"/>
                </a:cubicBezTo>
                <a:cubicBezTo>
                  <a:pt x="136" y="48"/>
                  <a:pt x="136" y="48"/>
                  <a:pt x="136" y="48"/>
                </a:cubicBezTo>
                <a:lnTo>
                  <a:pt x="96" y="4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Gráfico 3" descr="Selo ponto de interrogação com preenchimento sólido">
            <a:extLst>
              <a:ext uri="{FF2B5EF4-FFF2-40B4-BE49-F238E27FC236}">
                <a16:creationId xmlns:a16="http://schemas.microsoft.com/office/drawing/2014/main" id="{8AA11BD4-E1CD-6208-FCEE-8F22CF213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9019" y="3911633"/>
            <a:ext cx="535782" cy="535782"/>
          </a:xfrm>
          <a:prstGeom prst="rect">
            <a:avLst/>
          </a:prstGeom>
        </p:spPr>
      </p:pic>
      <p:pic>
        <p:nvPicPr>
          <p:cNvPr id="8" name="Gráfico 7" descr="Seta: curva no sentido horário com preenchimento sólido">
            <a:extLst>
              <a:ext uri="{FF2B5EF4-FFF2-40B4-BE49-F238E27FC236}">
                <a16:creationId xmlns:a16="http://schemas.microsoft.com/office/drawing/2014/main" id="{D1CECA58-5073-979B-24F8-948C033F6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6738050">
            <a:off x="7170900" y="1800874"/>
            <a:ext cx="1957479" cy="195747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1A4005D-40B8-1911-DEED-DE03CE18FB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BFE23-D4DC-1D2C-40BA-65FA2A99B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A531C03-AF50-3C56-16ED-0A52DA95B381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EC79CF7-18F7-F0FB-ACCD-8E01F892B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F104559C-A1CC-CF04-D7E8-E2E61AACD90F}"/>
              </a:ext>
            </a:extLst>
          </p:cNvPr>
          <p:cNvSpPr txBox="1">
            <a:spLocks/>
          </p:cNvSpPr>
          <p:nvPr/>
        </p:nvSpPr>
        <p:spPr>
          <a:xfrm>
            <a:off x="748211" y="1111812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ESPÉCIE DE SEGURO CONTRATADA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81B80A-5E77-F79D-EF56-E5C2D6529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152D94A-6933-438F-6256-A0E8BF1B1DF4}"/>
              </a:ext>
            </a:extLst>
          </p:cNvPr>
          <p:cNvSpPr txBox="1">
            <a:spLocks/>
          </p:cNvSpPr>
          <p:nvPr/>
        </p:nvSpPr>
        <p:spPr>
          <a:xfrm>
            <a:off x="748211" y="1770076"/>
            <a:ext cx="10695578" cy="10507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 b="1" dirty="0">
                <a:solidFill>
                  <a:srgbClr val="9E9771"/>
                </a:solidFill>
                <a:latin typeface="Arial Black" panose="020B0A04020102020204" pitchFamily="34" charset="0"/>
              </a:rPr>
              <a:t>SEGUROS ABRANGERÃO OS RISCOS QUE PODEM SER ENCARTADOS </a:t>
            </a:r>
            <a:br>
              <a:rPr lang="en-ID" sz="1800" b="1" dirty="0">
                <a:solidFill>
                  <a:srgbClr val="9E9771"/>
                </a:solidFill>
                <a:latin typeface="Arial Black" panose="020B0A04020102020204" pitchFamily="34" charset="0"/>
              </a:rPr>
            </a:br>
            <a:r>
              <a:rPr lang="en-ID" sz="1800" b="1" dirty="0">
                <a:solidFill>
                  <a:srgbClr val="9E9771"/>
                </a:solidFill>
                <a:latin typeface="Arial Black" panose="020B0A04020102020204" pitchFamily="34" charset="0"/>
              </a:rPr>
              <a:t>NA ESPÉCIE DE SEGURO CONTRATADA</a:t>
            </a:r>
            <a:endParaRPr lang="en-ID" sz="1800" u="sng" dirty="0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 dirty="0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 dirty="0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933AFEAE-DE6D-A2BA-6208-42AD6C86B98E}"/>
              </a:ext>
            </a:extLst>
          </p:cNvPr>
          <p:cNvSpPr txBox="1">
            <a:spLocks/>
          </p:cNvSpPr>
          <p:nvPr/>
        </p:nvSpPr>
        <p:spPr>
          <a:xfrm>
            <a:off x="1313772" y="3278338"/>
            <a:ext cx="3046561" cy="396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pt-BR" sz="1600" b="1"/>
              <a:t>REGIME ANTERIOR</a:t>
            </a:r>
          </a:p>
          <a:p>
            <a:endParaRPr lang="pt-BR" sz="1600"/>
          </a:p>
          <a:p>
            <a:endParaRPr lang="en-US" sz="160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572BC0B-B3D1-7A17-DCD6-43F73366DC2C}"/>
              </a:ext>
            </a:extLst>
          </p:cNvPr>
          <p:cNvSpPr>
            <a:spLocks/>
          </p:cNvSpPr>
          <p:nvPr/>
        </p:nvSpPr>
        <p:spPr bwMode="auto">
          <a:xfrm>
            <a:off x="6633822" y="4612064"/>
            <a:ext cx="2028885" cy="535648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r>
              <a:rPr lang="en-GB">
                <a:solidFill>
                  <a:schemeClr val="bg1"/>
                </a:solidFill>
              </a:rPr>
              <a:t>ART. 9º DA LCS</a:t>
            </a: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15619588-8608-5971-D1DC-9E246C763154}"/>
              </a:ext>
            </a:extLst>
          </p:cNvPr>
          <p:cNvSpPr txBox="1">
            <a:spLocks/>
          </p:cNvSpPr>
          <p:nvPr/>
        </p:nvSpPr>
        <p:spPr>
          <a:xfrm>
            <a:off x="1822307" y="3655954"/>
            <a:ext cx="3046561" cy="1166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pt-BR" sz="1600" b="1"/>
              <a:t>Riscos nomeados</a:t>
            </a:r>
          </a:p>
          <a:p>
            <a:r>
              <a:rPr lang="pt-BR" sz="1600" b="1" err="1"/>
              <a:t>All</a:t>
            </a:r>
            <a:r>
              <a:rPr lang="pt-BR" sz="1600" b="1"/>
              <a:t> </a:t>
            </a:r>
            <a:r>
              <a:rPr lang="pt-BR" sz="1600" b="1" err="1"/>
              <a:t>risks</a:t>
            </a:r>
            <a:endParaRPr lang="pt-BR" sz="1600" b="1"/>
          </a:p>
          <a:p>
            <a:r>
              <a:rPr lang="pt-BR" sz="1600" b="1"/>
              <a:t>Exclusões</a:t>
            </a:r>
          </a:p>
          <a:p>
            <a:endParaRPr lang="pt-BR" sz="1600"/>
          </a:p>
          <a:p>
            <a:endParaRPr lang="en-US" sz="1600"/>
          </a:p>
        </p:txBody>
      </p:sp>
      <p:sp>
        <p:nvSpPr>
          <p:cNvPr id="3" name="Chave Esquerda 2">
            <a:extLst>
              <a:ext uri="{FF2B5EF4-FFF2-40B4-BE49-F238E27FC236}">
                <a16:creationId xmlns:a16="http://schemas.microsoft.com/office/drawing/2014/main" id="{217CBCDF-5FF9-EA1C-91D1-58153D2934AD}"/>
              </a:ext>
            </a:extLst>
          </p:cNvPr>
          <p:cNvSpPr/>
          <p:nvPr/>
        </p:nvSpPr>
        <p:spPr>
          <a:xfrm>
            <a:off x="1610163" y="3634590"/>
            <a:ext cx="212144" cy="1166327"/>
          </a:xfrm>
          <a:prstGeom prst="leftBrace">
            <a:avLst/>
          </a:prstGeom>
          <a:ln>
            <a:solidFill>
              <a:srgbClr val="1017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F257C83E-12BB-0670-7BB3-369B14A9263C}"/>
              </a:ext>
            </a:extLst>
          </p:cNvPr>
          <p:cNvSpPr txBox="1">
            <a:spLocks/>
          </p:cNvSpPr>
          <p:nvPr/>
        </p:nvSpPr>
        <p:spPr>
          <a:xfrm>
            <a:off x="4901753" y="3271656"/>
            <a:ext cx="3046561" cy="396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pt-BR" sz="1600" b="1"/>
              <a:t>LCS</a:t>
            </a:r>
          </a:p>
          <a:p>
            <a:endParaRPr lang="pt-BR" sz="1600"/>
          </a:p>
          <a:p>
            <a:endParaRPr lang="en-US" sz="1600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7ED4ADD0-A3AB-29A9-2F9E-ABFA66F53B04}"/>
              </a:ext>
            </a:extLst>
          </p:cNvPr>
          <p:cNvSpPr txBox="1">
            <a:spLocks/>
          </p:cNvSpPr>
          <p:nvPr/>
        </p:nvSpPr>
        <p:spPr>
          <a:xfrm>
            <a:off x="5187637" y="3618332"/>
            <a:ext cx="4921256" cy="1166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1D38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just"/>
            <a:r>
              <a:rPr lang="pt-BR" sz="1600" b="1" dirty="0"/>
              <a:t>Cobertura existirá a menos que a seguradora tenha excluído da espécie de seguro contratado os riscos e interesses que não quer garantir.</a:t>
            </a:r>
          </a:p>
          <a:p>
            <a:endParaRPr lang="pt-BR" sz="1600" dirty="0"/>
          </a:p>
          <a:p>
            <a:endParaRPr lang="en-US" sz="16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2BF5F6B-7001-07F8-C282-54D384B3C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2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7888E-71C4-3324-5C0B-428A13D5A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8C346097-3F13-6AAE-5EBD-1D353A4EACCA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8859995-3F5B-560E-5204-307AA87CF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016E3B70-B4BD-32C4-7340-ADA2DB4CD206}"/>
              </a:ext>
            </a:extLst>
          </p:cNvPr>
          <p:cNvSpPr txBox="1">
            <a:spLocks/>
          </p:cNvSpPr>
          <p:nvPr/>
        </p:nvSpPr>
        <p:spPr>
          <a:xfrm>
            <a:off x="748211" y="1111812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REGRAS DE INTERPRETAÇÃO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895AD78-378D-FFEA-AA7C-64AC775F6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55A3372-D769-1A7B-10BA-8687A2693569}"/>
              </a:ext>
            </a:extLst>
          </p:cNvPr>
          <p:cNvSpPr txBox="1">
            <a:spLocks/>
          </p:cNvSpPr>
          <p:nvPr/>
        </p:nvSpPr>
        <p:spPr>
          <a:xfrm>
            <a:off x="748211" y="1770076"/>
            <a:ext cx="10695578" cy="10507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 i="1">
                <a:solidFill>
                  <a:srgbClr val="9E9771"/>
                </a:solidFill>
                <a:latin typeface="Arial Black" panose="020B0A04020102020204" pitchFamily="34" charset="0"/>
              </a:rPr>
              <a:t>IN DUBIO PRO SEGURADO</a:t>
            </a: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1D841892-1AD1-684E-833A-F18EC11B575B}"/>
              </a:ext>
            </a:extLst>
          </p:cNvPr>
          <p:cNvSpPr>
            <a:spLocks/>
          </p:cNvSpPr>
          <p:nvPr/>
        </p:nvSpPr>
        <p:spPr bwMode="auto">
          <a:xfrm>
            <a:off x="748211" y="2395924"/>
            <a:ext cx="5873970" cy="2647714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CEEC5ED-D546-31D8-1539-28D978843D71}"/>
              </a:ext>
            </a:extLst>
          </p:cNvPr>
          <p:cNvSpPr txBox="1"/>
          <p:nvPr/>
        </p:nvSpPr>
        <p:spPr>
          <a:xfrm>
            <a:off x="1407637" y="2503842"/>
            <a:ext cx="46883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>
                <a:solidFill>
                  <a:schemeClr val="bg1"/>
                </a:solidFill>
              </a:rPr>
              <a:t>Art. 57. Se da interpretação de quaisquer documentos elaborados pela seguradora, tais como peças publicitárias, impressos, instrumentos contratuais ou pré-contratuais, resultarem dúvidas, contradições, obscuridades ou equivocidades, elas serão </a:t>
            </a:r>
            <a:r>
              <a:rPr lang="pt-BR" b="1" u="sng">
                <a:solidFill>
                  <a:schemeClr val="bg1"/>
                </a:solidFill>
              </a:rPr>
              <a:t>resolvidas no sentido mais favorável ao segurado, ao beneficiário ou ao terceiro prejudicado.</a:t>
            </a:r>
            <a:endParaRPr lang="en-GB" b="1" u="sng">
              <a:solidFill>
                <a:schemeClr val="bg1"/>
              </a:solidFill>
            </a:endParaRPr>
          </a:p>
        </p:txBody>
      </p:sp>
      <p:pic>
        <p:nvPicPr>
          <p:cNvPr id="19" name="Gráfico 18" descr="Perfil masculino com preenchimento sólido">
            <a:extLst>
              <a:ext uri="{FF2B5EF4-FFF2-40B4-BE49-F238E27FC236}">
                <a16:creationId xmlns:a16="http://schemas.microsoft.com/office/drawing/2014/main" id="{CFA95980-D0B6-8248-B2D0-4490232B1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89451" y="2576842"/>
            <a:ext cx="1695283" cy="1695283"/>
          </a:xfrm>
          <a:prstGeom prst="rect">
            <a:avLst/>
          </a:prstGeom>
        </p:spPr>
      </p:pic>
      <p:pic>
        <p:nvPicPr>
          <p:cNvPr id="21" name="Gráfico 20" descr="Ponto de interrogação com preenchimento sólido">
            <a:extLst>
              <a:ext uri="{FF2B5EF4-FFF2-40B4-BE49-F238E27FC236}">
                <a16:creationId xmlns:a16="http://schemas.microsoft.com/office/drawing/2014/main" id="{5BD70B7E-0744-74BD-8E82-F9C83517D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60085" y="2406192"/>
            <a:ext cx="531403" cy="531403"/>
          </a:xfrm>
          <a:prstGeom prst="rect">
            <a:avLst/>
          </a:prstGeom>
        </p:spPr>
      </p:pic>
      <p:pic>
        <p:nvPicPr>
          <p:cNvPr id="22" name="Gráfico 21" descr="Ponto de interrogação com preenchimento sólido">
            <a:extLst>
              <a:ext uri="{FF2B5EF4-FFF2-40B4-BE49-F238E27FC236}">
                <a16:creationId xmlns:a16="http://schemas.microsoft.com/office/drawing/2014/main" id="{79A3CCB4-AD36-95C1-760B-9A0285A05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67283" y="2802237"/>
            <a:ext cx="531403" cy="531403"/>
          </a:xfrm>
          <a:prstGeom prst="rect">
            <a:avLst/>
          </a:prstGeom>
        </p:spPr>
      </p:pic>
      <p:pic>
        <p:nvPicPr>
          <p:cNvPr id="23" name="Gráfico 22" descr="Ponto de interrogação com preenchimento sólido">
            <a:extLst>
              <a:ext uri="{FF2B5EF4-FFF2-40B4-BE49-F238E27FC236}">
                <a16:creationId xmlns:a16="http://schemas.microsoft.com/office/drawing/2014/main" id="{BFBA43F7-218C-ADB8-1273-1EA0C9B24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48530" y="2203985"/>
            <a:ext cx="531403" cy="531403"/>
          </a:xfrm>
          <a:prstGeom prst="rect">
            <a:avLst/>
          </a:prstGeom>
        </p:spPr>
      </p:pic>
      <p:pic>
        <p:nvPicPr>
          <p:cNvPr id="24" name="Gráfico 23" descr="Ponto de interrogação com preenchimento sólido">
            <a:extLst>
              <a:ext uri="{FF2B5EF4-FFF2-40B4-BE49-F238E27FC236}">
                <a16:creationId xmlns:a16="http://schemas.microsoft.com/office/drawing/2014/main" id="{5DE27C04-AA60-A733-65B0-3231851FB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92169" y="2366649"/>
            <a:ext cx="531403" cy="531403"/>
          </a:xfrm>
          <a:prstGeom prst="rect">
            <a:avLst/>
          </a:prstGeom>
        </p:spPr>
      </p:pic>
      <p:pic>
        <p:nvPicPr>
          <p:cNvPr id="25" name="Gráfico 24" descr="Ponto de interrogação com preenchimento sólido">
            <a:extLst>
              <a:ext uri="{FF2B5EF4-FFF2-40B4-BE49-F238E27FC236}">
                <a16:creationId xmlns:a16="http://schemas.microsoft.com/office/drawing/2014/main" id="{511722E0-65FF-39E8-3221-8B3FA92935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75498" y="2735388"/>
            <a:ext cx="531403" cy="531403"/>
          </a:xfrm>
          <a:prstGeom prst="rect">
            <a:avLst/>
          </a:prstGeom>
        </p:spPr>
      </p:pic>
      <p:pic>
        <p:nvPicPr>
          <p:cNvPr id="27" name="Gráfico 26" descr="Seta: curva no sentido horário com preenchimento sólido">
            <a:extLst>
              <a:ext uri="{FF2B5EF4-FFF2-40B4-BE49-F238E27FC236}">
                <a16:creationId xmlns:a16="http://schemas.microsoft.com/office/drawing/2014/main" id="{FBB1F2DF-714D-9ACF-0238-C602FE8FD6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6738050">
            <a:off x="9201370" y="1592688"/>
            <a:ext cx="1393744" cy="1393744"/>
          </a:xfrm>
          <a:prstGeom prst="rect">
            <a:avLst/>
          </a:prstGeom>
        </p:spPr>
      </p:pic>
      <p:pic>
        <p:nvPicPr>
          <p:cNvPr id="45" name="Gráfico 44" descr="Gravata com preenchimento sólido">
            <a:extLst>
              <a:ext uri="{FF2B5EF4-FFF2-40B4-BE49-F238E27FC236}">
                <a16:creationId xmlns:a16="http://schemas.microsoft.com/office/drawing/2014/main" id="{ED8C10B0-62D5-F1A1-D578-27473CF5B2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77267" y="3424483"/>
            <a:ext cx="914400" cy="914400"/>
          </a:xfrm>
          <a:prstGeom prst="rect">
            <a:avLst/>
          </a:prstGeom>
        </p:spPr>
      </p:pic>
      <p:pic>
        <p:nvPicPr>
          <p:cNvPr id="47" name="Gráfico 46" descr="Trabalhador de construção com preenchimento sólido">
            <a:extLst>
              <a:ext uri="{FF2B5EF4-FFF2-40B4-BE49-F238E27FC236}">
                <a16:creationId xmlns:a16="http://schemas.microsoft.com/office/drawing/2014/main" id="{A92A6B5E-83A0-5C5E-ABE3-AC322AADAD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511054" y="2192307"/>
            <a:ext cx="1250913" cy="1250913"/>
          </a:xfrm>
          <a:prstGeom prst="rect">
            <a:avLst/>
          </a:prstGeom>
        </p:spPr>
      </p:pic>
      <p:pic>
        <p:nvPicPr>
          <p:cNvPr id="49" name="Gráfico 48" descr="Selo Tick1 com preenchimento sólido">
            <a:extLst>
              <a:ext uri="{FF2B5EF4-FFF2-40B4-BE49-F238E27FC236}">
                <a16:creationId xmlns:a16="http://schemas.microsoft.com/office/drawing/2014/main" id="{27BD9FF0-C416-F4C6-A9B8-EB7A156696F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318774" y="2730179"/>
            <a:ext cx="571052" cy="57105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593994D-9109-CBC9-16A4-BFDFCDE433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89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F27D3-673D-C40A-AA6F-F68E617DA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8B1A50D7-2EB2-9968-AE19-94C938953277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A00769B-D899-557D-D35B-EFF5B9784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0069A7C7-2784-E38D-1B8C-C0304DCE4DB9}"/>
              </a:ext>
            </a:extLst>
          </p:cNvPr>
          <p:cNvSpPr txBox="1">
            <a:spLocks/>
          </p:cNvSpPr>
          <p:nvPr/>
        </p:nvSpPr>
        <p:spPr>
          <a:xfrm>
            <a:off x="748211" y="1111812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EXCLUSÕES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F952C1D-D69E-E205-A4C9-E61521A0E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546BB2E-5EE6-36BA-87C7-064DC8BAC252}"/>
              </a:ext>
            </a:extLst>
          </p:cNvPr>
          <p:cNvSpPr txBox="1">
            <a:spLocks/>
          </p:cNvSpPr>
          <p:nvPr/>
        </p:nvSpPr>
        <p:spPr>
          <a:xfrm>
            <a:off x="748211" y="1770076"/>
            <a:ext cx="10695578" cy="10507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>
                <a:solidFill>
                  <a:srgbClr val="9E9771"/>
                </a:solidFill>
                <a:latin typeface="Arial Black" panose="020B0A04020102020204" pitchFamily="34" charset="0"/>
              </a:rPr>
              <a:t>INTERPRETAÇÃO RESTRITIVA</a:t>
            </a: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2582BB9B-B84E-2928-DC55-332720154943}"/>
              </a:ext>
            </a:extLst>
          </p:cNvPr>
          <p:cNvSpPr>
            <a:spLocks/>
          </p:cNvSpPr>
          <p:nvPr/>
        </p:nvSpPr>
        <p:spPr bwMode="auto">
          <a:xfrm>
            <a:off x="5255297" y="2572722"/>
            <a:ext cx="5347789" cy="2408178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22BC3F9-EC31-74AD-EF33-0B4FE09F8605}"/>
              </a:ext>
            </a:extLst>
          </p:cNvPr>
          <p:cNvSpPr txBox="1"/>
          <p:nvPr/>
        </p:nvSpPr>
        <p:spPr>
          <a:xfrm>
            <a:off x="5918687" y="2796197"/>
            <a:ext cx="40210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>
                <a:solidFill>
                  <a:schemeClr val="bg1"/>
                </a:solidFill>
              </a:rPr>
              <a:t>Art. 59. As cláusulas referentes a exclusão de riscos e prejuízos ou que impliquem limitação ou perda de direitos e garantias são de </a:t>
            </a:r>
            <a:r>
              <a:rPr lang="pt-BR" b="1" u="sng">
                <a:solidFill>
                  <a:schemeClr val="bg1"/>
                </a:solidFill>
              </a:rPr>
              <a:t>interpretação restritiva</a:t>
            </a:r>
            <a:r>
              <a:rPr lang="pt-BR">
                <a:solidFill>
                  <a:schemeClr val="bg1"/>
                </a:solidFill>
              </a:rPr>
              <a:t> quanto à sua incidência e abrangência, cabendo à seguradora a prova do seu suporte fático.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9" name="Gráfico 8" descr="Documento com preenchimento sólido">
            <a:extLst>
              <a:ext uri="{FF2B5EF4-FFF2-40B4-BE49-F238E27FC236}">
                <a16:creationId xmlns:a16="http://schemas.microsoft.com/office/drawing/2014/main" id="{80DBBC03-4D09-3043-4482-57F1152B4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1743" y="2614568"/>
            <a:ext cx="2145791" cy="2145791"/>
          </a:xfrm>
          <a:prstGeom prst="rect">
            <a:avLst/>
          </a:prstGeom>
        </p:spPr>
      </p:pic>
      <p:pic>
        <p:nvPicPr>
          <p:cNvPr id="12" name="Gráfico 11" descr="Lupa com preenchimento sólido">
            <a:extLst>
              <a:ext uri="{FF2B5EF4-FFF2-40B4-BE49-F238E27FC236}">
                <a16:creationId xmlns:a16="http://schemas.microsoft.com/office/drawing/2014/main" id="{152C2521-B410-E76B-260D-98501CC21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4638" y="3336874"/>
            <a:ext cx="1243188" cy="124318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C3E92D1-8C75-1F53-9222-29FBDB53A5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5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AE2AA-8F4C-8D58-0900-A9578D0A1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B72FAEC-8655-FF89-CF33-B5C362C5D76D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572CAF8-A4FF-3E6D-B426-34E076D2E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64BC78D8-DC02-35CF-2FB1-48067B69B2BA}"/>
              </a:ext>
            </a:extLst>
          </p:cNvPr>
          <p:cNvSpPr txBox="1">
            <a:spLocks/>
          </p:cNvSpPr>
          <p:nvPr/>
        </p:nvSpPr>
        <p:spPr>
          <a:xfrm>
            <a:off x="748211" y="1111812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PROVA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7D9833D-0742-A1D6-D8FD-033ABD826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0FDB44-24BF-BB03-5724-5FC02579674D}"/>
              </a:ext>
            </a:extLst>
          </p:cNvPr>
          <p:cNvSpPr txBox="1">
            <a:spLocks/>
          </p:cNvSpPr>
          <p:nvPr/>
        </p:nvSpPr>
        <p:spPr>
          <a:xfrm>
            <a:off x="748211" y="1770076"/>
            <a:ext cx="10695578" cy="10507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 dirty="0">
                <a:solidFill>
                  <a:srgbClr val="9E9771"/>
                </a:solidFill>
                <a:latin typeface="Arial Black" panose="020B0A04020102020204" pitchFamily="34" charset="0"/>
              </a:rPr>
              <a:t>VEROSSIMILHANÇA DOS ELEMENTOS PRODUZIDOS PELO SEGURADO</a:t>
            </a:r>
          </a:p>
          <a:p>
            <a:pPr marL="0" indent="0">
              <a:lnSpc>
                <a:spcPct val="170000"/>
              </a:lnSpc>
              <a:buNone/>
            </a:pPr>
            <a:endParaRPr lang="en-ID" sz="1800" b="1" dirty="0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 dirty="0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94DE1968-19B8-A1C6-AC1A-E95D225710EB}"/>
              </a:ext>
            </a:extLst>
          </p:cNvPr>
          <p:cNvSpPr>
            <a:spLocks/>
          </p:cNvSpPr>
          <p:nvPr/>
        </p:nvSpPr>
        <p:spPr bwMode="auto">
          <a:xfrm>
            <a:off x="2986678" y="2520885"/>
            <a:ext cx="5347789" cy="2408178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669EBF-3606-6974-00A6-8CD68DCE14E7}"/>
              </a:ext>
            </a:extLst>
          </p:cNvPr>
          <p:cNvSpPr txBox="1"/>
          <p:nvPr/>
        </p:nvSpPr>
        <p:spPr>
          <a:xfrm>
            <a:off x="3650068" y="2744360"/>
            <a:ext cx="40210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>
                <a:solidFill>
                  <a:schemeClr val="bg1"/>
                </a:solidFill>
              </a:rPr>
              <a:t>Art. 74. Apresentados pelo interessado elementos que indiquem a existência de lesão ao interesse garantido, </a:t>
            </a:r>
            <a:r>
              <a:rPr lang="pt-BR" b="1" u="sng">
                <a:solidFill>
                  <a:schemeClr val="bg1"/>
                </a:solidFill>
              </a:rPr>
              <a:t>cabe à seguradora provar que a lesão não existiu ou que não foi, no todo ou em parte, consequência dos riscos predeterminados no contrato.</a:t>
            </a:r>
            <a:endParaRPr lang="en-GB" b="1" u="sng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8350D9B-88A6-E469-7B35-9BF7ED775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8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9077E-42D7-AB16-AC85-88D43B6B1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79C5477A-0056-2DED-5438-0E37A7FCF171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1A4187-841A-33C0-FBB5-D7CEAEBD8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0FDF14EF-C4BB-16FC-F3BE-C3D5EEE8D13C}"/>
              </a:ext>
            </a:extLst>
          </p:cNvPr>
          <p:cNvSpPr txBox="1">
            <a:spLocks/>
          </p:cNvSpPr>
          <p:nvPr/>
        </p:nvSpPr>
        <p:spPr>
          <a:xfrm>
            <a:off x="748211" y="1111812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RATEIO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68ABECF-00FB-6994-6548-03E88E246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60186CD-8275-19C1-8830-4EB5E734B45D}"/>
              </a:ext>
            </a:extLst>
          </p:cNvPr>
          <p:cNvSpPr txBox="1">
            <a:spLocks/>
          </p:cNvSpPr>
          <p:nvPr/>
        </p:nvSpPr>
        <p:spPr>
          <a:xfrm>
            <a:off x="748211" y="1643099"/>
            <a:ext cx="10695578" cy="10215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ID" sz="1800">
                <a:solidFill>
                  <a:srgbClr val="9E9771"/>
                </a:solidFill>
                <a:latin typeface="Arial Black" panose="020B0A04020102020204" pitchFamily="34" charset="0"/>
              </a:rPr>
              <a:t>ANTES ERA A REGRA, TORNOU-SE A </a:t>
            </a:r>
            <a:r>
              <a:rPr lang="en-ID" sz="1800" u="sng">
                <a:solidFill>
                  <a:srgbClr val="9E9771"/>
                </a:solidFill>
                <a:latin typeface="Arial Black" panose="020B0A04020102020204" pitchFamily="34" charset="0"/>
              </a:rPr>
              <a:t>EXCEÇÃO</a:t>
            </a:r>
            <a:br>
              <a:rPr lang="en-ID" sz="1800" u="sng">
                <a:solidFill>
                  <a:srgbClr val="9E9771"/>
                </a:solidFill>
                <a:latin typeface="Arial Black" panose="020B0A04020102020204" pitchFamily="34" charset="0"/>
              </a:rPr>
            </a:br>
            <a:r>
              <a:rPr lang="en-ID" sz="1800">
                <a:solidFill>
                  <a:srgbClr val="9E9771"/>
                </a:solidFill>
                <a:latin typeface="Arial Black" panose="020B0A04020102020204" pitchFamily="34" charset="0"/>
              </a:rPr>
              <a:t>DEVE SER DEMONSTRADA A FÓRMULA DO RATEIO DO QUE FOR PACTUADO</a:t>
            </a:r>
          </a:p>
          <a:p>
            <a:pPr marL="0" indent="0">
              <a:lnSpc>
                <a:spcPct val="15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6C61BF1-87A0-247C-0AF9-3E86F01BE9C3}"/>
              </a:ext>
            </a:extLst>
          </p:cNvPr>
          <p:cNvSpPr txBox="1"/>
          <p:nvPr/>
        </p:nvSpPr>
        <p:spPr>
          <a:xfrm>
            <a:off x="1389565" y="2855986"/>
            <a:ext cx="9412870" cy="2358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kern="100" dirty="0">
                <a:ea typeface="Aptos" panose="020B0004020202020204" pitchFamily="34" charset="0"/>
                <a:cs typeface="Times New Roman" panose="02020603050405020304" pitchFamily="18" charset="0"/>
              </a:rPr>
              <a:t>Art. 91. Na hipótese de sinistro parcial, o valor da indenização devida não será objeto de rateio em razão de seguro contratado por valor inferior ao do interesse, salvo disposição em contrário.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kern="100" dirty="0">
                <a:ea typeface="Aptos" panose="020B0004020202020204" pitchFamily="34" charset="0"/>
                <a:cs typeface="Times New Roman" panose="02020603050405020304" pitchFamily="18" charset="0"/>
              </a:rPr>
              <a:t>§ 1º Quando expressamente pactuado o rateio, a seguradora exemplificará na apólice a fórmula para cálculo da indenização.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kern="100" dirty="0">
                <a:ea typeface="Aptos" panose="020B0004020202020204" pitchFamily="34" charset="0"/>
                <a:cs typeface="Times New Roman" panose="02020603050405020304" pitchFamily="18" charset="0"/>
              </a:rPr>
              <a:t>§ 2º A aplicação do rateio em razão de </a:t>
            </a:r>
            <a:r>
              <a:rPr lang="pt-BR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infrasseguro</a:t>
            </a:r>
            <a:r>
              <a:rPr lang="pt-BR" kern="100" dirty="0">
                <a:ea typeface="Aptos" panose="020B0004020202020204" pitchFamily="34" charset="0"/>
                <a:cs typeface="Times New Roman" panose="02020603050405020304" pitchFamily="18" charset="0"/>
              </a:rPr>
              <a:t> superveniente será limitada aos casos em que for expressamente afastado na apólice o regime de ajustamento final de prêmio, e o aumento do valor do interesse lesado decorrer de ato voluntário do segurado.</a:t>
            </a:r>
            <a:endParaRPr lang="pt-BR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7261AE-CC0F-A938-0765-78A180E52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98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733AF-5D02-4AB0-510C-5427CE98E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6C8393D-D01A-617C-080A-8A6E80D86D09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3CFD8C3-99DA-22B0-BD71-2078A72A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7A45F465-EBCD-0261-F137-F7267B65F57B}"/>
              </a:ext>
            </a:extLst>
          </p:cNvPr>
          <p:cNvSpPr txBox="1">
            <a:spLocks/>
          </p:cNvSpPr>
          <p:nvPr/>
        </p:nvSpPr>
        <p:spPr>
          <a:xfrm>
            <a:off x="1342420" y="1188339"/>
            <a:ext cx="3019855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3600">
              <a:solidFill>
                <a:srgbClr val="101720"/>
              </a:solidFill>
              <a:latin typeface="Montserrat ExtraBold" pitchFamily="2" charset="0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57D908A4-70B7-4272-D8CA-955B4C850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431D32A-B8D9-1191-2F91-8B7C4A69B032}"/>
              </a:ext>
            </a:extLst>
          </p:cNvPr>
          <p:cNvSpPr txBox="1"/>
          <p:nvPr/>
        </p:nvSpPr>
        <p:spPr>
          <a:xfrm>
            <a:off x="5050466" y="2132002"/>
            <a:ext cx="4980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101720"/>
                </a:solidFill>
              </a:rPr>
              <a:t>Art. 75. A reclamação de pagamento por sinistro, feita pelo segurado, pelo beneficiário ou pelo terceiro prejudicado, determinará a prestação dos serviços de regulação e liquidação, que têm por objetivo </a:t>
            </a:r>
            <a:r>
              <a:rPr lang="pt-BR" b="1" u="sng" dirty="0">
                <a:solidFill>
                  <a:srgbClr val="101720"/>
                </a:solidFill>
              </a:rPr>
              <a:t>identificar as causas e os efeitos do fato comunicado pelo interessado e quantificar em dinheiro os valores devidos pela seguradora</a:t>
            </a:r>
            <a:r>
              <a:rPr lang="pt-BR" dirty="0">
                <a:solidFill>
                  <a:srgbClr val="101720"/>
                </a:solidFill>
              </a:rPr>
              <a:t>, salvo quando convencionada reposição em espécie.</a:t>
            </a:r>
            <a:endParaRPr lang="en-GB" b="1" u="sng" dirty="0">
              <a:solidFill>
                <a:srgbClr val="101720"/>
              </a:solidFill>
            </a:endParaRPr>
          </a:p>
        </p:txBody>
      </p:sp>
      <p:pic>
        <p:nvPicPr>
          <p:cNvPr id="10" name="Gráfico 9" descr="Lupa com preenchimento sólido">
            <a:extLst>
              <a:ext uri="{FF2B5EF4-FFF2-40B4-BE49-F238E27FC236}">
                <a16:creationId xmlns:a16="http://schemas.microsoft.com/office/drawing/2014/main" id="{174DD80E-8C5C-A289-F5AC-BCE92FA35C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7307" y="1174487"/>
            <a:ext cx="1243188" cy="1243188"/>
          </a:xfrm>
          <a:prstGeom prst="rect">
            <a:avLst/>
          </a:prstGeom>
        </p:spPr>
      </p:pic>
      <p:pic>
        <p:nvPicPr>
          <p:cNvPr id="12" name="Gráfico 11" descr="Calculadora com preenchimento sólido">
            <a:extLst>
              <a:ext uri="{FF2B5EF4-FFF2-40B4-BE49-F238E27FC236}">
                <a16:creationId xmlns:a16="http://schemas.microsoft.com/office/drawing/2014/main" id="{0FEA7E7F-1B27-FEC7-6CD2-820323F210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75025">
            <a:off x="3839919" y="4048040"/>
            <a:ext cx="1067735" cy="1067735"/>
          </a:xfrm>
          <a:prstGeom prst="rect">
            <a:avLst/>
          </a:prstGeom>
        </p:spPr>
      </p:pic>
      <p:pic>
        <p:nvPicPr>
          <p:cNvPr id="16" name="Gráfico 15" descr="Dinheiro com preenchimento sólido">
            <a:extLst>
              <a:ext uri="{FF2B5EF4-FFF2-40B4-BE49-F238E27FC236}">
                <a16:creationId xmlns:a16="http://schemas.microsoft.com/office/drawing/2014/main" id="{462FC505-666B-2F4A-99EE-98B3111625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60768" y="4538182"/>
            <a:ext cx="779395" cy="779395"/>
          </a:xfrm>
          <a:prstGeom prst="rect">
            <a:avLst/>
          </a:prstGeom>
        </p:spPr>
      </p:pic>
      <p:sp>
        <p:nvSpPr>
          <p:cNvPr id="28" name="Subtítulo 2">
            <a:extLst>
              <a:ext uri="{FF2B5EF4-FFF2-40B4-BE49-F238E27FC236}">
                <a16:creationId xmlns:a16="http://schemas.microsoft.com/office/drawing/2014/main" id="{CCF7A15F-55F4-23CC-E087-A5A499F23144}"/>
              </a:ext>
            </a:extLst>
          </p:cNvPr>
          <p:cNvSpPr txBox="1">
            <a:spLocks/>
          </p:cNvSpPr>
          <p:nvPr/>
        </p:nvSpPr>
        <p:spPr>
          <a:xfrm>
            <a:off x="794700" y="1056904"/>
            <a:ext cx="5407677" cy="1686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AVISO,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REGULAÇÃO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E LIQUIDAÇÃO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DE SINISTRO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86AC2C4C-468E-0EB1-AB62-D3F16AB0F0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96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EAE91-B27D-1BFC-DC38-48669FBA6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E36F5BA-11C6-BE19-BD5C-B7B1A8744C55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127777-6588-7EED-CDC2-C616D4EBE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18D358A-5EDC-E956-7A61-E7F02C1B9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Freeform 6">
            <a:extLst>
              <a:ext uri="{FF2B5EF4-FFF2-40B4-BE49-F238E27FC236}">
                <a16:creationId xmlns:a16="http://schemas.microsoft.com/office/drawing/2014/main" id="{985A3744-28B7-B5B7-7D28-990C24BBCC84}"/>
              </a:ext>
            </a:extLst>
          </p:cNvPr>
          <p:cNvSpPr>
            <a:spLocks/>
          </p:cNvSpPr>
          <p:nvPr/>
        </p:nvSpPr>
        <p:spPr bwMode="auto">
          <a:xfrm>
            <a:off x="4875690" y="1206728"/>
            <a:ext cx="5042743" cy="1047087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76B5"/>
              </a:solidFill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3A56B2A1-DB97-DFBF-0F74-BA297034F00C}"/>
              </a:ext>
            </a:extLst>
          </p:cNvPr>
          <p:cNvSpPr>
            <a:spLocks/>
          </p:cNvSpPr>
          <p:nvPr/>
        </p:nvSpPr>
        <p:spPr bwMode="auto">
          <a:xfrm>
            <a:off x="9546501" y="475744"/>
            <a:ext cx="1145671" cy="1696847"/>
          </a:xfrm>
          <a:custGeom>
            <a:avLst/>
            <a:gdLst>
              <a:gd name="T0" fmla="*/ 349 w 437"/>
              <a:gd name="T1" fmla="*/ 372 h 645"/>
              <a:gd name="T2" fmla="*/ 349 w 437"/>
              <a:gd name="T3" fmla="*/ 372 h 645"/>
              <a:gd name="T4" fmla="*/ 52 w 437"/>
              <a:gd name="T5" fmla="*/ 645 h 645"/>
              <a:gd name="T6" fmla="*/ 20 w 437"/>
              <a:gd name="T7" fmla="*/ 278 h 645"/>
              <a:gd name="T8" fmla="*/ 78 w 437"/>
              <a:gd name="T9" fmla="*/ 74 h 645"/>
              <a:gd name="T10" fmla="*/ 362 w 437"/>
              <a:gd name="T11" fmla="*/ 88 h 645"/>
              <a:gd name="T12" fmla="*/ 349 w 437"/>
              <a:gd name="T13" fmla="*/ 372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7" h="645">
                <a:moveTo>
                  <a:pt x="349" y="372"/>
                </a:moveTo>
                <a:cubicBezTo>
                  <a:pt x="349" y="372"/>
                  <a:pt x="349" y="372"/>
                  <a:pt x="349" y="372"/>
                </a:cubicBezTo>
                <a:cubicBezTo>
                  <a:pt x="52" y="645"/>
                  <a:pt x="52" y="645"/>
                  <a:pt x="52" y="645"/>
                </a:cubicBezTo>
                <a:cubicBezTo>
                  <a:pt x="167" y="540"/>
                  <a:pt x="56" y="405"/>
                  <a:pt x="20" y="278"/>
                </a:cubicBezTo>
                <a:cubicBezTo>
                  <a:pt x="0" y="207"/>
                  <a:pt x="19" y="128"/>
                  <a:pt x="78" y="74"/>
                </a:cubicBezTo>
                <a:cubicBezTo>
                  <a:pt x="160" y="0"/>
                  <a:pt x="287" y="6"/>
                  <a:pt x="362" y="88"/>
                </a:cubicBezTo>
                <a:cubicBezTo>
                  <a:pt x="437" y="170"/>
                  <a:pt x="431" y="297"/>
                  <a:pt x="349" y="372"/>
                </a:cubicBezTo>
                <a:close/>
              </a:path>
            </a:pathLst>
          </a:custGeom>
          <a:solidFill>
            <a:srgbClr val="9E97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7" name="Rectangle 50">
            <a:extLst>
              <a:ext uri="{FF2B5EF4-FFF2-40B4-BE49-F238E27FC236}">
                <a16:creationId xmlns:a16="http://schemas.microsoft.com/office/drawing/2014/main" id="{DE063EA1-F264-6A26-4F5A-94BD9C1B6051}"/>
              </a:ext>
            </a:extLst>
          </p:cNvPr>
          <p:cNvSpPr/>
          <p:nvPr/>
        </p:nvSpPr>
        <p:spPr>
          <a:xfrm>
            <a:off x="5929162" y="1449462"/>
            <a:ext cx="2687885" cy="511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GB" sz="2000" b="1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TRANSPARÊNCIA </a:t>
            </a:r>
          </a:p>
        </p:txBody>
      </p:sp>
      <p:grpSp>
        <p:nvGrpSpPr>
          <p:cNvPr id="47" name="Graphic 1777">
            <a:extLst>
              <a:ext uri="{FF2B5EF4-FFF2-40B4-BE49-F238E27FC236}">
                <a16:creationId xmlns:a16="http://schemas.microsoft.com/office/drawing/2014/main" id="{25091660-52C9-838C-E733-9AFEBF8815DE}"/>
              </a:ext>
            </a:extLst>
          </p:cNvPr>
          <p:cNvGrpSpPr/>
          <p:nvPr/>
        </p:nvGrpSpPr>
        <p:grpSpPr>
          <a:xfrm>
            <a:off x="9801115" y="809500"/>
            <a:ext cx="570046" cy="570046"/>
            <a:chOff x="4061714" y="3030680"/>
            <a:chExt cx="228600" cy="228600"/>
          </a:xfrm>
        </p:grpSpPr>
        <p:sp>
          <p:nvSpPr>
            <p:cNvPr id="48" name="Freeform: Shape 53">
              <a:extLst>
                <a:ext uri="{FF2B5EF4-FFF2-40B4-BE49-F238E27FC236}">
                  <a16:creationId xmlns:a16="http://schemas.microsoft.com/office/drawing/2014/main" id="{F337FC02-64E7-0D43-18F8-7F6780D3A4E8}"/>
                </a:ext>
              </a:extLst>
            </p:cNvPr>
            <p:cNvSpPr/>
            <p:nvPr/>
          </p:nvSpPr>
          <p:spPr>
            <a:xfrm>
              <a:off x="4071239" y="3068780"/>
              <a:ext cx="209550" cy="152400"/>
            </a:xfrm>
            <a:custGeom>
              <a:avLst/>
              <a:gdLst>
                <a:gd name="connsiteX0" fmla="*/ 0 w 209550"/>
                <a:gd name="connsiteY0" fmla="*/ 76200 h 152400"/>
                <a:gd name="connsiteX1" fmla="*/ 104775 w 209550"/>
                <a:gd name="connsiteY1" fmla="*/ 0 h 152400"/>
                <a:gd name="connsiteX2" fmla="*/ 209550 w 209550"/>
                <a:gd name="connsiteY2" fmla="*/ 76200 h 152400"/>
                <a:gd name="connsiteX3" fmla="*/ 104775 w 209550"/>
                <a:gd name="connsiteY3" fmla="*/ 152400 h 152400"/>
                <a:gd name="connsiteX4" fmla="*/ 0 w 20955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152400">
                  <a:moveTo>
                    <a:pt x="0" y="76200"/>
                  </a:moveTo>
                  <a:cubicBezTo>
                    <a:pt x="0" y="76200"/>
                    <a:pt x="38100" y="0"/>
                    <a:pt x="104775" y="0"/>
                  </a:cubicBezTo>
                  <a:cubicBezTo>
                    <a:pt x="171450" y="0"/>
                    <a:pt x="209550" y="76200"/>
                    <a:pt x="209550" y="76200"/>
                  </a:cubicBezTo>
                  <a:cubicBezTo>
                    <a:pt x="209550" y="76200"/>
                    <a:pt x="171450" y="152400"/>
                    <a:pt x="104775" y="152400"/>
                  </a:cubicBezTo>
                  <a:cubicBezTo>
                    <a:pt x="38100" y="152400"/>
                    <a:pt x="0" y="76200"/>
                    <a:pt x="0" y="76200"/>
                  </a:cubicBezTo>
                  <a:close/>
                </a:path>
              </a:pathLst>
            </a:custGeom>
            <a:noFill/>
            <a:ln w="571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49" name="Freeform: Shape 54">
              <a:extLst>
                <a:ext uri="{FF2B5EF4-FFF2-40B4-BE49-F238E27FC236}">
                  <a16:creationId xmlns:a16="http://schemas.microsoft.com/office/drawing/2014/main" id="{B75A030F-A52C-CA9F-4F07-4C962E2AB986}"/>
                </a:ext>
              </a:extLst>
            </p:cNvPr>
            <p:cNvSpPr/>
            <p:nvPr/>
          </p:nvSpPr>
          <p:spPr>
            <a:xfrm>
              <a:off x="4147439" y="3116405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571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6" name="Subtítulo 2">
            <a:extLst>
              <a:ext uri="{FF2B5EF4-FFF2-40B4-BE49-F238E27FC236}">
                <a16:creationId xmlns:a16="http://schemas.microsoft.com/office/drawing/2014/main" id="{ECB50D60-9B4C-AB82-1E9B-C3661C0C2F2A}"/>
              </a:ext>
            </a:extLst>
          </p:cNvPr>
          <p:cNvSpPr txBox="1">
            <a:spLocks/>
          </p:cNvSpPr>
          <p:nvPr/>
        </p:nvSpPr>
        <p:spPr>
          <a:xfrm>
            <a:off x="794700" y="1056904"/>
            <a:ext cx="5407677" cy="1686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AVISO,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REGULAÇÃO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E LIQUIDAÇÃO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DE SINISTRO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AA48133-A2BA-DC8F-ED16-F3C1526480EA}"/>
              </a:ext>
            </a:extLst>
          </p:cNvPr>
          <p:cNvSpPr txBox="1"/>
          <p:nvPr/>
        </p:nvSpPr>
        <p:spPr>
          <a:xfrm>
            <a:off x="4929073" y="2755651"/>
            <a:ext cx="57630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Art. 80. Cumpre ao regulador e ao liquidante de sinistro:</a:t>
            </a:r>
          </a:p>
          <a:p>
            <a:pPr algn="just"/>
            <a:br>
              <a:rPr lang="pt-BR" dirty="0"/>
            </a:br>
            <a:r>
              <a:rPr lang="pt-BR" dirty="0"/>
              <a:t>II - </a:t>
            </a:r>
            <a:r>
              <a:rPr lang="pt-BR" b="1" u="sng" dirty="0"/>
              <a:t>informar os interessados de todo o conteúdo de suas apurações</a:t>
            </a:r>
            <a:r>
              <a:rPr lang="pt-BR" dirty="0"/>
              <a:t>, quando solicitado, respeitada a exceção prevista no parágrafo único do art. 83 desta Lei;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55BDC5A-838E-6E61-0A7D-D37C20725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79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BA4F0-9E0E-804B-8870-40DF2536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53E812C-C354-E586-966D-05545CAB747B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5577A18-60D2-71EC-0724-80EBED7C8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0C0964C-C7FC-56EB-2914-1899F9982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Freeform 6">
            <a:extLst>
              <a:ext uri="{FF2B5EF4-FFF2-40B4-BE49-F238E27FC236}">
                <a16:creationId xmlns:a16="http://schemas.microsoft.com/office/drawing/2014/main" id="{6A602242-4FF6-4661-CFD8-2EC6ACF0DD4E}"/>
              </a:ext>
            </a:extLst>
          </p:cNvPr>
          <p:cNvSpPr>
            <a:spLocks/>
          </p:cNvSpPr>
          <p:nvPr/>
        </p:nvSpPr>
        <p:spPr bwMode="auto">
          <a:xfrm>
            <a:off x="4875690" y="1206728"/>
            <a:ext cx="5042743" cy="1047087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76B5"/>
              </a:solidFill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5ED265BA-7AAC-C45D-245B-11EFCB4345DB}"/>
              </a:ext>
            </a:extLst>
          </p:cNvPr>
          <p:cNvSpPr>
            <a:spLocks/>
          </p:cNvSpPr>
          <p:nvPr/>
        </p:nvSpPr>
        <p:spPr bwMode="auto">
          <a:xfrm>
            <a:off x="9546501" y="475744"/>
            <a:ext cx="1145671" cy="1696847"/>
          </a:xfrm>
          <a:custGeom>
            <a:avLst/>
            <a:gdLst>
              <a:gd name="T0" fmla="*/ 349 w 437"/>
              <a:gd name="T1" fmla="*/ 372 h 645"/>
              <a:gd name="T2" fmla="*/ 349 w 437"/>
              <a:gd name="T3" fmla="*/ 372 h 645"/>
              <a:gd name="T4" fmla="*/ 52 w 437"/>
              <a:gd name="T5" fmla="*/ 645 h 645"/>
              <a:gd name="T6" fmla="*/ 20 w 437"/>
              <a:gd name="T7" fmla="*/ 278 h 645"/>
              <a:gd name="T8" fmla="*/ 78 w 437"/>
              <a:gd name="T9" fmla="*/ 74 h 645"/>
              <a:gd name="T10" fmla="*/ 362 w 437"/>
              <a:gd name="T11" fmla="*/ 88 h 645"/>
              <a:gd name="T12" fmla="*/ 349 w 437"/>
              <a:gd name="T13" fmla="*/ 372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7" h="645">
                <a:moveTo>
                  <a:pt x="349" y="372"/>
                </a:moveTo>
                <a:cubicBezTo>
                  <a:pt x="349" y="372"/>
                  <a:pt x="349" y="372"/>
                  <a:pt x="349" y="372"/>
                </a:cubicBezTo>
                <a:cubicBezTo>
                  <a:pt x="52" y="645"/>
                  <a:pt x="52" y="645"/>
                  <a:pt x="52" y="645"/>
                </a:cubicBezTo>
                <a:cubicBezTo>
                  <a:pt x="167" y="540"/>
                  <a:pt x="56" y="405"/>
                  <a:pt x="20" y="278"/>
                </a:cubicBezTo>
                <a:cubicBezTo>
                  <a:pt x="0" y="207"/>
                  <a:pt x="19" y="128"/>
                  <a:pt x="78" y="74"/>
                </a:cubicBezTo>
                <a:cubicBezTo>
                  <a:pt x="160" y="0"/>
                  <a:pt x="287" y="6"/>
                  <a:pt x="362" y="88"/>
                </a:cubicBezTo>
                <a:cubicBezTo>
                  <a:pt x="437" y="170"/>
                  <a:pt x="431" y="297"/>
                  <a:pt x="349" y="372"/>
                </a:cubicBezTo>
                <a:close/>
              </a:path>
            </a:pathLst>
          </a:custGeom>
          <a:solidFill>
            <a:srgbClr val="9E97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7" name="Rectangle 50">
            <a:extLst>
              <a:ext uri="{FF2B5EF4-FFF2-40B4-BE49-F238E27FC236}">
                <a16:creationId xmlns:a16="http://schemas.microsoft.com/office/drawing/2014/main" id="{EA81CCE5-A49F-BF27-744B-148676889F31}"/>
              </a:ext>
            </a:extLst>
          </p:cNvPr>
          <p:cNvSpPr/>
          <p:nvPr/>
        </p:nvSpPr>
        <p:spPr>
          <a:xfrm>
            <a:off x="4875690" y="1449462"/>
            <a:ext cx="4949177" cy="511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2000" b="1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COERÊNCIA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C39E8D-70B7-6A6A-7B19-F2EC8473A580}"/>
              </a:ext>
            </a:extLst>
          </p:cNvPr>
          <p:cNvSpPr txBox="1"/>
          <p:nvPr/>
        </p:nvSpPr>
        <p:spPr>
          <a:xfrm>
            <a:off x="4965405" y="2893057"/>
            <a:ext cx="49530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§ 6º A recusa de cobertura deve ser expressa e motivada, </a:t>
            </a:r>
            <a:r>
              <a:rPr lang="pt-BR" b="1" u="sng" dirty="0"/>
              <a:t>não podendo a seguradora inovar posteriormente o fundamento</a:t>
            </a:r>
            <a:r>
              <a:rPr lang="pt-BR" dirty="0"/>
              <a:t>, salvo quando, depois da recusa, vier a tomar conhecimento de fatos que anteriormente desconhecia.</a:t>
            </a:r>
          </a:p>
        </p:txBody>
      </p:sp>
      <p:pic>
        <p:nvPicPr>
          <p:cNvPr id="2" name="Gráfico 1" descr="Peças de quebra-cabeça com preenchimento sólido">
            <a:extLst>
              <a:ext uri="{FF2B5EF4-FFF2-40B4-BE49-F238E27FC236}">
                <a16:creationId xmlns:a16="http://schemas.microsoft.com/office/drawing/2014/main" id="{D4149349-383E-4285-7E1B-8E5251532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62136" y="640926"/>
            <a:ext cx="914400" cy="9144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C41DBDD-F0F8-6A40-2A5D-33FC61A652C4}"/>
              </a:ext>
            </a:extLst>
          </p:cNvPr>
          <p:cNvSpPr txBox="1">
            <a:spLocks/>
          </p:cNvSpPr>
          <p:nvPr/>
        </p:nvSpPr>
        <p:spPr>
          <a:xfrm>
            <a:off x="794700" y="1056904"/>
            <a:ext cx="5407677" cy="1686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AVISO,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REGULAÇÃO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E LIQUIDAÇÃO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DE SINISTRO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8986591-2F7D-C0B8-CA4D-A8B05106E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153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209F3-E074-0C21-07E2-102075086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DA8F26E-0F24-D16A-711B-86374C3DF515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1251A8E-18DE-0E54-2FA1-312789663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486EF5C-3134-555B-56B0-2E8F1FA59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Freeform 6">
            <a:extLst>
              <a:ext uri="{FF2B5EF4-FFF2-40B4-BE49-F238E27FC236}">
                <a16:creationId xmlns:a16="http://schemas.microsoft.com/office/drawing/2014/main" id="{D48489B3-BD16-A8D2-969E-E1868B096290}"/>
              </a:ext>
            </a:extLst>
          </p:cNvPr>
          <p:cNvSpPr>
            <a:spLocks/>
          </p:cNvSpPr>
          <p:nvPr/>
        </p:nvSpPr>
        <p:spPr bwMode="auto">
          <a:xfrm>
            <a:off x="5013913" y="1527031"/>
            <a:ext cx="5042743" cy="1047087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76B5"/>
              </a:solidFill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CEA765C1-1B4E-306D-06EC-80B037F26A5C}"/>
              </a:ext>
            </a:extLst>
          </p:cNvPr>
          <p:cNvSpPr>
            <a:spLocks/>
          </p:cNvSpPr>
          <p:nvPr/>
        </p:nvSpPr>
        <p:spPr bwMode="auto">
          <a:xfrm>
            <a:off x="9684724" y="796047"/>
            <a:ext cx="1145671" cy="1696847"/>
          </a:xfrm>
          <a:custGeom>
            <a:avLst/>
            <a:gdLst>
              <a:gd name="T0" fmla="*/ 349 w 437"/>
              <a:gd name="T1" fmla="*/ 372 h 645"/>
              <a:gd name="T2" fmla="*/ 349 w 437"/>
              <a:gd name="T3" fmla="*/ 372 h 645"/>
              <a:gd name="T4" fmla="*/ 52 w 437"/>
              <a:gd name="T5" fmla="*/ 645 h 645"/>
              <a:gd name="T6" fmla="*/ 20 w 437"/>
              <a:gd name="T7" fmla="*/ 278 h 645"/>
              <a:gd name="T8" fmla="*/ 78 w 437"/>
              <a:gd name="T9" fmla="*/ 74 h 645"/>
              <a:gd name="T10" fmla="*/ 362 w 437"/>
              <a:gd name="T11" fmla="*/ 88 h 645"/>
              <a:gd name="T12" fmla="*/ 349 w 437"/>
              <a:gd name="T13" fmla="*/ 372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7" h="645">
                <a:moveTo>
                  <a:pt x="349" y="372"/>
                </a:moveTo>
                <a:cubicBezTo>
                  <a:pt x="349" y="372"/>
                  <a:pt x="349" y="372"/>
                  <a:pt x="349" y="372"/>
                </a:cubicBezTo>
                <a:cubicBezTo>
                  <a:pt x="52" y="645"/>
                  <a:pt x="52" y="645"/>
                  <a:pt x="52" y="645"/>
                </a:cubicBezTo>
                <a:cubicBezTo>
                  <a:pt x="167" y="540"/>
                  <a:pt x="56" y="405"/>
                  <a:pt x="20" y="278"/>
                </a:cubicBezTo>
                <a:cubicBezTo>
                  <a:pt x="0" y="207"/>
                  <a:pt x="19" y="128"/>
                  <a:pt x="78" y="74"/>
                </a:cubicBezTo>
                <a:cubicBezTo>
                  <a:pt x="160" y="0"/>
                  <a:pt x="287" y="6"/>
                  <a:pt x="362" y="88"/>
                </a:cubicBezTo>
                <a:cubicBezTo>
                  <a:pt x="437" y="170"/>
                  <a:pt x="431" y="297"/>
                  <a:pt x="349" y="372"/>
                </a:cubicBezTo>
                <a:close/>
              </a:path>
            </a:pathLst>
          </a:custGeom>
          <a:solidFill>
            <a:srgbClr val="9E97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7" name="Rectangle 50">
            <a:extLst>
              <a:ext uri="{FF2B5EF4-FFF2-40B4-BE49-F238E27FC236}">
                <a16:creationId xmlns:a16="http://schemas.microsoft.com/office/drawing/2014/main" id="{07D1FE3C-0ADD-D302-3F28-772956F060C4}"/>
              </a:ext>
            </a:extLst>
          </p:cNvPr>
          <p:cNvSpPr/>
          <p:nvPr/>
        </p:nvSpPr>
        <p:spPr>
          <a:xfrm>
            <a:off x="5013913" y="1769765"/>
            <a:ext cx="4949177" cy="511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2000" b="1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LIMITAÇÕES DE PRAZOS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9DAD482-A938-1DB3-5931-9F49D25F7834}"/>
              </a:ext>
            </a:extLst>
          </p:cNvPr>
          <p:cNvSpPr txBox="1"/>
          <p:nvPr/>
        </p:nvSpPr>
        <p:spPr>
          <a:xfrm>
            <a:off x="338424" y="3320542"/>
            <a:ext cx="115151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Art. 86. A seguradora terá o </a:t>
            </a:r>
            <a:r>
              <a:rPr lang="pt-BR" b="1" u="sng" dirty="0"/>
              <a:t>prazo máximo de 30 (trinta) dias para manifestar-se sobre a cobertura</a:t>
            </a:r>
            <a:r>
              <a:rPr lang="pt-BR" dirty="0"/>
              <a:t>, sob pena de decair do direito de recusá-la, contado da data de apresentação da reclamação ou do aviso de sinistro pelo interessado, acompanhados de todos os elementos necessários à decisão a respeito da existência de cobertura.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§ 3º Solicitados documentos complementares dentro do prazo estabelecido no caput deste artigo, o </a:t>
            </a:r>
            <a:r>
              <a:rPr lang="pt-BR" b="1" u="sng" dirty="0"/>
              <a:t>prazo para a manifestação sobre a cobertura suspende-se por no máximo 2 (duas) vezes,</a:t>
            </a:r>
            <a:r>
              <a:rPr lang="pt-BR" dirty="0"/>
              <a:t> recomeçando a correr no primeiro dia útil subsequente àquele em que for atendida a solicitação.</a:t>
            </a:r>
          </a:p>
          <a:p>
            <a:br>
              <a:rPr lang="pt-BR" dirty="0"/>
            </a:br>
            <a:endParaRPr lang="pt-BR" dirty="0"/>
          </a:p>
        </p:txBody>
      </p:sp>
      <p:pic>
        <p:nvPicPr>
          <p:cNvPr id="3" name="Gráfico 2" descr="Calendário mensal com preenchimento sólido">
            <a:extLst>
              <a:ext uri="{FF2B5EF4-FFF2-40B4-BE49-F238E27FC236}">
                <a16:creationId xmlns:a16="http://schemas.microsoft.com/office/drawing/2014/main" id="{4140A6B6-09A7-FBC5-B049-C4F1D340E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45111" y="1010614"/>
            <a:ext cx="833216" cy="833216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DB001CB9-D6C9-38F8-F2E4-10E9F0C84EC1}"/>
              </a:ext>
            </a:extLst>
          </p:cNvPr>
          <p:cNvSpPr txBox="1">
            <a:spLocks/>
          </p:cNvSpPr>
          <p:nvPr/>
        </p:nvSpPr>
        <p:spPr>
          <a:xfrm>
            <a:off x="794700" y="1056904"/>
            <a:ext cx="5407677" cy="1686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AVISO,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REGULAÇÃO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E LIQUIDAÇÃO </a:t>
            </a:r>
            <a:b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</a:br>
            <a:r>
              <a:rPr lang="pt-BR" sz="3600" dirty="0">
                <a:solidFill>
                  <a:srgbClr val="101720"/>
                </a:solidFill>
                <a:latin typeface="Montserrat ExtraBold" pitchFamily="2" charset="0"/>
              </a:rPr>
              <a:t>DE SINISTRO</a:t>
            </a:r>
          </a:p>
        </p:txBody>
      </p:sp>
    </p:spTree>
    <p:extLst>
      <p:ext uri="{BB962C8B-B14F-4D97-AF65-F5344CB8AC3E}">
        <p14:creationId xmlns:p14="http://schemas.microsoft.com/office/powerpoint/2010/main" val="3868982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16890-28CA-F940-D414-F8D9A2E66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3629C3A-146E-49D6-A387-04C966741D1B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804E586-EADF-AF0A-DB90-307167F2E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91CC575C-6966-7461-AB5B-4B2FF68DB739}"/>
              </a:ext>
            </a:extLst>
          </p:cNvPr>
          <p:cNvSpPr txBox="1">
            <a:spLocks/>
          </p:cNvSpPr>
          <p:nvPr/>
        </p:nvSpPr>
        <p:spPr>
          <a:xfrm>
            <a:off x="748211" y="1111812"/>
            <a:ext cx="9014173" cy="11777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>
                <a:solidFill>
                  <a:srgbClr val="101720"/>
                </a:solidFill>
                <a:latin typeface="Montserrat ExtraBold" pitchFamily="2" charset="0"/>
              </a:rPr>
              <a:t>SEGURO-GARANTIA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57B45A5-08B2-9DD2-AEAB-C34526FC1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409" y="426176"/>
            <a:ext cx="347913" cy="13439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BB152EF-6C9E-A743-91A2-1F1C2FFBB930}"/>
              </a:ext>
            </a:extLst>
          </p:cNvPr>
          <p:cNvSpPr txBox="1">
            <a:spLocks/>
          </p:cNvSpPr>
          <p:nvPr/>
        </p:nvSpPr>
        <p:spPr>
          <a:xfrm>
            <a:off x="748211" y="1770076"/>
            <a:ext cx="10695578" cy="10507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ID" sz="1800" i="1">
                <a:solidFill>
                  <a:srgbClr val="9E9771"/>
                </a:solidFill>
                <a:latin typeface="Arial Black" panose="020B0A04020102020204" pitchFamily="34" charset="0"/>
              </a:rPr>
              <a:t>STEP IN</a:t>
            </a: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ID" sz="1800" b="1">
              <a:solidFill>
                <a:srgbClr val="9E977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03DA55F1-A736-26A7-E053-F5A9F2664252}"/>
              </a:ext>
            </a:extLst>
          </p:cNvPr>
          <p:cNvSpPr>
            <a:spLocks/>
          </p:cNvSpPr>
          <p:nvPr/>
        </p:nvSpPr>
        <p:spPr bwMode="auto">
          <a:xfrm>
            <a:off x="576470" y="2446968"/>
            <a:ext cx="5367129" cy="2846300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4FD0DD4-F059-925F-1AC5-15F8FA50C836}"/>
              </a:ext>
            </a:extLst>
          </p:cNvPr>
          <p:cNvSpPr txBox="1"/>
          <p:nvPr/>
        </p:nvSpPr>
        <p:spPr>
          <a:xfrm>
            <a:off x="909430" y="2577456"/>
            <a:ext cx="47012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</a:rPr>
              <a:t>Art. 75. A reclamação de pagamento por sinistro, feita pelo segurado, pelo beneficiário ou pelo terceiro prejudicado, determinará a prestação dos serviços de regulação e liquidação, que têm por objetivo identificar as causas e os efeitos do fato comunicado pelo interessado e quantificar em dinheiro os valores devidos pela seguradora, salvo quando convencionada </a:t>
            </a:r>
            <a:r>
              <a:rPr lang="pt-BR" b="1" u="sng" dirty="0">
                <a:solidFill>
                  <a:schemeClr val="bg1"/>
                </a:solidFill>
              </a:rPr>
              <a:t>reposição em espécie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4A756975-4F2A-D245-7457-7AC81CACB393}"/>
              </a:ext>
            </a:extLst>
          </p:cNvPr>
          <p:cNvSpPr>
            <a:spLocks/>
          </p:cNvSpPr>
          <p:nvPr/>
        </p:nvSpPr>
        <p:spPr bwMode="auto">
          <a:xfrm>
            <a:off x="6464791" y="1858094"/>
            <a:ext cx="4817779" cy="1451636"/>
          </a:xfrm>
          <a:custGeom>
            <a:avLst/>
            <a:gdLst>
              <a:gd name="T0" fmla="*/ 1442 w 1923"/>
              <a:gd name="T1" fmla="*/ 398 h 398"/>
              <a:gd name="T2" fmla="*/ 800 w 1923"/>
              <a:gd name="T3" fmla="*/ 398 h 398"/>
              <a:gd name="T4" fmla="*/ 479 w 1923"/>
              <a:gd name="T5" fmla="*/ 398 h 398"/>
              <a:gd name="T6" fmla="*/ 479 w 1923"/>
              <a:gd name="T7" fmla="*/ 398 h 398"/>
              <a:gd name="T8" fmla="*/ 198 w 1923"/>
              <a:gd name="T9" fmla="*/ 398 h 398"/>
              <a:gd name="T10" fmla="*/ 0 w 1923"/>
              <a:gd name="T11" fmla="*/ 199 h 398"/>
              <a:gd name="T12" fmla="*/ 198 w 1923"/>
              <a:gd name="T13" fmla="*/ 0 h 398"/>
              <a:gd name="T14" fmla="*/ 961 w 1923"/>
              <a:gd name="T15" fmla="*/ 0 h 398"/>
              <a:gd name="T16" fmla="*/ 1723 w 1923"/>
              <a:gd name="T17" fmla="*/ 0 h 398"/>
              <a:gd name="T18" fmla="*/ 1923 w 1923"/>
              <a:gd name="T19" fmla="*/ 199 h 398"/>
              <a:gd name="T20" fmla="*/ 1723 w 1923"/>
              <a:gd name="T21" fmla="*/ 398 h 398"/>
              <a:gd name="T22" fmla="*/ 1443 w 1923"/>
              <a:gd name="T23" fmla="*/ 398 h 398"/>
              <a:gd name="T24" fmla="*/ 1442 w 1923"/>
              <a:gd name="T25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23" h="398">
                <a:moveTo>
                  <a:pt x="1442" y="398"/>
                </a:moveTo>
                <a:cubicBezTo>
                  <a:pt x="800" y="398"/>
                  <a:pt x="800" y="398"/>
                  <a:pt x="800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479" y="398"/>
                  <a:pt x="479" y="398"/>
                  <a:pt x="479" y="398"/>
                </a:cubicBezTo>
                <a:cubicBezTo>
                  <a:pt x="198" y="398"/>
                  <a:pt x="198" y="398"/>
                  <a:pt x="198" y="398"/>
                </a:cubicBezTo>
                <a:cubicBezTo>
                  <a:pt x="88" y="398"/>
                  <a:pt x="0" y="308"/>
                  <a:pt x="0" y="199"/>
                </a:cubicBezTo>
                <a:cubicBezTo>
                  <a:pt x="0" y="89"/>
                  <a:pt x="88" y="0"/>
                  <a:pt x="198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1723" y="0"/>
                  <a:pt x="1723" y="0"/>
                  <a:pt x="1723" y="0"/>
                </a:cubicBezTo>
                <a:cubicBezTo>
                  <a:pt x="1833" y="0"/>
                  <a:pt x="1923" y="89"/>
                  <a:pt x="1923" y="199"/>
                </a:cubicBezTo>
                <a:cubicBezTo>
                  <a:pt x="1923" y="308"/>
                  <a:pt x="1833" y="398"/>
                  <a:pt x="1723" y="398"/>
                </a:cubicBezTo>
                <a:cubicBezTo>
                  <a:pt x="1443" y="398"/>
                  <a:pt x="1443" y="398"/>
                  <a:pt x="1443" y="398"/>
                </a:cubicBezTo>
                <a:lnTo>
                  <a:pt x="1442" y="398"/>
                </a:lnTo>
                <a:close/>
              </a:path>
            </a:pathLst>
          </a:custGeom>
          <a:solidFill>
            <a:srgbClr val="10172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C1440C0-0589-C382-699F-4952D7BA6DD6}"/>
              </a:ext>
            </a:extLst>
          </p:cNvPr>
          <p:cNvSpPr txBox="1"/>
          <p:nvPr/>
        </p:nvSpPr>
        <p:spPr>
          <a:xfrm>
            <a:off x="6943660" y="1941909"/>
            <a:ext cx="386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>
                <a:solidFill>
                  <a:schemeClr val="bg1"/>
                </a:solidFill>
              </a:rPr>
              <a:t>Art. 87. Reconhecida a cobertura, a seguradora terá o </a:t>
            </a:r>
            <a:r>
              <a:rPr lang="pt-BR" b="1">
                <a:solidFill>
                  <a:schemeClr val="bg1"/>
                </a:solidFill>
              </a:rPr>
              <a:t>prazo máximo de 30 (trinta) dias para pagar a indenização </a:t>
            </a:r>
            <a:r>
              <a:rPr lang="pt-BR">
                <a:solidFill>
                  <a:schemeClr val="bg1"/>
                </a:solidFill>
              </a:rPr>
              <a:t>ou o capital estipulado.</a:t>
            </a:r>
            <a:endParaRPr lang="en-GB" b="1" u="sng">
              <a:solidFill>
                <a:schemeClr val="bg1"/>
              </a:solidFill>
            </a:endParaRPr>
          </a:p>
        </p:txBody>
      </p:sp>
      <p:pic>
        <p:nvPicPr>
          <p:cNvPr id="12" name="Gráfico 11" descr="Seta: curva ligeira com preenchimento sólido">
            <a:extLst>
              <a:ext uri="{FF2B5EF4-FFF2-40B4-BE49-F238E27FC236}">
                <a16:creationId xmlns:a16="http://schemas.microsoft.com/office/drawing/2014/main" id="{F8BB822D-ADFD-158E-7C72-6B6786769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917797">
            <a:off x="5923219" y="3101729"/>
            <a:ext cx="2395292" cy="2395292"/>
          </a:xfrm>
          <a:prstGeom prst="rect">
            <a:avLst/>
          </a:prstGeom>
        </p:spPr>
      </p:pic>
      <p:pic>
        <p:nvPicPr>
          <p:cNvPr id="14" name="Gráfico 13" descr="Selo cruz com preenchimento sólido">
            <a:extLst>
              <a:ext uri="{FF2B5EF4-FFF2-40B4-BE49-F238E27FC236}">
                <a16:creationId xmlns:a16="http://schemas.microsoft.com/office/drawing/2014/main" id="{125089ED-0AEE-70A1-8019-E2E2E0C263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68197" y="4409462"/>
            <a:ext cx="750926" cy="75092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0BA9D59-2D7A-CDCD-570F-01E46632C5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7836" y="4806629"/>
            <a:ext cx="1086252" cy="7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95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85" y="285226"/>
            <a:ext cx="5073106" cy="625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3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5b52f3-1043-4370-9146-7b363ecd24ac">
      <Terms xmlns="http://schemas.microsoft.com/office/infopath/2007/PartnerControls"/>
    </lcf76f155ced4ddcb4097134ff3c332f>
    <TaxCatchAll xmlns="7418a41c-0b68-4677-88d1-f78b690e4d7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91284BD4B1622489CF18BD0A2E5CFA5" ma:contentTypeVersion="19" ma:contentTypeDescription="Crie um novo documento." ma:contentTypeScope="" ma:versionID="87246c74e275570f10382a4dd6cb4768">
  <xsd:schema xmlns:xsd="http://www.w3.org/2001/XMLSchema" xmlns:xs="http://www.w3.org/2001/XMLSchema" xmlns:p="http://schemas.microsoft.com/office/2006/metadata/properties" xmlns:ns2="7a5b52f3-1043-4370-9146-7b363ecd24ac" xmlns:ns3="7418a41c-0b68-4677-88d1-f78b690e4d77" targetNamespace="http://schemas.microsoft.com/office/2006/metadata/properties" ma:root="true" ma:fieldsID="c4f43fd592ca18d8466d8b901faf71bd" ns2:_="" ns3:_="">
    <xsd:import namespace="7a5b52f3-1043-4370-9146-7b363ecd24ac"/>
    <xsd:import namespace="7418a41c-0b68-4677-88d1-f78b690e4d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5b52f3-1043-4370-9146-7b363ecd24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d7a5bb67-3374-447e-9430-3ff137a0ee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18a41c-0b68-4677-88d1-f78b690e4d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Coluna Global de Taxonomia" ma:hidden="true" ma:list="{a1780d84-3893-4072-a61f-b5d6b620786d}" ma:internalName="TaxCatchAll" ma:showField="CatchAllData" ma:web="7418a41c-0b68-4677-88d1-f78b690e4d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045A48-6286-411F-B326-C3AE2BB9129F}">
  <ds:schemaRefs>
    <ds:schemaRef ds:uri="7418a41c-0b68-4677-88d1-f78b690e4d77"/>
    <ds:schemaRef ds:uri="7a5b52f3-1043-4370-9146-7b363ecd24a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E4D3D6E-1252-4550-9817-0700E64A90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94715C-C58E-40C3-8B1A-6FF074EA377D}">
  <ds:schemaRefs>
    <ds:schemaRef ds:uri="7418a41c-0b68-4677-88d1-f78b690e4d77"/>
    <ds:schemaRef ds:uri="7a5b52f3-1043-4370-9146-7b363ecd24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1002</Words>
  <Application>Microsoft Office PowerPoint</Application>
  <PresentationFormat>Widescreen</PresentationFormat>
  <Paragraphs>68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7" baseType="lpstr">
      <vt:lpstr>Calibri Light</vt:lpstr>
      <vt:lpstr>Arial</vt:lpstr>
      <vt:lpstr>Calibri</vt:lpstr>
      <vt:lpstr>.AppleSystemUIFont</vt:lpstr>
      <vt:lpstr>Aptos</vt:lpstr>
      <vt:lpstr>Montserrat ExtraBold</vt:lpstr>
      <vt:lpstr>Arial Black</vt:lpstr>
      <vt:lpstr>Times New Roman</vt:lpstr>
      <vt:lpstr>Montserrat Medium</vt:lpstr>
      <vt:lpstr>Tema do Office</vt:lpstr>
      <vt:lpstr>Apresentação do PowerPoint</vt:lpstr>
      <vt:lpstr>LEI DE CONTRATO DE SEGURO  UNIÃO DE ESFORÇOS PARA A FORMAÇÃO DE UM REGIME ESTRUTURAL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</dc:title>
  <dc:creator>Karina Almeida</dc:creator>
  <cp:lastModifiedBy>Helena Chagas</cp:lastModifiedBy>
  <cp:revision>4</cp:revision>
  <dcterms:created xsi:type="dcterms:W3CDTF">2025-07-09T16:20:57Z</dcterms:created>
  <dcterms:modified xsi:type="dcterms:W3CDTF">2025-08-22T11:05:07Z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0x010100991284BD4B1622489CF18BD0A2E5CFA5</vt:lpwstr>
  </property>
  <property fmtid="{D5CDD505-2E9C-101B-9397-08002B2CF9AE}" pid="3" name="MediaServiceImageTags">
    <vt:lpwstr/>
  </property>
</Properties>
</file>