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1"/>
  </p:notesMasterIdLst>
  <p:handoutMasterIdLst>
    <p:handoutMasterId r:id="rId32"/>
  </p:handoutMasterIdLst>
  <p:sldIdLst>
    <p:sldId id="256" r:id="rId5"/>
    <p:sldId id="257" r:id="rId6"/>
    <p:sldId id="260" r:id="rId7"/>
    <p:sldId id="300" r:id="rId8"/>
    <p:sldId id="309" r:id="rId9"/>
    <p:sldId id="310" r:id="rId10"/>
    <p:sldId id="311" r:id="rId11"/>
    <p:sldId id="301" r:id="rId12"/>
    <p:sldId id="302" r:id="rId13"/>
    <p:sldId id="312" r:id="rId14"/>
    <p:sldId id="303" r:id="rId15"/>
    <p:sldId id="304" r:id="rId16"/>
    <p:sldId id="261" r:id="rId17"/>
    <p:sldId id="305" r:id="rId18"/>
    <p:sldId id="306" r:id="rId19"/>
    <p:sldId id="313" r:id="rId20"/>
    <p:sldId id="289" r:id="rId21"/>
    <p:sldId id="296" r:id="rId22"/>
    <p:sldId id="297" r:id="rId23"/>
    <p:sldId id="298" r:id="rId24"/>
    <p:sldId id="299" r:id="rId25"/>
    <p:sldId id="315" r:id="rId26"/>
    <p:sldId id="307" r:id="rId27"/>
    <p:sldId id="308" r:id="rId28"/>
    <p:sldId id="316" r:id="rId29"/>
    <p:sldId id="317" r:id="rId3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6B4"/>
    <a:srgbClr val="DCB1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95" d="100"/>
          <a:sy n="95" d="100"/>
        </p:scale>
        <p:origin x="108" y="37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96B1C-BFDC-467B-B17C-FA7496880831}" type="datetimeFigureOut">
              <a:rPr lang="pt-BR" smtClean="0"/>
              <a:t>28/08/2024</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9CDA31-AF4B-4961-8EB6-FE2B1065C3D9}" type="slidenum">
              <a:rPr lang="pt-BR" smtClean="0"/>
              <a:t>‹#›</a:t>
            </a:fld>
            <a:endParaRPr lang="pt-BR"/>
          </a:p>
        </p:txBody>
      </p:sp>
    </p:spTree>
    <p:extLst>
      <p:ext uri="{BB962C8B-B14F-4D97-AF65-F5344CB8AC3E}">
        <p14:creationId xmlns:p14="http://schemas.microsoft.com/office/powerpoint/2010/main" val="34682319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1FA90-EE7E-4AB4-885E-0583018C9B27}" type="datetimeFigureOut">
              <a:rPr lang="pt-BR" smtClean="0"/>
              <a:t>28/08/2024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561E2-9CEB-445B-BC96-C6BE7D07B78E}" type="slidenum">
              <a:rPr lang="pt-BR" smtClean="0"/>
              <a:t>‹#›</a:t>
            </a:fld>
            <a:endParaRPr lang="pt-BR"/>
          </a:p>
        </p:txBody>
      </p:sp>
    </p:spTree>
    <p:extLst>
      <p:ext uri="{BB962C8B-B14F-4D97-AF65-F5344CB8AC3E}">
        <p14:creationId xmlns:p14="http://schemas.microsoft.com/office/powerpoint/2010/main" val="28917191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25288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28868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F4382CD-FA01-40FF-8D3F-9918D9968EE2}"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DA3EDF3-DB61-43AE-B6FA-16462152BCF6}" type="slidenum">
              <a:rPr lang="pt-BR" smtClean="0"/>
              <a:t>‹#›</a:t>
            </a:fld>
            <a:endParaRPr lang="pt-BR"/>
          </a:p>
        </p:txBody>
      </p:sp>
    </p:spTree>
    <p:extLst>
      <p:ext uri="{BB962C8B-B14F-4D97-AF65-F5344CB8AC3E}">
        <p14:creationId xmlns:p14="http://schemas.microsoft.com/office/powerpoint/2010/main" val="329747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10FDCEC-2FBE-467B-8913-07699334FDF7}"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99544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BD4D8A6-D9C5-4E6D-93E8-169D93E0751F}"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4035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8C2E4A4-9A36-4AF6-B486-8E35F709432A}"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2644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8702D37-CFD5-40BA-837A-24261C8569CF}" type="datetime1">
              <a:rPr lang="pt-BR" smtClean="0"/>
              <a:t>28/08/2024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10"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30725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160BAE3-CE02-4173-9B75-D6500AF424C5}"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380091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5DA1C2F-87D1-4FF1-8535-FAED01C2E5DA}" type="datetime1">
              <a:rPr lang="pt-BR" smtClean="0"/>
              <a:t>28/08/2024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5"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2440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C5228B2-69A8-4628-9347-BB47B26805ED}"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75452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1600"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53C5DCD-75C0-44C1-962A-AA9D27EDEED7}"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
        <p:nvSpPr>
          <p:cNvPr id="9" name="Espaço Reservado para Imagem 2"/>
          <p:cNvSpPr>
            <a:spLocks noGrp="1"/>
          </p:cNvSpPr>
          <p:nvPr>
            <p:ph type="pic" idx="13"/>
          </p:nvPr>
        </p:nvSpPr>
        <p:spPr>
          <a:xfrm>
            <a:off x="8478032"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Tree>
    <p:extLst>
      <p:ext uri="{BB962C8B-B14F-4D97-AF65-F5344CB8AC3E}">
        <p14:creationId xmlns:p14="http://schemas.microsoft.com/office/powerpoint/2010/main" val="64207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AADFBDB-73BA-4EB7-8111-BFA709AFE12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10011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3885AF7-BF6E-4707-91DC-18ABA58DB8B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28999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D2D79CDB-0504-4325-97AE-E9D486DEC161}"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7" name="Espaço Reservado para Imagem 6"/>
          <p:cNvSpPr>
            <a:spLocks noGrp="1"/>
          </p:cNvSpPr>
          <p:nvPr>
            <p:ph type="pic" sz="quarter" idx="13"/>
          </p:nvPr>
        </p:nvSpPr>
        <p:spPr>
          <a:xfrm>
            <a:off x="5335588" y="1140586"/>
            <a:ext cx="2817812" cy="4395787"/>
          </a:xfrm>
        </p:spPr>
        <p:txBody>
          <a:bodyPr/>
          <a:lstStyle/>
          <a:p>
            <a:endParaRPr lang="pt-BR"/>
          </a:p>
        </p:txBody>
      </p:sp>
      <p:sp>
        <p:nvSpPr>
          <p:cNvPr id="8" name="Espaço Reservado para Imagem 6"/>
          <p:cNvSpPr>
            <a:spLocks noGrp="1"/>
          </p:cNvSpPr>
          <p:nvPr>
            <p:ph type="pic" sz="quarter" idx="14"/>
          </p:nvPr>
        </p:nvSpPr>
        <p:spPr>
          <a:xfrm>
            <a:off x="8293818" y="1140585"/>
            <a:ext cx="2817812" cy="4395787"/>
          </a:xfrm>
        </p:spPr>
        <p:txBody>
          <a:bodyPr/>
          <a:lstStyle/>
          <a:p>
            <a:endParaRPr lang="pt-BR"/>
          </a:p>
        </p:txBody>
      </p:sp>
      <p:sp>
        <p:nvSpPr>
          <p:cNvPr id="9"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a:t>
            </a:fld>
            <a:endParaRPr lang="pt-BR" dirty="0"/>
          </a:p>
        </p:txBody>
      </p:sp>
    </p:spTree>
    <p:extLst>
      <p:ext uri="{BB962C8B-B14F-4D97-AF65-F5344CB8AC3E}">
        <p14:creationId xmlns:p14="http://schemas.microsoft.com/office/powerpoint/2010/main" val="47742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79CDB-0504-4325-97AE-E9D486DEC161}" type="datetime1">
              <a:rPr lang="pt-BR" smtClean="0"/>
              <a:t>28/08/2024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3EDF3-DB61-43AE-B6FA-16462152BCF6}" type="slidenum">
              <a:rPr lang="pt-BR" smtClean="0"/>
              <a:t>‹#›</a:t>
            </a:fld>
            <a:endParaRPr lang="pt-BR"/>
          </a:p>
        </p:txBody>
      </p:sp>
    </p:spTree>
    <p:extLst>
      <p:ext uri="{BB962C8B-B14F-4D97-AF65-F5344CB8AC3E}">
        <p14:creationId xmlns:p14="http://schemas.microsoft.com/office/powerpoint/2010/main" val="348280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jp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jp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9.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ubtítulo 2">
            <a:extLst>
              <a:ext uri="{FF2B5EF4-FFF2-40B4-BE49-F238E27FC236}">
                <a16:creationId xmlns:a16="http://schemas.microsoft.com/office/drawing/2014/main" id="{DAA1352C-71DF-E896-D40E-FF3E499C1B64}"/>
              </a:ext>
            </a:extLst>
          </p:cNvPr>
          <p:cNvSpPr>
            <a:spLocks noGrp="1"/>
          </p:cNvSpPr>
          <p:nvPr>
            <p:ph type="subTitle" idx="1"/>
          </p:nvPr>
        </p:nvSpPr>
        <p:spPr>
          <a:xfrm>
            <a:off x="1643063" y="4629886"/>
            <a:ext cx="8858250" cy="1290066"/>
          </a:xfrm>
        </p:spPr>
        <p:txBody>
          <a:bodyPr>
            <a:normAutofit fontScale="92500" lnSpcReduction="20000"/>
          </a:bodyPr>
          <a:lstStyle/>
          <a:p>
            <a:r>
              <a:rPr lang="pt-BR" dirty="0">
                <a:solidFill>
                  <a:srgbClr val="0076B4"/>
                </a:solidFill>
                <a:latin typeface="Arial" panose="020B0604020202020204" pitchFamily="34" charset="0"/>
                <a:cs typeface="Arial" panose="020B0604020202020204" pitchFamily="34" charset="0"/>
              </a:rPr>
              <a:t>Simon Braithwaite – New York, USA – Manchester, UK</a:t>
            </a:r>
          </a:p>
          <a:p>
            <a:r>
              <a:rPr lang="en-US" dirty="0">
                <a:solidFill>
                  <a:srgbClr val="0076B4"/>
                </a:solidFill>
                <a:latin typeface="Arial" panose="020B0604020202020204" pitchFamily="34" charset="0"/>
                <a:cs typeface="Arial" panose="020B0604020202020204" pitchFamily="34" charset="0"/>
              </a:rPr>
              <a:t>Expert Views on Productivity Claims</a:t>
            </a:r>
          </a:p>
          <a:p>
            <a:r>
              <a:rPr lang="en-US" sz="1600" dirty="0">
                <a:solidFill>
                  <a:srgbClr val="0076B4"/>
                </a:solidFill>
                <a:latin typeface="Arial" panose="020B0604020202020204" pitchFamily="34" charset="0"/>
                <a:cs typeface="Arial" panose="020B0604020202020204" pitchFamily="34" charset="0"/>
              </a:rPr>
              <a:t>Sao Paulo, Brazil </a:t>
            </a:r>
          </a:p>
          <a:p>
            <a:r>
              <a:rPr lang="en-US" sz="1600" dirty="0">
                <a:solidFill>
                  <a:srgbClr val="0076B4"/>
                </a:solidFill>
                <a:latin typeface="Arial" panose="020B0604020202020204" pitchFamily="34" charset="0"/>
                <a:cs typeface="Arial" panose="020B0604020202020204" pitchFamily="34" charset="0"/>
              </a:rPr>
              <a:t>August 29, 2024</a:t>
            </a:r>
          </a:p>
          <a:p>
            <a:endParaRPr lang="pt-BR" dirty="0">
              <a:solidFill>
                <a:srgbClr val="0076B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24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799140" y="560641"/>
            <a:ext cx="4548915" cy="1200329"/>
          </a:xfrm>
          <a:prstGeom prst="rect">
            <a:avLst/>
          </a:prstGeom>
          <a:noFill/>
        </p:spPr>
        <p:txBody>
          <a:bodyPr wrap="square" rtlCol="0">
            <a:spAutoFit/>
          </a:bodyPr>
          <a:lstStyle/>
          <a:p>
            <a:r>
              <a:rPr lang="en-US" sz="3600" b="1" dirty="0">
                <a:solidFill>
                  <a:srgbClr val="0076B5"/>
                </a:solidFill>
                <a:latin typeface="Arial Black" panose="020B0A04020102020204" pitchFamily="34" charset="0"/>
                <a:cs typeface="Lato Heavy" panose="020F0902020204030203" pitchFamily="34" charset="0"/>
              </a:rPr>
              <a:t>Simon Braithwaite</a:t>
            </a:r>
            <a:endParaRPr lang="id-ID" sz="3600" b="1" dirty="0">
              <a:solidFill>
                <a:srgbClr val="1D3859"/>
              </a:solidFill>
              <a:latin typeface="Arial Black" panose="020B0A04020102020204" pitchFamily="34" charset="0"/>
              <a:cs typeface="Lato Heavy" panose="020F0902020204030203" pitchFamily="34" charset="0"/>
            </a:endParaRPr>
          </a:p>
        </p:txBody>
      </p:sp>
      <p:sp>
        <p:nvSpPr>
          <p:cNvPr id="6" name="TextBox 6">
            <a:extLst>
              <a:ext uri="{FF2B5EF4-FFF2-40B4-BE49-F238E27FC236}">
                <a16:creationId xmlns:a16="http://schemas.microsoft.com/office/drawing/2014/main" id="{FC78D30A-5C88-7004-5436-3C0EEE02040F}"/>
              </a:ext>
            </a:extLst>
          </p:cNvPr>
          <p:cNvSpPr txBox="1"/>
          <p:nvPr/>
        </p:nvSpPr>
        <p:spPr>
          <a:xfrm>
            <a:off x="799140" y="1855822"/>
            <a:ext cx="4134601" cy="369332"/>
          </a:xfrm>
          <a:prstGeom prst="rect">
            <a:avLst/>
          </a:prstGeom>
          <a:noFill/>
        </p:spPr>
        <p:txBody>
          <a:bodyPr wrap="square" rtlCol="0">
            <a:spAutoFit/>
          </a:bodyPr>
          <a:lstStyle/>
          <a:p>
            <a:r>
              <a:rPr lang="pt-BR" b="1" dirty="0">
                <a:solidFill>
                  <a:srgbClr val="1D3859"/>
                </a:solidFill>
                <a:latin typeface="Arial" panose="020B0604020202020204" pitchFamily="34" charset="0"/>
                <a:cs typeface="Arial" panose="020B0604020202020204" pitchFamily="34" charset="0"/>
              </a:rPr>
              <a:t>New York, USA – Manchester, UK</a:t>
            </a:r>
            <a:endParaRPr lang="id-ID" b="1" dirty="0">
              <a:solidFill>
                <a:srgbClr val="1D3859"/>
              </a:solidFill>
              <a:latin typeface="Arial" panose="020B0604020202020204" pitchFamily="34" charset="0"/>
              <a:cs typeface="Arial" panose="020B0604020202020204" pitchFamily="34" charset="0"/>
            </a:endParaRPr>
          </a:p>
        </p:txBody>
      </p:sp>
      <p:pic>
        <p:nvPicPr>
          <p:cNvPr id="3" name="Picture Placeholder 2" descr="A person in a suit and tie&#10;&#10;Description automatically generated">
            <a:extLst>
              <a:ext uri="{FF2B5EF4-FFF2-40B4-BE49-F238E27FC236}">
                <a16:creationId xmlns:a16="http://schemas.microsoft.com/office/drawing/2014/main" id="{23ABCCC2-704E-F395-AECD-45AB77791299}"/>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663" b="663"/>
          <a:stretch>
            <a:fillRect/>
          </a:stretch>
        </p:blipFill>
        <p:spPr>
          <a:xfrm>
            <a:off x="6096000" y="1546225"/>
            <a:ext cx="3949700" cy="3897313"/>
          </a:xfrm>
          <a:prstGeom prst="ellipse">
            <a:avLst/>
          </a:prstGeom>
        </p:spPr>
      </p:pic>
      <p:sp>
        <p:nvSpPr>
          <p:cNvPr id="4" name="TextBox 3">
            <a:extLst>
              <a:ext uri="{FF2B5EF4-FFF2-40B4-BE49-F238E27FC236}">
                <a16:creationId xmlns:a16="http://schemas.microsoft.com/office/drawing/2014/main" id="{6BE5FDA4-4A04-C86F-E155-B033A3338E0A}"/>
              </a:ext>
            </a:extLst>
          </p:cNvPr>
          <p:cNvSpPr txBox="1"/>
          <p:nvPr/>
        </p:nvSpPr>
        <p:spPr>
          <a:xfrm>
            <a:off x="799140" y="2320006"/>
            <a:ext cx="5296860" cy="3970318"/>
          </a:xfrm>
          <a:prstGeom prst="rect">
            <a:avLst/>
          </a:prstGeom>
          <a:noFill/>
        </p:spPr>
        <p:txBody>
          <a:bodyPr wrap="square">
            <a:spAutoFit/>
          </a:bodyPr>
          <a:lstStyle/>
          <a:p>
            <a:r>
              <a:rPr lang="en-US" dirty="0">
                <a:latin typeface="Arial" panose="020B0604020202020204" pitchFamily="34" charset="0"/>
                <a:cs typeface="Arial" panose="020B0604020202020204" pitchFamily="34" charset="0"/>
              </a:rPr>
              <a:t>Chartered Quantity Surveyor and expert witness in domestic and international forums on quantum and delay issues. Simon holds an MSc. in Construction Law and Dispute Resolution, a Postgraduate Diploma in Quantity Surveying, and a BSc (Hons) in Construction Management. He is a Fellow of the Royal Institution of Chartered Surveyors, the Chartered Institute of Building, the Chartered Institution of Civil Engineering Surveyors, and a Member of the Chartered Institute of Arbitrators, and the Academy of Experts. Simon has over 25 years experience and is recognized by Who’s Who Legal as a Global Elite Thought Leader. </a:t>
            </a:r>
          </a:p>
        </p:txBody>
      </p:sp>
    </p:spTree>
    <p:extLst>
      <p:ext uri="{BB962C8B-B14F-4D97-AF65-F5344CB8AC3E}">
        <p14:creationId xmlns:p14="http://schemas.microsoft.com/office/powerpoint/2010/main" val="119577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endParaRPr lang="pt-BR" dirty="0">
              <a:solidFill>
                <a:schemeClr val="bg1"/>
              </a:solidFill>
            </a:endParaRPr>
          </a:p>
        </p:txBody>
      </p:sp>
    </p:spTree>
    <p:extLst>
      <p:ext uri="{BB962C8B-B14F-4D97-AF65-F5344CB8AC3E}">
        <p14:creationId xmlns:p14="http://schemas.microsoft.com/office/powerpoint/2010/main" val="2228813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r>
              <a:rPr lang="pt-BR" dirty="0">
                <a:solidFill>
                  <a:schemeClr val="bg1"/>
                </a:solidFill>
                <a:latin typeface="Arial" panose="020B0604020202020204" pitchFamily="34" charset="0"/>
                <a:cs typeface="Arial" panose="020B0604020202020204" pitchFamily="34" charset="0"/>
              </a:rPr>
              <a:t>Contract Language and Productivity</a:t>
            </a:r>
          </a:p>
        </p:txBody>
      </p:sp>
    </p:spTree>
    <p:extLst>
      <p:ext uri="{BB962C8B-B14F-4D97-AF65-F5344CB8AC3E}">
        <p14:creationId xmlns:p14="http://schemas.microsoft.com/office/powerpoint/2010/main" val="2850740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10">
            <a:extLst>
              <a:ext uri="{FF2B5EF4-FFF2-40B4-BE49-F238E27FC236}">
                <a16:creationId xmlns:a16="http://schemas.microsoft.com/office/drawing/2014/main" id="{66E9D40C-C731-608E-E703-728F97D33210}"/>
              </a:ext>
            </a:extLst>
          </p:cNvPr>
          <p:cNvSpPr>
            <a:spLocks noGrp="1"/>
          </p:cNvSpPr>
          <p:nvPr>
            <p:ph type="title"/>
          </p:nvPr>
        </p:nvSpPr>
        <p:spPr>
          <a:xfrm>
            <a:off x="838198" y="0"/>
            <a:ext cx="10515602" cy="1325563"/>
          </a:xfrm>
        </p:spPr>
        <p:txBody>
          <a:bodyPr>
            <a:normAutofit/>
          </a:bodyPr>
          <a:lstStyle/>
          <a:p>
            <a:r>
              <a:rPr lang="pt-BR" sz="3600" dirty="0">
                <a:solidFill>
                  <a:srgbClr val="0076B4"/>
                </a:solidFill>
                <a:latin typeface="Arial Black" panose="020B0A04020102020204" pitchFamily="34" charset="0"/>
                <a:cs typeface="Arial" panose="020B0604020202020204" pitchFamily="34" charset="0"/>
              </a:rPr>
              <a:t>Contract Language and Productivity </a:t>
            </a:r>
          </a:p>
        </p:txBody>
      </p:sp>
      <p:sp>
        <p:nvSpPr>
          <p:cNvPr id="9" name="Espaço Reservado para Conteúdo 11">
            <a:extLst>
              <a:ext uri="{FF2B5EF4-FFF2-40B4-BE49-F238E27FC236}">
                <a16:creationId xmlns:a16="http://schemas.microsoft.com/office/drawing/2014/main" id="{DE8D875F-1F78-D8AA-13E6-576DD212227A}"/>
              </a:ext>
            </a:extLst>
          </p:cNvPr>
          <p:cNvSpPr>
            <a:spLocks noGrp="1"/>
          </p:cNvSpPr>
          <p:nvPr>
            <p:ph idx="1"/>
          </p:nvPr>
        </p:nvSpPr>
        <p:spPr>
          <a:xfrm>
            <a:off x="838198" y="1198180"/>
            <a:ext cx="11353801" cy="5564362"/>
          </a:xfrm>
        </p:spPr>
        <p:txBody>
          <a:body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Contract Language – Points to consider:</a:t>
            </a: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lvl="1"/>
            <a:r>
              <a:rPr lang="pt-BR" dirty="0">
                <a:solidFill>
                  <a:schemeClr val="tx1">
                    <a:lumMod val="75000"/>
                    <a:lumOff val="25000"/>
                  </a:schemeClr>
                </a:solidFill>
                <a:latin typeface="Arial" panose="020B0604020202020204" pitchFamily="34" charset="0"/>
                <a:cs typeface="Arial" panose="020B0604020202020204" pitchFamily="34" charset="0"/>
              </a:rPr>
              <a:t>Law of the Contract (UK / USA / International).</a:t>
            </a:r>
          </a:p>
          <a:p>
            <a:pPr marL="457200" lvl="1"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lvl="1"/>
            <a:r>
              <a:rPr lang="pt-BR" dirty="0">
                <a:solidFill>
                  <a:schemeClr val="tx1">
                    <a:lumMod val="75000"/>
                    <a:lumOff val="25000"/>
                  </a:schemeClr>
                </a:solidFill>
                <a:latin typeface="Arial" panose="020B0604020202020204" pitchFamily="34" charset="0"/>
                <a:cs typeface="Arial" panose="020B0604020202020204" pitchFamily="34" charset="0"/>
              </a:rPr>
              <a:t>Entitlement – Legal Input (Contract Language and Juristiction).</a:t>
            </a:r>
          </a:p>
          <a:p>
            <a:pPr marL="457200" lvl="1"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lvl="1"/>
            <a:r>
              <a:rPr lang="pt-BR" dirty="0">
                <a:solidFill>
                  <a:schemeClr val="tx1">
                    <a:lumMod val="75000"/>
                    <a:lumOff val="25000"/>
                  </a:schemeClr>
                </a:solidFill>
                <a:latin typeface="Arial" panose="020B0604020202020204" pitchFamily="34" charset="0"/>
                <a:cs typeface="Arial" panose="020B0604020202020204" pitchFamily="34" charset="0"/>
              </a:rPr>
              <a:t>Cause – Notice Period, Evidence.</a:t>
            </a:r>
          </a:p>
          <a:p>
            <a:pPr marL="457200" lvl="1"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lvl="1"/>
            <a:r>
              <a:rPr lang="pt-BR" dirty="0">
                <a:solidFill>
                  <a:schemeClr val="tx1">
                    <a:lumMod val="75000"/>
                    <a:lumOff val="25000"/>
                  </a:schemeClr>
                </a:solidFill>
                <a:latin typeface="Arial" panose="020B0604020202020204" pitchFamily="34" charset="0"/>
                <a:cs typeface="Arial" panose="020B0604020202020204" pitchFamily="34" charset="0"/>
              </a:rPr>
              <a:t>Effect – Documents, Records, Analysis.</a:t>
            </a:r>
          </a:p>
          <a:p>
            <a:pPr lvl="1"/>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2412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10">
            <a:extLst>
              <a:ext uri="{FF2B5EF4-FFF2-40B4-BE49-F238E27FC236}">
                <a16:creationId xmlns:a16="http://schemas.microsoft.com/office/drawing/2014/main" id="{66E9D40C-C731-608E-E703-728F97D33210}"/>
              </a:ext>
            </a:extLst>
          </p:cNvPr>
          <p:cNvSpPr>
            <a:spLocks noGrp="1"/>
          </p:cNvSpPr>
          <p:nvPr>
            <p:ph type="title"/>
          </p:nvPr>
        </p:nvSpPr>
        <p:spPr>
          <a:xfrm>
            <a:off x="842682" y="0"/>
            <a:ext cx="10511118" cy="1325563"/>
          </a:xfrm>
        </p:spPr>
        <p:txBody>
          <a:bodyPr>
            <a:normAutofit/>
          </a:bodyPr>
          <a:lstStyle/>
          <a:p>
            <a:r>
              <a:rPr lang="pt-BR" sz="3600" dirty="0">
                <a:solidFill>
                  <a:srgbClr val="0076B4"/>
                </a:solidFill>
                <a:latin typeface="Arial Black" panose="020B0A04020102020204" pitchFamily="34" charset="0"/>
                <a:cs typeface="Arial" panose="020B0604020202020204" pitchFamily="34" charset="0"/>
              </a:rPr>
              <a:t>Contract Language and Productivity </a:t>
            </a:r>
          </a:p>
        </p:txBody>
      </p:sp>
      <p:sp>
        <p:nvSpPr>
          <p:cNvPr id="4" name="Espaço Reservado para Conteúdo 11">
            <a:extLst>
              <a:ext uri="{FF2B5EF4-FFF2-40B4-BE49-F238E27FC236}">
                <a16:creationId xmlns:a16="http://schemas.microsoft.com/office/drawing/2014/main" id="{839C3A51-628B-0DA5-9C3B-774B0AB63F80}"/>
              </a:ext>
            </a:extLst>
          </p:cNvPr>
          <p:cNvSpPr txBox="1">
            <a:spLocks/>
          </p:cNvSpPr>
          <p:nvPr/>
        </p:nvSpPr>
        <p:spPr>
          <a:xfrm>
            <a:off x="838200" y="1206062"/>
            <a:ext cx="10511118" cy="55564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Contract Language – Public Agency Sample:</a:t>
            </a:r>
          </a:p>
          <a:p>
            <a:pPr marL="0" indent="0">
              <a:buFont typeface="Arial" panose="020B0604020202020204" pitchFamily="34" charse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a:p>
            <a:pPr marL="457200" lvl="1" indent="0" algn="just">
              <a:buFont typeface="Arial" panose="020B0604020202020204" pitchFamily="34" charset="0"/>
              <a:buNone/>
            </a:pPr>
            <a:r>
              <a:rPr lang="en-US" i="1" dirty="0">
                <a:solidFill>
                  <a:schemeClr val="tx1">
                    <a:lumMod val="75000"/>
                    <a:lumOff val="25000"/>
                  </a:schemeClr>
                </a:solidFill>
                <a:latin typeface="Arial" panose="020B0604020202020204" pitchFamily="34" charset="0"/>
                <a:cs typeface="Arial" panose="020B0604020202020204" pitchFamily="34" charset="0"/>
              </a:rPr>
              <a:t>“In no event will “Owner” be required to pay Impact Costs, nor is “Owner” liable under this Contract for sums, which are in the nature of consequential damages, decreased productivity or efficiency, profits or indirect costs, such as Contractor’s home office overhead and general and administrative expenses including claims preparation.”</a:t>
            </a:r>
            <a:endParaRPr lang="pt-BR" i="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1003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10">
            <a:extLst>
              <a:ext uri="{FF2B5EF4-FFF2-40B4-BE49-F238E27FC236}">
                <a16:creationId xmlns:a16="http://schemas.microsoft.com/office/drawing/2014/main" id="{66E9D40C-C731-608E-E703-728F97D33210}"/>
              </a:ext>
            </a:extLst>
          </p:cNvPr>
          <p:cNvSpPr>
            <a:spLocks noGrp="1"/>
          </p:cNvSpPr>
          <p:nvPr>
            <p:ph type="title"/>
          </p:nvPr>
        </p:nvSpPr>
        <p:spPr>
          <a:xfrm>
            <a:off x="860612" y="0"/>
            <a:ext cx="10493188" cy="1325563"/>
          </a:xfrm>
        </p:spPr>
        <p:txBody>
          <a:bodyPr>
            <a:normAutofit/>
          </a:bodyPr>
          <a:lstStyle/>
          <a:p>
            <a:r>
              <a:rPr lang="pt-BR" sz="3600" dirty="0">
                <a:solidFill>
                  <a:srgbClr val="0076B4"/>
                </a:solidFill>
                <a:latin typeface="Arial Black" panose="020B0A04020102020204" pitchFamily="34" charset="0"/>
                <a:cs typeface="Arial" panose="020B0604020202020204" pitchFamily="34" charset="0"/>
              </a:rPr>
              <a:t>Contract Language and Productivity </a:t>
            </a:r>
          </a:p>
        </p:txBody>
      </p:sp>
      <p:sp>
        <p:nvSpPr>
          <p:cNvPr id="5" name="Espaço Reservado para Conteúdo 11">
            <a:extLst>
              <a:ext uri="{FF2B5EF4-FFF2-40B4-BE49-F238E27FC236}">
                <a16:creationId xmlns:a16="http://schemas.microsoft.com/office/drawing/2014/main" id="{B40596D5-C80D-3042-5C24-7A0FB0CD5DDC}"/>
              </a:ext>
            </a:extLst>
          </p:cNvPr>
          <p:cNvSpPr>
            <a:spLocks noGrp="1"/>
          </p:cNvSpPr>
          <p:nvPr>
            <p:ph idx="1"/>
          </p:nvPr>
        </p:nvSpPr>
        <p:spPr>
          <a:xfrm>
            <a:off x="838201" y="1198180"/>
            <a:ext cx="10515600" cy="5478517"/>
          </a:xfrm>
        </p:spPr>
        <p:txBody>
          <a:bodyPr>
            <a:normAutofit fontScale="77500" lnSpcReduction="20000"/>
          </a:body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Contract Language – Construction Manager Sample:</a:t>
            </a:r>
          </a:p>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a:p>
            <a:pPr marL="457200" lvl="1" indent="0" algn="just">
              <a:buNone/>
            </a:pPr>
            <a:r>
              <a:rPr lang="en-US" i="1" dirty="0">
                <a:solidFill>
                  <a:schemeClr val="tx1">
                    <a:lumMod val="75000"/>
                    <a:lumOff val="25000"/>
                  </a:schemeClr>
                </a:solidFill>
                <a:latin typeface="Arial" panose="020B0604020202020204" pitchFamily="34" charset="0"/>
                <a:cs typeface="Arial" panose="020B0604020202020204" pitchFamily="34" charset="0"/>
              </a:rPr>
              <a:t>“Subcontractor acknowledges that delays are common to construction projects of this nature; </a:t>
            </a:r>
          </a:p>
          <a:p>
            <a:pPr marL="457200" lvl="1" indent="0" algn="just">
              <a:buNone/>
            </a:pPr>
            <a:r>
              <a:rPr lang="en-US" i="1" dirty="0">
                <a:solidFill>
                  <a:schemeClr val="tx1">
                    <a:lumMod val="75000"/>
                    <a:lumOff val="25000"/>
                  </a:schemeClr>
                </a:solidFill>
                <a:latin typeface="Arial" panose="020B0604020202020204" pitchFamily="34" charset="0"/>
                <a:cs typeface="Arial" panose="020B0604020202020204" pitchFamily="34" charset="0"/>
              </a:rPr>
              <a:t>that the Plans and Specifications for the Project may be incomplete and/or contain errors and discrepancies which will necessitate the issuance of Change Orders to correct existing deficiencies; </a:t>
            </a:r>
          </a:p>
          <a:p>
            <a:pPr lvl="1" algn="just"/>
            <a:endParaRPr lang="en-US" i="1" dirty="0">
              <a:solidFill>
                <a:schemeClr val="tx1">
                  <a:lumMod val="75000"/>
                  <a:lumOff val="25000"/>
                </a:schemeClr>
              </a:solidFill>
              <a:latin typeface="Arial" panose="020B0604020202020204" pitchFamily="34" charset="0"/>
              <a:cs typeface="Arial" panose="020B0604020202020204" pitchFamily="34" charset="0"/>
            </a:endParaRPr>
          </a:p>
          <a:p>
            <a:pPr marL="457200" lvl="1" indent="0" algn="just">
              <a:buNone/>
            </a:pPr>
            <a:r>
              <a:rPr lang="en-US" i="1" dirty="0">
                <a:solidFill>
                  <a:schemeClr val="tx1">
                    <a:lumMod val="75000"/>
                    <a:lumOff val="25000"/>
                  </a:schemeClr>
                </a:solidFill>
                <a:latin typeface="Arial" panose="020B0604020202020204" pitchFamily="34" charset="0"/>
                <a:cs typeface="Arial" panose="020B0604020202020204" pitchFamily="34" charset="0"/>
              </a:rPr>
              <a:t>that changes to the Drawings and Specifications often require extensive and time consuming reviews by many individuals before they may be approved or ratified; that the processing of shop drawings may be inordinately slow; </a:t>
            </a:r>
          </a:p>
          <a:p>
            <a:pPr lvl="1" algn="just"/>
            <a:endParaRPr lang="en-US" i="1" dirty="0">
              <a:solidFill>
                <a:schemeClr val="tx1">
                  <a:lumMod val="75000"/>
                  <a:lumOff val="25000"/>
                </a:schemeClr>
              </a:solidFill>
              <a:latin typeface="Arial" panose="020B0604020202020204" pitchFamily="34" charset="0"/>
              <a:cs typeface="Arial" panose="020B0604020202020204" pitchFamily="34" charset="0"/>
            </a:endParaRPr>
          </a:p>
          <a:p>
            <a:pPr marL="457200" lvl="1" indent="0" algn="just">
              <a:buNone/>
            </a:pPr>
            <a:r>
              <a:rPr lang="en-US" i="1" dirty="0">
                <a:solidFill>
                  <a:schemeClr val="tx1">
                    <a:lumMod val="75000"/>
                    <a:lumOff val="25000"/>
                  </a:schemeClr>
                </a:solidFill>
                <a:latin typeface="Arial" panose="020B0604020202020204" pitchFamily="34" charset="0"/>
                <a:cs typeface="Arial" panose="020B0604020202020204" pitchFamily="34" charset="0"/>
              </a:rPr>
              <a:t>that there may be interference from other trade contractors or visitors to the Project site, and that Subcontractor may encounter adverse weather conditions or force majeure problems.  </a:t>
            </a:r>
          </a:p>
          <a:p>
            <a:pPr lvl="1" algn="just"/>
            <a:endParaRPr lang="en-US" i="1" dirty="0">
              <a:solidFill>
                <a:schemeClr val="tx1">
                  <a:lumMod val="75000"/>
                  <a:lumOff val="25000"/>
                </a:schemeClr>
              </a:solidFill>
              <a:latin typeface="Arial" panose="020B0604020202020204" pitchFamily="34" charset="0"/>
              <a:cs typeface="Arial" panose="020B0604020202020204" pitchFamily="34" charset="0"/>
            </a:endParaRPr>
          </a:p>
          <a:p>
            <a:pPr marL="457200" lvl="1" indent="0" algn="just">
              <a:buNone/>
            </a:pPr>
            <a:r>
              <a:rPr lang="en-US" i="1" dirty="0">
                <a:solidFill>
                  <a:schemeClr val="tx1">
                    <a:lumMod val="75000"/>
                    <a:lumOff val="25000"/>
                  </a:schemeClr>
                </a:solidFill>
                <a:latin typeface="Arial" panose="020B0604020202020204" pitchFamily="34" charset="0"/>
                <a:cs typeface="Arial" panose="020B0604020202020204" pitchFamily="34" charset="0"/>
              </a:rPr>
              <a:t>Subcontractor accepts, therefore, that construction of the Project is complex and subject to delays. Accordingly, and not withstanding any other provisions of this Subcontract, </a:t>
            </a:r>
            <a:r>
              <a:rPr lang="en-US" b="1" i="1" dirty="0">
                <a:solidFill>
                  <a:schemeClr val="tx1">
                    <a:lumMod val="75000"/>
                    <a:lumOff val="25000"/>
                  </a:schemeClr>
                </a:solidFill>
                <a:latin typeface="Arial" panose="020B0604020202020204" pitchFamily="34" charset="0"/>
                <a:cs typeface="Arial" panose="020B0604020202020204" pitchFamily="34" charset="0"/>
              </a:rPr>
              <a:t>Subcontractor agrees to make no claim on account of, and contractually assumes the risk of, any and all loss and expense for delay, including but not limited to loss of productivity or inefficiency, in the performance of the Work</a:t>
            </a:r>
            <a:r>
              <a:rPr lang="en-US" i="1" dirty="0">
                <a:solidFill>
                  <a:schemeClr val="tx1">
                    <a:lumMod val="75000"/>
                    <a:lumOff val="25000"/>
                  </a:schemeClr>
                </a:solidFill>
                <a:latin typeface="Arial" panose="020B0604020202020204" pitchFamily="34" charset="0"/>
                <a:cs typeface="Arial" panose="020B0604020202020204" pitchFamily="34" charset="0"/>
              </a:rPr>
              <a:t> (or any other obligation of Subcontractor under this Subcontract), including any delay occasioned by or resulting from any act or omission to act of the Owner, Plaza, Architect or their consultants or other contractors or subcontractors employed at the Project Site.” </a:t>
            </a:r>
            <a:endParaRPr lang="pt-BR" i="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4357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endParaRPr lang="pt-BR" dirty="0">
              <a:solidFill>
                <a:schemeClr val="bg1"/>
              </a:solidFill>
            </a:endParaRPr>
          </a:p>
        </p:txBody>
      </p:sp>
    </p:spTree>
    <p:extLst>
      <p:ext uri="{BB962C8B-B14F-4D97-AF65-F5344CB8AC3E}">
        <p14:creationId xmlns:p14="http://schemas.microsoft.com/office/powerpoint/2010/main" val="1956521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bg1">
                    <a:lumMod val="8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Recording Progress and Records.</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The Measured Mile.</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r>
              <a:rPr lang="pt-BR" dirty="0">
                <a:solidFill>
                  <a:schemeClr val="bg1"/>
                </a:solidFill>
              </a:rPr>
              <a:t>Contract / Procurement Route and Productivity</a:t>
            </a:r>
          </a:p>
        </p:txBody>
      </p:sp>
    </p:spTree>
    <p:extLst>
      <p:ext uri="{BB962C8B-B14F-4D97-AF65-F5344CB8AC3E}">
        <p14:creationId xmlns:p14="http://schemas.microsoft.com/office/powerpoint/2010/main" val="2722352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ítulo 10">
            <a:extLst>
              <a:ext uri="{FF2B5EF4-FFF2-40B4-BE49-F238E27FC236}">
                <a16:creationId xmlns:a16="http://schemas.microsoft.com/office/drawing/2014/main" id="{66E9D40C-C731-608E-E703-728F97D33210}"/>
              </a:ext>
            </a:extLst>
          </p:cNvPr>
          <p:cNvSpPr>
            <a:spLocks noGrp="1"/>
          </p:cNvSpPr>
          <p:nvPr>
            <p:ph type="title"/>
          </p:nvPr>
        </p:nvSpPr>
        <p:spPr>
          <a:xfrm>
            <a:off x="842682" y="0"/>
            <a:ext cx="10511118" cy="1325563"/>
          </a:xfrm>
        </p:spPr>
        <p:txBody>
          <a:bodyPr>
            <a:normAutofit/>
          </a:bodyPr>
          <a:lstStyle/>
          <a:p>
            <a:r>
              <a:rPr lang="pt-BR" sz="3200" dirty="0">
                <a:solidFill>
                  <a:srgbClr val="0076B4"/>
                </a:solidFill>
                <a:latin typeface="Arial Black" panose="020B0A04020102020204" pitchFamily="34" charset="0"/>
                <a:cs typeface="Arial" panose="020B0604020202020204" pitchFamily="34" charset="0"/>
              </a:rPr>
              <a:t>Contract Procurement Route and Productivity </a:t>
            </a:r>
          </a:p>
        </p:txBody>
      </p:sp>
      <p:sp>
        <p:nvSpPr>
          <p:cNvPr id="4" name="Espaço Reservado para Conteúdo 11">
            <a:extLst>
              <a:ext uri="{FF2B5EF4-FFF2-40B4-BE49-F238E27FC236}">
                <a16:creationId xmlns:a16="http://schemas.microsoft.com/office/drawing/2014/main" id="{86381565-4272-E31F-9288-623D21B6A079}"/>
              </a:ext>
            </a:extLst>
          </p:cNvPr>
          <p:cNvSpPr txBox="1">
            <a:spLocks/>
          </p:cNvSpPr>
          <p:nvPr/>
        </p:nvSpPr>
        <p:spPr>
          <a:xfrm>
            <a:off x="838200" y="1577788"/>
            <a:ext cx="11353800" cy="5091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Unit Rate/Measurement Contracts</a:t>
            </a:r>
          </a:p>
          <a:p>
            <a:pPr lvl="1"/>
            <a:r>
              <a:rPr lang="pt-BR" dirty="0">
                <a:solidFill>
                  <a:schemeClr val="tx1">
                    <a:lumMod val="75000"/>
                    <a:lumOff val="25000"/>
                  </a:schemeClr>
                </a:solidFill>
                <a:latin typeface="Arial" panose="020B0604020202020204" pitchFamily="34" charset="0"/>
                <a:cs typeface="Arial" panose="020B0604020202020204" pitchFamily="34" charset="0"/>
              </a:rPr>
              <a:t>Allows for suitable records to track progress.</a:t>
            </a:r>
          </a:p>
          <a:p>
            <a:pPr lvl="1"/>
            <a:r>
              <a:rPr lang="pt-BR" dirty="0">
                <a:solidFill>
                  <a:schemeClr val="tx1">
                    <a:lumMod val="75000"/>
                    <a:lumOff val="25000"/>
                  </a:schemeClr>
                </a:solidFill>
                <a:latin typeface="Arial" panose="020B0604020202020204" pitchFamily="34" charset="0"/>
                <a:cs typeface="Arial" panose="020B0604020202020204" pitchFamily="34" charset="0"/>
              </a:rPr>
              <a:t>Labour hours tracked to measurements/units installed.</a:t>
            </a:r>
          </a:p>
          <a:p>
            <a:pPr marL="457200" lvl="1" indent="0">
              <a:buFont typeface="Arial" panose="020B0604020202020204" pitchFamily="34" charse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Lump Sum Contracts</a:t>
            </a:r>
          </a:p>
          <a:p>
            <a:pPr lvl="1"/>
            <a:r>
              <a:rPr lang="pt-BR" dirty="0">
                <a:solidFill>
                  <a:schemeClr val="tx1">
                    <a:lumMod val="75000"/>
                    <a:lumOff val="25000"/>
                  </a:schemeClr>
                </a:solidFill>
                <a:latin typeface="Arial" panose="020B0604020202020204" pitchFamily="34" charset="0"/>
                <a:cs typeface="Arial" panose="020B0604020202020204" pitchFamily="34" charset="0"/>
              </a:rPr>
              <a:t>Likely based on percentage complete.</a:t>
            </a:r>
          </a:p>
          <a:p>
            <a:pPr lvl="1"/>
            <a:r>
              <a:rPr lang="pt-BR" dirty="0">
                <a:solidFill>
                  <a:schemeClr val="tx1">
                    <a:lumMod val="75000"/>
                    <a:lumOff val="25000"/>
                  </a:schemeClr>
                </a:solidFill>
                <a:latin typeface="Arial" panose="020B0604020202020204" pitchFamily="34" charset="0"/>
                <a:cs typeface="Arial" panose="020B0604020202020204" pitchFamily="34" charset="0"/>
              </a:rPr>
              <a:t>More dificult to assign hours spent.</a:t>
            </a:r>
          </a:p>
          <a:p>
            <a:pPr lvl="1"/>
            <a:r>
              <a:rPr lang="pt-BR" dirty="0">
                <a:solidFill>
                  <a:schemeClr val="tx1">
                    <a:lumMod val="75000"/>
                    <a:lumOff val="25000"/>
                  </a:schemeClr>
                </a:solidFill>
                <a:latin typeface="Arial" panose="020B0604020202020204" pitchFamily="34" charset="0"/>
                <a:cs typeface="Arial" panose="020B0604020202020204" pitchFamily="34" charset="0"/>
              </a:rPr>
              <a:t>Payments include for no related items.</a:t>
            </a:r>
          </a:p>
          <a:p>
            <a:pPr marL="0" indent="0">
              <a:buFont typeface="Arial" panose="020B0604020202020204" pitchFamily="34" charse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9987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endParaRPr lang="pt-BR" dirty="0">
              <a:solidFill>
                <a:schemeClr val="bg1"/>
              </a:solidFill>
            </a:endParaRPr>
          </a:p>
        </p:txBody>
      </p:sp>
    </p:spTree>
    <p:extLst>
      <p:ext uri="{BB962C8B-B14F-4D97-AF65-F5344CB8AC3E}">
        <p14:creationId xmlns:p14="http://schemas.microsoft.com/office/powerpoint/2010/main" val="1862173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bg1">
                    <a:lumMod val="85000"/>
                  </a:schemeClr>
                </a:solidFill>
                <a:latin typeface="Arial" panose="020B0604020202020204" pitchFamily="34" charset="0"/>
                <a:cs typeface="Arial" panose="020B0604020202020204" pitchFamily="34" charset="0"/>
              </a:rPr>
              <a:t>Contract Language and Productivity.</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The Measured Mile.</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r>
              <a:rPr lang="pt-BR" dirty="0">
                <a:solidFill>
                  <a:schemeClr val="bg1"/>
                </a:solidFill>
              </a:rPr>
              <a:t>Recording Progress and Records</a:t>
            </a:r>
          </a:p>
        </p:txBody>
      </p:sp>
    </p:spTree>
    <p:extLst>
      <p:ext uri="{BB962C8B-B14F-4D97-AF65-F5344CB8AC3E}">
        <p14:creationId xmlns:p14="http://schemas.microsoft.com/office/powerpoint/2010/main" val="2877648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60612" y="0"/>
            <a:ext cx="10493188" cy="1325563"/>
          </a:xfrm>
        </p:spPr>
        <p:txBody>
          <a:bodyPr/>
          <a:lstStyle/>
          <a:p>
            <a:r>
              <a:rPr lang="pt-BR" sz="3600" dirty="0">
                <a:solidFill>
                  <a:srgbClr val="0076B4"/>
                </a:solidFill>
                <a:latin typeface="Arial Black" panose="020B0A04020102020204" pitchFamily="34" charset="0"/>
                <a:cs typeface="Arial" panose="020B0604020202020204" pitchFamily="34" charset="0"/>
              </a:rPr>
              <a:t>Recording Progress and Records </a:t>
            </a:r>
          </a:p>
        </p:txBody>
      </p:sp>
      <p:sp>
        <p:nvSpPr>
          <p:cNvPr id="7" name="Espaço Reservado para Conteúdo 6"/>
          <p:cNvSpPr>
            <a:spLocks noGrp="1"/>
          </p:cNvSpPr>
          <p:nvPr>
            <p:ph sz="half" idx="1"/>
          </p:nvPr>
        </p:nvSpPr>
        <p:spPr>
          <a:xfrm>
            <a:off x="860612" y="1221828"/>
            <a:ext cx="11331387" cy="1625105"/>
          </a:xfrm>
        </p:spPr>
        <p:txBody>
          <a:bodyPr/>
          <a:lstStyle/>
          <a:p>
            <a:r>
              <a:rPr lang="pt-BR" dirty="0">
                <a:solidFill>
                  <a:schemeClr val="tx1">
                    <a:lumMod val="75000"/>
                    <a:lumOff val="25000"/>
                  </a:schemeClr>
                </a:solidFill>
                <a:latin typeface="Arial" panose="020B0604020202020204" pitchFamily="34" charset="0"/>
                <a:cs typeface="Arial" panose="020B0604020202020204" pitchFamily="34" charset="0"/>
              </a:rPr>
              <a:t>Continuously review productivity – contemporanious documents. </a:t>
            </a:r>
          </a:p>
          <a:p>
            <a:r>
              <a:rPr lang="pt-BR" dirty="0">
                <a:solidFill>
                  <a:schemeClr val="tx1">
                    <a:lumMod val="75000"/>
                    <a:lumOff val="25000"/>
                  </a:schemeClr>
                </a:solidFill>
                <a:latin typeface="Arial" panose="020B0604020202020204" pitchFamily="34" charset="0"/>
                <a:cs typeface="Arial" panose="020B0604020202020204" pitchFamily="34" charset="0"/>
              </a:rPr>
              <a:t>Track the input (labour) vs. The output (quantity installed).</a:t>
            </a:r>
          </a:p>
          <a:p>
            <a:r>
              <a:rPr lang="pt-BR" dirty="0">
                <a:solidFill>
                  <a:schemeClr val="tx1">
                    <a:lumMod val="75000"/>
                    <a:lumOff val="25000"/>
                  </a:schemeClr>
                </a:solidFill>
                <a:latin typeface="Arial" panose="020B0604020202020204" pitchFamily="34" charset="0"/>
                <a:cs typeface="Arial" panose="020B0604020202020204" pitchFamily="34" charset="0"/>
              </a:rPr>
              <a:t>Contemporanious Records include:</a:t>
            </a: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Espaço Reservado para Conteúdo 6">
            <a:extLst>
              <a:ext uri="{FF2B5EF4-FFF2-40B4-BE49-F238E27FC236}">
                <a16:creationId xmlns:a16="http://schemas.microsoft.com/office/drawing/2014/main" id="{9BA0FF07-CCE7-B1A9-915E-F9D58EBB41B7}"/>
              </a:ext>
            </a:extLst>
          </p:cNvPr>
          <p:cNvSpPr txBox="1">
            <a:spLocks/>
          </p:cNvSpPr>
          <p:nvPr/>
        </p:nvSpPr>
        <p:spPr>
          <a:xfrm>
            <a:off x="6653088" y="2684750"/>
            <a:ext cx="5181600" cy="37089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pt-BR" dirty="0">
                <a:solidFill>
                  <a:schemeClr val="tx1">
                    <a:lumMod val="75000"/>
                    <a:lumOff val="25000"/>
                  </a:schemeClr>
                </a:solidFill>
                <a:latin typeface="Arial" panose="020B0604020202020204" pitchFamily="34" charset="0"/>
                <a:cs typeface="Arial" panose="020B0604020202020204" pitchFamily="34" charset="0"/>
              </a:rPr>
              <a:t>Subcontactor Payments.</a:t>
            </a:r>
          </a:p>
          <a:p>
            <a:pPr lvl="1"/>
            <a:r>
              <a:rPr lang="pt-BR" dirty="0">
                <a:solidFill>
                  <a:schemeClr val="tx1">
                    <a:lumMod val="75000"/>
                    <a:lumOff val="25000"/>
                  </a:schemeClr>
                </a:solidFill>
                <a:latin typeface="Arial" panose="020B0604020202020204" pitchFamily="34" charset="0"/>
                <a:cs typeface="Arial" panose="020B0604020202020204" pitchFamily="34" charset="0"/>
              </a:rPr>
              <a:t>Job Cost Report.</a:t>
            </a:r>
          </a:p>
          <a:p>
            <a:pPr lvl="1"/>
            <a:r>
              <a:rPr lang="pt-BR" dirty="0">
                <a:solidFill>
                  <a:schemeClr val="tx1">
                    <a:lumMod val="75000"/>
                    <a:lumOff val="25000"/>
                  </a:schemeClr>
                </a:solidFill>
                <a:latin typeface="Arial" panose="020B0604020202020204" pitchFamily="34" charset="0"/>
                <a:cs typeface="Arial" panose="020B0604020202020204" pitchFamily="34" charset="0"/>
              </a:rPr>
              <a:t>“Walking Time”</a:t>
            </a:r>
          </a:p>
          <a:p>
            <a:pPr lvl="1"/>
            <a:r>
              <a:rPr lang="pt-BR" dirty="0">
                <a:solidFill>
                  <a:schemeClr val="tx1">
                    <a:lumMod val="75000"/>
                    <a:lumOff val="25000"/>
                  </a:schemeClr>
                </a:solidFill>
                <a:latin typeface="Arial" panose="020B0604020202020204" pitchFamily="34" charset="0"/>
                <a:cs typeface="Arial" panose="020B0604020202020204" pitchFamily="34" charset="0"/>
              </a:rPr>
              <a:t>Site Layout Plan.</a:t>
            </a:r>
          </a:p>
          <a:p>
            <a:pPr lvl="1"/>
            <a:r>
              <a:rPr lang="pt-BR" dirty="0">
                <a:solidFill>
                  <a:schemeClr val="tx1">
                    <a:lumMod val="75000"/>
                    <a:lumOff val="25000"/>
                  </a:schemeClr>
                </a:solidFill>
                <a:latin typeface="Arial" panose="020B0604020202020204" pitchFamily="34" charset="0"/>
                <a:cs typeface="Arial" panose="020B0604020202020204" pitchFamily="34" charset="0"/>
              </a:rPr>
              <a:t>Overtime Records.</a:t>
            </a:r>
          </a:p>
          <a:p>
            <a:pPr lvl="1"/>
            <a:r>
              <a:rPr lang="pt-BR" dirty="0">
                <a:solidFill>
                  <a:schemeClr val="tx1">
                    <a:lumMod val="75000"/>
                    <a:lumOff val="25000"/>
                  </a:schemeClr>
                </a:solidFill>
                <a:latin typeface="Arial" panose="020B0604020202020204" pitchFamily="34" charset="0"/>
                <a:cs typeface="Arial" panose="020B0604020202020204" pitchFamily="34" charset="0"/>
              </a:rPr>
              <a:t>Drawings / Shop Drawings.</a:t>
            </a:r>
          </a:p>
          <a:p>
            <a:pPr lvl="1"/>
            <a:r>
              <a:rPr lang="pt-BR" dirty="0">
                <a:solidFill>
                  <a:schemeClr val="tx1">
                    <a:lumMod val="75000"/>
                    <a:lumOff val="25000"/>
                  </a:schemeClr>
                </a:solidFill>
                <a:latin typeface="Arial" panose="020B0604020202020204" pitchFamily="34" charset="0"/>
                <a:cs typeface="Arial" panose="020B0604020202020204" pitchFamily="34" charset="0"/>
              </a:rPr>
              <a:t>Trade Clash Records.</a:t>
            </a:r>
          </a:p>
          <a:p>
            <a:pPr lvl="1"/>
            <a:r>
              <a:rPr lang="pt-BR" dirty="0">
                <a:solidFill>
                  <a:schemeClr val="tx1">
                    <a:lumMod val="75000"/>
                    <a:lumOff val="25000"/>
                  </a:schemeClr>
                </a:solidFill>
                <a:latin typeface="Arial" panose="020B0604020202020204" pitchFamily="34" charset="0"/>
                <a:cs typeface="Arial" panose="020B0604020202020204" pitchFamily="34" charset="0"/>
              </a:rPr>
              <a:t>BIM Information.</a:t>
            </a:r>
          </a:p>
          <a:p>
            <a:pPr lvl="1"/>
            <a:r>
              <a:rPr lang="pt-BR" dirty="0">
                <a:solidFill>
                  <a:schemeClr val="tx1">
                    <a:lumMod val="75000"/>
                    <a:lumOff val="25000"/>
                  </a:schemeClr>
                </a:solidFill>
                <a:latin typeface="Arial" panose="020B0604020202020204" pitchFamily="34" charset="0"/>
                <a:cs typeface="Arial" panose="020B0604020202020204" pitchFamily="34" charset="0"/>
              </a:rPr>
              <a:t>Planned vs. As-Builts.</a:t>
            </a:r>
          </a:p>
          <a:p>
            <a:pPr marL="0" indent="0">
              <a:buFont typeface="Arial" panose="020B0604020202020204" pitchFamily="34" charse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3" name="Espaço Reservado para Conteúdo 6">
            <a:extLst>
              <a:ext uri="{FF2B5EF4-FFF2-40B4-BE49-F238E27FC236}">
                <a16:creationId xmlns:a16="http://schemas.microsoft.com/office/drawing/2014/main" id="{C8FC8EB5-19B0-4752-F028-A9A2ECC5330B}"/>
              </a:ext>
            </a:extLst>
          </p:cNvPr>
          <p:cNvSpPr txBox="1">
            <a:spLocks/>
          </p:cNvSpPr>
          <p:nvPr/>
        </p:nvSpPr>
        <p:spPr>
          <a:xfrm>
            <a:off x="724283" y="2684750"/>
            <a:ext cx="5181600" cy="37089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pt-BR" dirty="0">
                <a:solidFill>
                  <a:schemeClr val="tx1">
                    <a:lumMod val="75000"/>
                    <a:lumOff val="25000"/>
                  </a:schemeClr>
                </a:solidFill>
                <a:latin typeface="Arial" panose="020B0604020202020204" pitchFamily="34" charset="0"/>
                <a:cs typeface="Arial" panose="020B0604020202020204" pitchFamily="34" charset="0"/>
              </a:rPr>
              <a:t>Time cards / sheets.</a:t>
            </a:r>
          </a:p>
          <a:p>
            <a:pPr lvl="1"/>
            <a:r>
              <a:rPr lang="pt-BR" dirty="0">
                <a:solidFill>
                  <a:schemeClr val="tx1">
                    <a:lumMod val="75000"/>
                    <a:lumOff val="25000"/>
                  </a:schemeClr>
                </a:solidFill>
                <a:latin typeface="Arial" panose="020B0604020202020204" pitchFamily="34" charset="0"/>
                <a:cs typeface="Arial" panose="020B0604020202020204" pitchFamily="34" charset="0"/>
              </a:rPr>
              <a:t>Clock in/Access records.</a:t>
            </a:r>
          </a:p>
          <a:p>
            <a:pPr lvl="1"/>
            <a:r>
              <a:rPr lang="pt-BR" dirty="0">
                <a:solidFill>
                  <a:schemeClr val="tx1">
                    <a:lumMod val="75000"/>
                    <a:lumOff val="25000"/>
                  </a:schemeClr>
                </a:solidFill>
                <a:latin typeface="Arial" panose="020B0604020202020204" pitchFamily="34" charset="0"/>
                <a:cs typeface="Arial" panose="020B0604020202020204" pitchFamily="34" charset="0"/>
              </a:rPr>
              <a:t>Recording of breaks.</a:t>
            </a:r>
          </a:p>
          <a:p>
            <a:pPr lvl="1"/>
            <a:r>
              <a:rPr lang="pt-BR" dirty="0">
                <a:solidFill>
                  <a:schemeClr val="tx1">
                    <a:lumMod val="75000"/>
                    <a:lumOff val="25000"/>
                  </a:schemeClr>
                </a:solidFill>
                <a:latin typeface="Arial" panose="020B0604020202020204" pitchFamily="34" charset="0"/>
                <a:cs typeface="Arial" panose="020B0604020202020204" pitchFamily="34" charset="0"/>
              </a:rPr>
              <a:t>Progress measurements.</a:t>
            </a:r>
          </a:p>
          <a:p>
            <a:pPr lvl="1"/>
            <a:r>
              <a:rPr lang="pt-BR" dirty="0">
                <a:solidFill>
                  <a:schemeClr val="tx1">
                    <a:lumMod val="75000"/>
                    <a:lumOff val="25000"/>
                  </a:schemeClr>
                </a:solidFill>
                <a:latin typeface="Arial" panose="020B0604020202020204" pitchFamily="34" charset="0"/>
                <a:cs typeface="Arial" panose="020B0604020202020204" pitchFamily="34" charset="0"/>
              </a:rPr>
              <a:t>Material Takes Off.</a:t>
            </a:r>
          </a:p>
          <a:p>
            <a:pPr lvl="1"/>
            <a:r>
              <a:rPr lang="pt-BR" dirty="0">
                <a:solidFill>
                  <a:schemeClr val="tx1">
                    <a:lumMod val="75000"/>
                    <a:lumOff val="25000"/>
                  </a:schemeClr>
                </a:solidFill>
                <a:latin typeface="Arial" panose="020B0604020202020204" pitchFamily="34" charset="0"/>
                <a:cs typeface="Arial" panose="020B0604020202020204" pitchFamily="34" charset="0"/>
              </a:rPr>
              <a:t>Bills of Quantities.</a:t>
            </a:r>
          </a:p>
          <a:p>
            <a:pPr lvl="1"/>
            <a:r>
              <a:rPr lang="pt-BR" dirty="0">
                <a:solidFill>
                  <a:schemeClr val="tx1">
                    <a:lumMod val="75000"/>
                    <a:lumOff val="25000"/>
                  </a:schemeClr>
                </a:solidFill>
                <a:latin typeface="Arial" panose="020B0604020202020204" pitchFamily="34" charset="0"/>
                <a:cs typeface="Arial" panose="020B0604020202020204" pitchFamily="34" charset="0"/>
              </a:rPr>
              <a:t>Digital information.</a:t>
            </a:r>
          </a:p>
          <a:p>
            <a:pPr lvl="1"/>
            <a:r>
              <a:rPr lang="pt-BR" dirty="0">
                <a:solidFill>
                  <a:schemeClr val="tx1">
                    <a:lumMod val="75000"/>
                    <a:lumOff val="25000"/>
                  </a:schemeClr>
                </a:solidFill>
                <a:latin typeface="Arial" panose="020B0604020202020204" pitchFamily="34" charset="0"/>
                <a:cs typeface="Arial" panose="020B0604020202020204" pitchFamily="34" charset="0"/>
              </a:rPr>
              <a:t>Drone Records.</a:t>
            </a:r>
          </a:p>
          <a:p>
            <a:pPr lvl="1"/>
            <a:r>
              <a:rPr lang="pt-BR" dirty="0">
                <a:solidFill>
                  <a:schemeClr val="tx1">
                    <a:lumMod val="75000"/>
                    <a:lumOff val="25000"/>
                  </a:schemeClr>
                </a:solidFill>
                <a:latin typeface="Arial" panose="020B0604020202020204" pitchFamily="34" charset="0"/>
                <a:cs typeface="Arial" panose="020B0604020202020204" pitchFamily="34" charset="0"/>
              </a:rPr>
              <a:t>Camera Records.</a:t>
            </a:r>
          </a:p>
          <a:p>
            <a:pPr marL="0" indent="0">
              <a:buFont typeface="Arial" panose="020B0604020202020204" pitchFamily="34" charse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6352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endParaRPr lang="pt-BR" dirty="0">
              <a:solidFill>
                <a:schemeClr val="bg1"/>
              </a:solidFill>
            </a:endParaRPr>
          </a:p>
        </p:txBody>
      </p:sp>
    </p:spTree>
    <p:extLst>
      <p:ext uri="{BB962C8B-B14F-4D97-AF65-F5344CB8AC3E}">
        <p14:creationId xmlns:p14="http://schemas.microsoft.com/office/powerpoint/2010/main" val="2995562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bg1">
                    <a:lumMod val="85000"/>
                  </a:schemeClr>
                </a:solidFill>
                <a:latin typeface="Arial" panose="020B0604020202020204" pitchFamily="34" charset="0"/>
                <a:cs typeface="Arial" panose="020B0604020202020204" pitchFamily="34" charset="0"/>
              </a:rPr>
              <a:t>Contract Language and Productivity.</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Contract / Procurement Route and Productivity.</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r>
              <a:rPr lang="pt-BR" dirty="0">
                <a:solidFill>
                  <a:schemeClr val="bg1"/>
                </a:solidFill>
              </a:rPr>
              <a:t>The Measured Mile</a:t>
            </a:r>
          </a:p>
        </p:txBody>
      </p:sp>
    </p:spTree>
    <p:extLst>
      <p:ext uri="{BB962C8B-B14F-4D97-AF65-F5344CB8AC3E}">
        <p14:creationId xmlns:p14="http://schemas.microsoft.com/office/powerpoint/2010/main" val="1897389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33718" y="0"/>
            <a:ext cx="10520082" cy="1325563"/>
          </a:xfrm>
        </p:spPr>
        <p:txBody>
          <a:bodyPr/>
          <a:lstStyle/>
          <a:p>
            <a:r>
              <a:rPr lang="pt-BR" sz="3600" dirty="0">
                <a:solidFill>
                  <a:srgbClr val="0076B4"/>
                </a:solidFill>
                <a:latin typeface="Arial Black" panose="020B0A04020102020204" pitchFamily="34" charset="0"/>
                <a:cs typeface="Arial" panose="020B0604020202020204" pitchFamily="34" charset="0"/>
              </a:rPr>
              <a:t>The Measured Mile</a:t>
            </a:r>
          </a:p>
        </p:txBody>
      </p:sp>
      <p:sp>
        <p:nvSpPr>
          <p:cNvPr id="4" name="Espaço Reservado para Conteúdo 11">
            <a:extLst>
              <a:ext uri="{FF2B5EF4-FFF2-40B4-BE49-F238E27FC236}">
                <a16:creationId xmlns:a16="http://schemas.microsoft.com/office/drawing/2014/main" id="{4F0E36EC-C4A0-82EE-7C6F-88F9DC58F54D}"/>
              </a:ext>
            </a:extLst>
          </p:cNvPr>
          <p:cNvSpPr>
            <a:spLocks noGrp="1"/>
          </p:cNvSpPr>
          <p:nvPr>
            <p:ph idx="1"/>
          </p:nvPr>
        </p:nvSpPr>
        <p:spPr>
          <a:xfrm>
            <a:off x="833718" y="1229710"/>
            <a:ext cx="10520082" cy="5532831"/>
          </a:xfrm>
        </p:spPr>
        <p:txBody>
          <a:bodyPr>
            <a:normAutofit fontScale="92500" lnSpcReduction="10000"/>
          </a:body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Considered the most reliable method to assess productivity/productivity loss:</a:t>
            </a: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r>
              <a:rPr lang="en-US" dirty="0">
                <a:solidFill>
                  <a:schemeClr val="tx1">
                    <a:lumMod val="75000"/>
                    <a:lumOff val="25000"/>
                  </a:schemeClr>
                </a:solidFill>
                <a:latin typeface="Arial" panose="020B0604020202020204" pitchFamily="34" charset="0"/>
                <a:cs typeface="Arial" panose="020B0604020202020204" pitchFamily="34" charset="0"/>
              </a:rPr>
              <a:t>“…subject to the availability of the necessary records, the measured mile analysis is the most widely accepted method of calculating lost productivity.</a:t>
            </a:r>
          </a:p>
          <a:p>
            <a:endParaRPr lang="en-US"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r>
              <a:rPr lang="en-US" dirty="0">
                <a:solidFill>
                  <a:schemeClr val="tx1">
                    <a:lumMod val="75000"/>
                    <a:lumOff val="25000"/>
                  </a:schemeClr>
                </a:solidFill>
                <a:latin typeface="Arial" panose="020B0604020202020204" pitchFamily="34" charset="0"/>
                <a:cs typeface="Arial" panose="020B0604020202020204" pitchFamily="34" charset="0"/>
              </a:rPr>
              <a:t>This is because it considers only actual effects of the disruption events for which the Employer is responsible thereby eliminating disputes over the validity of original tender stage productivity assumptions and the Contractor’s own performance.”</a:t>
            </a:r>
          </a:p>
          <a:p>
            <a:pPr marL="0" indent="0">
              <a:buNone/>
            </a:pPr>
            <a:r>
              <a:rPr lang="en-US" sz="1900" i="1" dirty="0">
                <a:solidFill>
                  <a:schemeClr val="tx1">
                    <a:lumMod val="75000"/>
                    <a:lumOff val="25000"/>
                  </a:schemeClr>
                </a:solidFill>
                <a:latin typeface="Arial" panose="020B0604020202020204" pitchFamily="34" charset="0"/>
                <a:cs typeface="Arial" panose="020B0604020202020204" pitchFamily="34" charset="0"/>
              </a:rPr>
              <a:t>SCL ‘Delay and Disruption Protocol’ 2nd Edition (Feb. 2017)</a:t>
            </a:r>
          </a:p>
          <a:p>
            <a:endParaRPr lang="pt-BR" dirty="0">
              <a:solidFill>
                <a:schemeClr val="tx1">
                  <a:lumMod val="75000"/>
                  <a:lumOff val="25000"/>
                </a:schemeClr>
              </a:solidFill>
              <a:latin typeface="Arial" panose="020B0604020202020204" pitchFamily="34" charset="0"/>
              <a:cs typeface="Arial" panose="020B0604020202020204" pitchFamily="34" charset="0"/>
            </a:endParaRPr>
          </a:p>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91976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38200" y="365125"/>
            <a:ext cx="10515600" cy="1325563"/>
          </a:xfrm>
        </p:spPr>
        <p:txBody>
          <a:bodyPr>
            <a:normAutofit/>
          </a:bodyPr>
          <a:lstStyle/>
          <a:p>
            <a:r>
              <a:rPr lang="pt-BR" sz="3600" dirty="0">
                <a:solidFill>
                  <a:srgbClr val="0076B4"/>
                </a:solidFill>
                <a:latin typeface="Arial Black" panose="020B0A04020102020204" pitchFamily="34" charset="0"/>
                <a:cs typeface="Arial" panose="020B0604020202020204" pitchFamily="34" charset="0"/>
              </a:rPr>
              <a:t>The Measured Mile</a:t>
            </a:r>
            <a:endParaRPr lang="pt-BR" sz="3600" dirty="0">
              <a:solidFill>
                <a:srgbClr val="0076B4"/>
              </a:solidFill>
              <a:latin typeface="Arial Black" panose="020B0A04020102020204" pitchFamily="34" charset="0"/>
            </a:endParaRPr>
          </a:p>
        </p:txBody>
      </p:sp>
      <p:sp>
        <p:nvSpPr>
          <p:cNvPr id="7" name="Espaço Reservado para Conteúdo 6"/>
          <p:cNvSpPr>
            <a:spLocks noGrp="1"/>
          </p:cNvSpPr>
          <p:nvPr>
            <p:ph sz="half" idx="1"/>
          </p:nvPr>
        </p:nvSpPr>
        <p:spPr>
          <a:xfrm>
            <a:off x="838200" y="1959429"/>
            <a:ext cx="5181600" cy="4217534"/>
          </a:xfrm>
        </p:spPr>
        <p:txBody>
          <a:bodyPr>
            <a:normAutofit fontScale="85000" lnSpcReduction="20000"/>
          </a:bodyPr>
          <a:lstStyle/>
          <a:p>
            <a:r>
              <a:rPr lang="en-US" dirty="0">
                <a:solidFill>
                  <a:schemeClr val="tx1">
                    <a:lumMod val="75000"/>
                    <a:lumOff val="25000"/>
                  </a:schemeClr>
                </a:solidFill>
                <a:latin typeface="Arial" panose="020B0604020202020204" pitchFamily="34" charset="0"/>
                <a:cs typeface="Arial" panose="020B0604020202020204" pitchFamily="34" charset="0"/>
              </a:rPr>
              <a:t>The “measured mile” takes into account actual site conditions.</a:t>
            </a:r>
          </a:p>
          <a:p>
            <a:endParaRPr lang="en-US" dirty="0">
              <a:solidFill>
                <a:schemeClr val="tx1">
                  <a:lumMod val="75000"/>
                  <a:lumOff val="25000"/>
                </a:schemeClr>
              </a:solidFill>
              <a:latin typeface="Arial" panose="020B0604020202020204" pitchFamily="34" charset="0"/>
              <a:cs typeface="Arial" panose="020B0604020202020204" pitchFamily="34" charset="0"/>
            </a:endParaRPr>
          </a:p>
          <a:p>
            <a:r>
              <a:rPr lang="en-US" dirty="0">
                <a:solidFill>
                  <a:schemeClr val="tx1">
                    <a:lumMod val="75000"/>
                    <a:lumOff val="25000"/>
                  </a:schemeClr>
                </a:solidFill>
                <a:latin typeface="Arial" panose="020B0604020202020204" pitchFamily="34" charset="0"/>
                <a:cs typeface="Arial" panose="020B0604020202020204" pitchFamily="34" charset="0"/>
              </a:rPr>
              <a:t>Compares a section  of uninterrupted work with a section of interrupted  work of the same nature.</a:t>
            </a:r>
          </a:p>
          <a:p>
            <a:endParaRPr lang="en-US" dirty="0">
              <a:solidFill>
                <a:schemeClr val="tx1">
                  <a:lumMod val="75000"/>
                  <a:lumOff val="25000"/>
                </a:schemeClr>
              </a:solidFill>
              <a:latin typeface="Arial" panose="020B0604020202020204" pitchFamily="34" charset="0"/>
              <a:cs typeface="Arial" panose="020B0604020202020204" pitchFamily="34" charset="0"/>
            </a:endParaRPr>
          </a:p>
          <a:p>
            <a:r>
              <a:rPr lang="en-US" dirty="0">
                <a:solidFill>
                  <a:schemeClr val="tx1">
                    <a:lumMod val="75000"/>
                    <a:lumOff val="25000"/>
                  </a:schemeClr>
                </a:solidFill>
                <a:latin typeface="Arial" panose="020B0604020202020204" pitchFamily="34" charset="0"/>
                <a:cs typeface="Arial" panose="020B0604020202020204" pitchFamily="34" charset="0"/>
              </a:rPr>
              <a:t>It is based upon actual outputs at the project.</a:t>
            </a:r>
          </a:p>
          <a:p>
            <a:endParaRPr lang="en-US" dirty="0">
              <a:solidFill>
                <a:schemeClr val="tx1">
                  <a:lumMod val="75000"/>
                  <a:lumOff val="25000"/>
                </a:schemeClr>
              </a:solidFill>
              <a:latin typeface="Arial" panose="020B0604020202020204" pitchFamily="34" charset="0"/>
              <a:cs typeface="Arial" panose="020B0604020202020204" pitchFamily="34" charset="0"/>
            </a:endParaRPr>
          </a:p>
          <a:p>
            <a:r>
              <a:rPr lang="en-US" dirty="0">
                <a:solidFill>
                  <a:schemeClr val="tx1">
                    <a:lumMod val="75000"/>
                    <a:lumOff val="25000"/>
                  </a:schemeClr>
                </a:solidFill>
                <a:latin typeface="Arial" panose="020B0604020202020204" pitchFamily="34" charset="0"/>
                <a:cs typeface="Arial" panose="020B0604020202020204" pitchFamily="34" charset="0"/>
              </a:rPr>
              <a:t>It is not a theoretical calculation or study.</a:t>
            </a:r>
          </a:p>
          <a:p>
            <a:pPr marL="0" indent="0">
              <a:buNone/>
            </a:pPr>
            <a:endParaRPr lang="pt-BR" dirty="0">
              <a:solidFill>
                <a:schemeClr val="tx1">
                  <a:lumMod val="75000"/>
                  <a:lumOff val="25000"/>
                </a:schemeClr>
              </a:solidFill>
              <a:latin typeface="Arial" panose="020B0604020202020204" pitchFamily="34" charset="0"/>
              <a:cs typeface="Arial" panose="020B0604020202020204" pitchFamily="34" charset="0"/>
            </a:endParaRPr>
          </a:p>
        </p:txBody>
      </p:sp>
      <p:pic>
        <p:nvPicPr>
          <p:cNvPr id="2" name="Content Placeholder 1">
            <a:extLst>
              <a:ext uri="{FF2B5EF4-FFF2-40B4-BE49-F238E27FC236}">
                <a16:creationId xmlns:a16="http://schemas.microsoft.com/office/drawing/2014/main" id="{AF9DC370-5352-449A-DFFC-98F29AF3AC17}"/>
              </a:ext>
            </a:extLst>
          </p:cNvPr>
          <p:cNvPicPr>
            <a:picLocks noGrp="1" noChangeAspect="1"/>
          </p:cNvPicPr>
          <p:nvPr>
            <p:ph sz="half" idx="2"/>
          </p:nvPr>
        </p:nvPicPr>
        <p:blipFill>
          <a:blip r:embed="rId3"/>
          <a:stretch>
            <a:fillRect/>
          </a:stretch>
        </p:blipFill>
        <p:spPr>
          <a:xfrm>
            <a:off x="6607877" y="1959430"/>
            <a:ext cx="5424284" cy="3498548"/>
          </a:xfrm>
          <a:prstGeom prst="rect">
            <a:avLst/>
          </a:prstGeom>
        </p:spPr>
      </p:pic>
      <p:sp>
        <p:nvSpPr>
          <p:cNvPr id="3" name="TextBox 12">
            <a:extLst>
              <a:ext uri="{FF2B5EF4-FFF2-40B4-BE49-F238E27FC236}">
                <a16:creationId xmlns:a16="http://schemas.microsoft.com/office/drawing/2014/main" id="{07D2AB46-14E6-49E5-A500-1233CCAA14A7}"/>
              </a:ext>
            </a:extLst>
          </p:cNvPr>
          <p:cNvSpPr txBox="1"/>
          <p:nvPr/>
        </p:nvSpPr>
        <p:spPr>
          <a:xfrm>
            <a:off x="8282368" y="1582966"/>
            <a:ext cx="1346549" cy="21544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800" dirty="0">
                <a:solidFill>
                  <a:schemeClr val="accent1"/>
                </a:solidFill>
              </a:rPr>
              <a:t>Uninterrupted Work</a:t>
            </a:r>
          </a:p>
        </p:txBody>
      </p:sp>
      <p:cxnSp>
        <p:nvCxnSpPr>
          <p:cNvPr id="4" name="Straight Arrow Connector 3">
            <a:extLst>
              <a:ext uri="{FF2B5EF4-FFF2-40B4-BE49-F238E27FC236}">
                <a16:creationId xmlns:a16="http://schemas.microsoft.com/office/drawing/2014/main" id="{B36EECBE-6A9D-4FD7-847D-A795EF60DD4D}"/>
              </a:ext>
            </a:extLst>
          </p:cNvPr>
          <p:cNvCxnSpPr>
            <a:cxnSpLocks/>
          </p:cNvCxnSpPr>
          <p:nvPr/>
        </p:nvCxnSpPr>
        <p:spPr>
          <a:xfrm>
            <a:off x="8145929" y="1828306"/>
            <a:ext cx="1624989"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1444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09198" y="365125"/>
            <a:ext cx="10544602" cy="1325563"/>
          </a:xfrm>
        </p:spPr>
        <p:txBody>
          <a:bodyPr>
            <a:normAutofit/>
          </a:bodyPr>
          <a:lstStyle/>
          <a:p>
            <a:r>
              <a:rPr lang="pt-BR" sz="3600" dirty="0">
                <a:solidFill>
                  <a:srgbClr val="0076B4"/>
                </a:solidFill>
                <a:latin typeface="Arial Black" panose="020B0A04020102020204" pitchFamily="34" charset="0"/>
                <a:cs typeface="Arial" panose="020B0604020202020204" pitchFamily="34" charset="0"/>
              </a:rPr>
              <a:t>The Measured Mile</a:t>
            </a:r>
            <a:endParaRPr lang="pt-BR" sz="3600" dirty="0">
              <a:solidFill>
                <a:srgbClr val="0076B4"/>
              </a:solidFill>
              <a:latin typeface="Arial Black" panose="020B0A04020102020204" pitchFamily="34" charset="0"/>
            </a:endParaRPr>
          </a:p>
        </p:txBody>
      </p:sp>
      <p:sp>
        <p:nvSpPr>
          <p:cNvPr id="11" name="Espaço Reservado para Conteúdo 11">
            <a:extLst>
              <a:ext uri="{FF2B5EF4-FFF2-40B4-BE49-F238E27FC236}">
                <a16:creationId xmlns:a16="http://schemas.microsoft.com/office/drawing/2014/main" id="{5C9B8DEA-F6F9-2A00-71BC-7511C37FF4D5}"/>
              </a:ext>
            </a:extLst>
          </p:cNvPr>
          <p:cNvSpPr txBox="1">
            <a:spLocks/>
          </p:cNvSpPr>
          <p:nvPr/>
        </p:nvSpPr>
        <p:spPr>
          <a:xfrm>
            <a:off x="838199" y="1477108"/>
            <a:ext cx="11189677" cy="5285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Compared with other methodologies:</a:t>
            </a:r>
          </a:p>
          <a:p>
            <a:pPr marL="0" indent="0">
              <a:buFont typeface="Arial" panose="020B0604020202020204" pitchFamily="34" charse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B7D5589-A864-0E30-7268-E4A47C1C6CFF}"/>
                  </a:ext>
                </a:extLst>
              </p:cNvPr>
              <p:cNvSpPr txBox="1"/>
              <p:nvPr/>
            </p:nvSpPr>
            <p:spPr>
              <a:xfrm>
                <a:off x="809198" y="2916539"/>
                <a:ext cx="4722613" cy="2893228"/>
              </a:xfrm>
              <a:prstGeom prst="rect">
                <a:avLst/>
              </a:prstGeom>
              <a:noFill/>
            </p:spPr>
            <p:txBody>
              <a:bodyPr wrap="square">
                <a:spAutoFit/>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𝑃𝑙𝑎𝑛𝑛𝑒𝑑</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4</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1</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=4 (</m:t>
                      </m:r>
                      <m:r>
                        <a:rPr lang="en-US" sz="1600" i="1">
                          <a:latin typeface="Cambria Math" panose="02040503050406030204" pitchFamily="18" charset="0"/>
                          <a:ea typeface="Times New Roman" panose="02020603050405020304" pitchFamily="18" charset="0"/>
                          <a:cs typeface="Times New Roman" panose="02020603050405020304" pitchFamily="18" charset="0"/>
                        </a:rPr>
                        <m:t>𝐷𝑖𝑎</m:t>
                      </m:r>
                      <m:r>
                        <a:rPr lang="en-US" sz="1600" i="1">
                          <a:latin typeface="Cambria Math" panose="02040503050406030204" pitchFamily="18" charset="0"/>
                          <a:ea typeface="Times New Roman" panose="02020603050405020304" pitchFamily="18" charset="0"/>
                          <a:cs typeface="Times New Roman" panose="02020603050405020304" pitchFamily="18" charset="0"/>
                        </a:rPr>
                        <m:t> </m:t>
                      </m:r>
                      <m:r>
                        <a:rPr lang="en-US" sz="1600" i="1">
                          <a:latin typeface="Cambria Math" panose="02040503050406030204" pitchFamily="18" charset="0"/>
                          <a:ea typeface="Times New Roman" panose="02020603050405020304" pitchFamily="18" charset="0"/>
                          <a:cs typeface="Times New Roman" panose="02020603050405020304" pitchFamily="18" charset="0"/>
                        </a:rPr>
                        <m:t>𝑖𝑛𝑐h</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h𝑟</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600"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3</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1</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=3 (</m:t>
                      </m:r>
                      <m:r>
                        <a:rPr lang="en-US" sz="1600" i="1">
                          <a:latin typeface="Cambria Math" panose="02040503050406030204" pitchFamily="18" charset="0"/>
                          <a:ea typeface="Times New Roman" panose="02020603050405020304" pitchFamily="18" charset="0"/>
                          <a:cs typeface="Times New Roman" panose="02020603050405020304" pitchFamily="18" charset="0"/>
                        </a:rPr>
                        <m:t>𝐷𝑖𝑎</m:t>
                      </m:r>
                      <m:r>
                        <a:rPr lang="en-US" sz="1600" i="1">
                          <a:latin typeface="Cambria Math" panose="02040503050406030204" pitchFamily="18" charset="0"/>
                          <a:ea typeface="Times New Roman" panose="02020603050405020304" pitchFamily="18" charset="0"/>
                          <a:cs typeface="Times New Roman" panose="02020603050405020304" pitchFamily="18" charset="0"/>
                        </a:rPr>
                        <m:t> </m:t>
                      </m:r>
                      <m:r>
                        <a:rPr lang="en-US" sz="1600" i="1">
                          <a:latin typeface="Cambria Math" panose="02040503050406030204" pitchFamily="18" charset="0"/>
                          <a:ea typeface="Times New Roman" panose="02020603050405020304" pitchFamily="18" charset="0"/>
                          <a:cs typeface="Times New Roman" panose="02020603050405020304" pitchFamily="18" charset="0"/>
                        </a:rPr>
                        <m:t>𝑖𝑛𝑐h</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h𝑟</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152385" lvl="1" algn="ctr"/>
                <a14:m>
                  <m:oMath xmlns:m="http://schemas.openxmlformats.org/officeDocument/2006/math">
                    <m:r>
                      <a:rPr lang="en-US" sz="1866" i="1">
                        <a:latin typeface="Cambria Math" panose="02040503050406030204" pitchFamily="18" charset="0"/>
                        <a:ea typeface="Times New Roman" panose="02020603050405020304" pitchFamily="18" charset="0"/>
                        <a:cs typeface="Times New Roman" panose="02020603050405020304" pitchFamily="18" charset="0"/>
                      </a:rPr>
                      <m:t>𝜂</m:t>
                    </m:r>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num>
                      <m:den>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𝑃𝑙𝑎𝑛𝑛𝑒𝑑</m:t>
                            </m:r>
                          </m:sub>
                        </m:sSub>
                      </m:den>
                    </m:f>
                  </m:oMath>
                </a14:m>
                <a:r>
                  <a:rPr lang="en-US" sz="1200" dirty="0"/>
                  <a:t> </a:t>
                </a:r>
                <a14:m>
                  <m:oMath xmlns:m="http://schemas.openxmlformats.org/officeDocument/2006/math">
                    <m:r>
                      <a:rPr lang="en-US" sz="12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2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200" i="1">
                            <a:latin typeface="Cambria Math" panose="02040503050406030204" pitchFamily="18" charset="0"/>
                            <a:ea typeface="Times New Roman" panose="02020603050405020304" pitchFamily="18" charset="0"/>
                            <a:cs typeface="Times New Roman" panose="02020603050405020304" pitchFamily="18" charset="0"/>
                          </a:rPr>
                          <m:t>3</m:t>
                        </m:r>
                      </m:num>
                      <m:den>
                        <m:r>
                          <a:rPr lang="en-US" sz="1200" i="1">
                            <a:latin typeface="Cambria Math" panose="02040503050406030204" pitchFamily="18" charset="0"/>
                            <a:ea typeface="Times New Roman" panose="02020603050405020304" pitchFamily="18" charset="0"/>
                            <a:cs typeface="Times New Roman" panose="02020603050405020304" pitchFamily="18" charset="0"/>
                          </a:rPr>
                          <m:t>4</m:t>
                        </m:r>
                      </m:den>
                    </m:f>
                    <m:r>
                      <a:rPr lang="en-US" sz="1200" i="1">
                        <a:latin typeface="Cambria Math" panose="02040503050406030204" pitchFamily="18" charset="0"/>
                        <a:ea typeface="Times New Roman" panose="02020603050405020304" pitchFamily="18" charset="0"/>
                        <a:cs typeface="Times New Roman" panose="02020603050405020304" pitchFamily="18" charset="0"/>
                      </a:rPr>
                      <m:t>=0.75=75%</m:t>
                    </m:r>
                  </m:oMath>
                </a14:m>
                <a:endParaRPr lang="en-US" sz="1200" dirty="0">
                  <a:ea typeface="Times New Roman" panose="02020603050405020304" pitchFamily="18" charset="0"/>
                  <a:cs typeface="Times New Roman" panose="02020603050405020304" pitchFamily="18" charset="0"/>
                </a:endParaRPr>
              </a:p>
              <a:p>
                <a:pPr marL="152385" lvl="1" algn="ctr"/>
                <a:endParaRPr lang="en-US" sz="1200" dirty="0">
                  <a:ea typeface="Times New Roman" panose="02020603050405020304" pitchFamily="18" charset="0"/>
                  <a:cs typeface="Times New Roman" panose="02020603050405020304" pitchFamily="18" charset="0"/>
                </a:endParaRPr>
              </a:p>
              <a:p>
                <a:pPr marL="152385" lvl="1" algn="ct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ea typeface="Calibri" panose="020F0502020204030204" pitchFamily="34" charset="0"/>
                          <a:cs typeface="Arial" panose="020B0604020202020204" pitchFamily="34" charset="0"/>
                        </a:rPr>
                        <m:t>𝐿𝑂𝑃</m:t>
                      </m:r>
                      <m:r>
                        <a:rPr lang="en-US" sz="1200" i="1">
                          <a:latin typeface="Cambria Math" panose="02040503050406030204" pitchFamily="18" charset="0"/>
                          <a:ea typeface="Calibri" panose="020F0502020204030204" pitchFamily="34" charset="0"/>
                          <a:cs typeface="Arial" panose="020B0604020202020204" pitchFamily="34" charset="0"/>
                        </a:rPr>
                        <m:t>=1− </m:t>
                      </m:r>
                      <m:r>
                        <a:rPr lang="en-US" sz="1200" i="1">
                          <a:latin typeface="Cambria Math" panose="02040503050406030204" pitchFamily="18" charset="0"/>
                          <a:ea typeface="Calibri" panose="020F0502020204030204" pitchFamily="34" charset="0"/>
                          <a:cs typeface="Arial" panose="020B0604020202020204" pitchFamily="34" charset="0"/>
                        </a:rPr>
                        <m:t>𝜂</m:t>
                      </m:r>
                      <m:r>
                        <a:rPr lang="en-US" sz="1200" i="1">
                          <a:latin typeface="Cambria Math" panose="02040503050406030204" pitchFamily="18" charset="0"/>
                          <a:ea typeface="Calibri" panose="020F0502020204030204" pitchFamily="34" charset="0"/>
                          <a:cs typeface="Arial" panose="020B0604020202020204" pitchFamily="34" charset="0"/>
                        </a:rPr>
                        <m:t>=1−75%=25%</m:t>
                      </m:r>
                    </m:oMath>
                  </m:oMathPara>
                </a14:m>
                <a:endParaRPr lang="en-US" sz="1200" dirty="0">
                  <a:latin typeface="Calibri" panose="020F0502020204030204" pitchFamily="34" charset="0"/>
                  <a:ea typeface="Calibri" panose="020F0502020204030204" pitchFamily="34" charset="0"/>
                  <a:cs typeface="Arial" panose="020B0604020202020204" pitchFamily="34" charset="0"/>
                </a:endParaRPr>
              </a:p>
              <a:p>
                <a:pPr marL="152385" lvl="1" algn="ctr"/>
                <a:endParaRPr lang="en-US" sz="1200" dirty="0"/>
              </a:p>
            </p:txBody>
          </p:sp>
        </mc:Choice>
        <mc:Fallback xmlns="">
          <p:sp>
            <p:nvSpPr>
              <p:cNvPr id="12" name="TextBox 11">
                <a:extLst>
                  <a:ext uri="{FF2B5EF4-FFF2-40B4-BE49-F238E27FC236}">
                    <a16:creationId xmlns:a16="http://schemas.microsoft.com/office/drawing/2014/main" id="{4B7D5589-A864-0E30-7268-E4A47C1C6CFF}"/>
                  </a:ext>
                </a:extLst>
              </p:cNvPr>
              <p:cNvSpPr txBox="1">
                <a:spLocks noRot="1" noChangeAspect="1" noMove="1" noResize="1" noEditPoints="1" noAdjustHandles="1" noChangeArrowheads="1" noChangeShapeType="1" noTextEdit="1"/>
              </p:cNvSpPr>
              <p:nvPr/>
            </p:nvSpPr>
            <p:spPr>
              <a:xfrm>
                <a:off x="809198" y="2916539"/>
                <a:ext cx="4722613" cy="289322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5EABAB9-61FF-F6DF-CDF1-1CD4658E9870}"/>
                  </a:ext>
                </a:extLst>
              </p:cNvPr>
              <p:cNvSpPr txBox="1"/>
              <p:nvPr/>
            </p:nvSpPr>
            <p:spPr>
              <a:xfrm>
                <a:off x="5989998" y="2916539"/>
                <a:ext cx="5489925" cy="2930226"/>
              </a:xfrm>
              <a:prstGeom prst="rect">
                <a:avLst/>
              </a:prstGeom>
              <a:noFill/>
            </p:spPr>
            <p:txBody>
              <a:bodyPr wrap="square">
                <a:spAutoFit/>
              </a:bodyPr>
              <a:lstStyle/>
              <a:p>
                <a:pPr algn="ctr">
                  <a:lnSpc>
                    <a:spcPct val="150000"/>
                  </a:lnSpc>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600" i="1">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3.5</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1</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=3.5 (</m:t>
                      </m:r>
                      <m:r>
                        <a:rPr lang="en-US" sz="1600" i="1">
                          <a:latin typeface="Cambria Math" panose="02040503050406030204" pitchFamily="18" charset="0"/>
                          <a:ea typeface="Times New Roman" panose="02020603050405020304" pitchFamily="18" charset="0"/>
                          <a:cs typeface="Times New Roman" panose="02020603050405020304" pitchFamily="18" charset="0"/>
                        </a:rPr>
                        <m:t>𝐷𝑖𝑎</m:t>
                      </m:r>
                      <m:r>
                        <a:rPr lang="en-US" sz="1600" i="1">
                          <a:latin typeface="Cambria Math" panose="02040503050406030204" pitchFamily="18" charset="0"/>
                          <a:ea typeface="Times New Roman" panose="02020603050405020304" pitchFamily="18" charset="0"/>
                          <a:cs typeface="Times New Roman" panose="02020603050405020304" pitchFamily="18" charset="0"/>
                        </a:rPr>
                        <m:t> </m:t>
                      </m:r>
                      <m:r>
                        <a:rPr lang="en-US" sz="1600" i="1">
                          <a:latin typeface="Cambria Math" panose="02040503050406030204" pitchFamily="18" charset="0"/>
                          <a:ea typeface="Times New Roman" panose="02020603050405020304" pitchFamily="18" charset="0"/>
                          <a:cs typeface="Times New Roman" panose="02020603050405020304" pitchFamily="18" charset="0"/>
                        </a:rPr>
                        <m:t>𝑖𝑛𝑐h</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h𝑟</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600"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600"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sz="16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16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600" i="1">
                              <a:latin typeface="Cambria Math" panose="02040503050406030204" pitchFamily="18" charset="0"/>
                              <a:ea typeface="Times New Roman" panose="02020603050405020304" pitchFamily="18" charset="0"/>
                              <a:cs typeface="Times New Roman" panose="02020603050405020304" pitchFamily="18" charset="0"/>
                            </a:rPr>
                            <m:t>3</m:t>
                          </m:r>
                        </m:num>
                        <m:den>
                          <m:r>
                            <a:rPr lang="en-US" sz="1600" i="1">
                              <a:latin typeface="Cambria Math" panose="02040503050406030204" pitchFamily="18" charset="0"/>
                              <a:ea typeface="Times New Roman" panose="02020603050405020304" pitchFamily="18" charset="0"/>
                              <a:cs typeface="Times New Roman" panose="02020603050405020304" pitchFamily="18" charset="0"/>
                            </a:rPr>
                            <m:t>1</m:t>
                          </m:r>
                        </m:den>
                      </m:f>
                      <m:r>
                        <a:rPr lang="en-US" sz="1600" i="1">
                          <a:latin typeface="Cambria Math" panose="02040503050406030204" pitchFamily="18" charset="0"/>
                          <a:ea typeface="Times New Roman" panose="02020603050405020304" pitchFamily="18" charset="0"/>
                          <a:cs typeface="Times New Roman" panose="02020603050405020304" pitchFamily="18" charset="0"/>
                        </a:rPr>
                        <m:t>=3 (</m:t>
                      </m:r>
                      <m:r>
                        <a:rPr lang="en-US" sz="1600" i="1">
                          <a:latin typeface="Cambria Math" panose="02040503050406030204" pitchFamily="18" charset="0"/>
                          <a:ea typeface="Times New Roman" panose="02020603050405020304" pitchFamily="18" charset="0"/>
                          <a:cs typeface="Times New Roman" panose="02020603050405020304" pitchFamily="18" charset="0"/>
                        </a:rPr>
                        <m:t>𝐷𝑖𝑎</m:t>
                      </m:r>
                      <m:r>
                        <a:rPr lang="en-US" sz="1600" i="1">
                          <a:latin typeface="Cambria Math" panose="02040503050406030204" pitchFamily="18" charset="0"/>
                          <a:ea typeface="Times New Roman" panose="02020603050405020304" pitchFamily="18" charset="0"/>
                          <a:cs typeface="Times New Roman" panose="02020603050405020304" pitchFamily="18" charset="0"/>
                        </a:rPr>
                        <m:t> </m:t>
                      </m:r>
                      <m:r>
                        <a:rPr lang="en-US" sz="1600" i="1">
                          <a:latin typeface="Cambria Math" panose="02040503050406030204" pitchFamily="18" charset="0"/>
                          <a:ea typeface="Times New Roman" panose="02020603050405020304" pitchFamily="18" charset="0"/>
                          <a:cs typeface="Times New Roman" panose="02020603050405020304" pitchFamily="18" charset="0"/>
                        </a:rPr>
                        <m:t>𝑖𝑛𝑐h</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r>
                        <a:rPr lang="en-US" sz="1600" i="1">
                          <a:latin typeface="Cambria Math" panose="02040503050406030204" pitchFamily="18" charset="0"/>
                          <a:ea typeface="Times New Roman" panose="02020603050405020304" pitchFamily="18" charset="0"/>
                          <a:cs typeface="Times New Roman" panose="02020603050405020304" pitchFamily="18" charset="0"/>
                        </a:rPr>
                        <m:t>h𝑟</m:t>
                      </m:r>
                      <m:r>
                        <a:rPr lang="en-US" sz="1600" i="1">
                          <a:latin typeface="Cambria Math" panose="02040503050406030204" pitchFamily="18" charset="0"/>
                          <a:ea typeface="Times New Roman" panose="02020603050405020304" pitchFamily="18" charset="0"/>
                          <a:cs typeface="Times New Roman" panose="02020603050405020304" pitchFamily="18" charset="0"/>
                        </a:rPr>
                        <m:t>)</m:t>
                      </m:r>
                    </m:oMath>
                  </m:oMathPara>
                </a14:m>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pP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152385" lvl="1" algn="ctr"/>
                <a14:m>
                  <m:oMath xmlns:m="http://schemas.openxmlformats.org/officeDocument/2006/math">
                    <m:r>
                      <a:rPr lang="en-US" sz="1866" i="1">
                        <a:latin typeface="Cambria Math" panose="02040503050406030204" pitchFamily="18" charset="0"/>
                        <a:ea typeface="Times New Roman" panose="02020603050405020304" pitchFamily="18" charset="0"/>
                        <a:cs typeface="Times New Roman" panose="02020603050405020304" pitchFamily="18" charset="0"/>
                      </a:rPr>
                      <m:t>𝜂</m:t>
                    </m:r>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num>
                      <m:den>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den>
                    </m:f>
                  </m:oMath>
                </a14:m>
                <a:r>
                  <a:rPr lang="en-US" sz="1200" dirty="0"/>
                  <a:t> </a:t>
                </a:r>
                <a14:m>
                  <m:oMath xmlns:m="http://schemas.openxmlformats.org/officeDocument/2006/math">
                    <m:r>
                      <a:rPr lang="en-US" sz="1200"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200"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200" i="1">
                            <a:latin typeface="Cambria Math" panose="02040503050406030204" pitchFamily="18" charset="0"/>
                            <a:ea typeface="Times New Roman" panose="02020603050405020304" pitchFamily="18" charset="0"/>
                            <a:cs typeface="Times New Roman" panose="02020603050405020304" pitchFamily="18" charset="0"/>
                          </a:rPr>
                          <m:t>3</m:t>
                        </m:r>
                      </m:num>
                      <m:den>
                        <m:r>
                          <a:rPr lang="en-US" sz="1200" i="1">
                            <a:latin typeface="Cambria Math" panose="02040503050406030204" pitchFamily="18" charset="0"/>
                            <a:ea typeface="Times New Roman" panose="02020603050405020304" pitchFamily="18" charset="0"/>
                            <a:cs typeface="Times New Roman" panose="02020603050405020304" pitchFamily="18" charset="0"/>
                          </a:rPr>
                          <m:t>3.5</m:t>
                        </m:r>
                      </m:den>
                    </m:f>
                    <m:r>
                      <a:rPr lang="en-US" sz="1200" i="1">
                        <a:latin typeface="Cambria Math" panose="02040503050406030204" pitchFamily="18" charset="0"/>
                        <a:ea typeface="Times New Roman" panose="02020603050405020304" pitchFamily="18" charset="0"/>
                        <a:cs typeface="Times New Roman" panose="02020603050405020304" pitchFamily="18" charset="0"/>
                      </a:rPr>
                      <m:t>=0.86=86%</m:t>
                    </m:r>
                  </m:oMath>
                </a14:m>
                <a:endParaRPr lang="en-US" sz="1200" dirty="0">
                  <a:ea typeface="Times New Roman" panose="02020603050405020304" pitchFamily="18" charset="0"/>
                  <a:cs typeface="Times New Roman" panose="02020603050405020304" pitchFamily="18" charset="0"/>
                </a:endParaRPr>
              </a:p>
              <a:p>
                <a:pPr marL="152385" lvl="1" algn="ctr"/>
                <a:endParaRPr lang="en-US" sz="1200" dirty="0">
                  <a:ea typeface="Times New Roman" panose="02020603050405020304" pitchFamily="18" charset="0"/>
                  <a:cs typeface="Times New Roman" panose="02020603050405020304" pitchFamily="18" charset="0"/>
                </a:endParaRPr>
              </a:p>
              <a:p>
                <a:pPr marL="152385" lvl="1" algn="ctr"/>
                <a14:m>
                  <m:oMathPara xmlns:m="http://schemas.openxmlformats.org/officeDocument/2006/math">
                    <m:oMathParaPr>
                      <m:jc m:val="centerGroup"/>
                    </m:oMathParaPr>
                    <m:oMath xmlns:m="http://schemas.openxmlformats.org/officeDocument/2006/math">
                      <m:r>
                        <a:rPr lang="en-US" sz="1200" i="1">
                          <a:latin typeface="Cambria Math" panose="02040503050406030204" pitchFamily="18" charset="0"/>
                          <a:ea typeface="Calibri" panose="020F0502020204030204" pitchFamily="34" charset="0"/>
                          <a:cs typeface="Arial" panose="020B0604020202020204" pitchFamily="34" charset="0"/>
                        </a:rPr>
                        <m:t>𝐿𝑂𝑃</m:t>
                      </m:r>
                      <m:r>
                        <a:rPr lang="en-US" sz="1200" i="1">
                          <a:latin typeface="Cambria Math" panose="02040503050406030204" pitchFamily="18" charset="0"/>
                          <a:ea typeface="Calibri" panose="020F0502020204030204" pitchFamily="34" charset="0"/>
                          <a:cs typeface="Arial" panose="020B0604020202020204" pitchFamily="34" charset="0"/>
                        </a:rPr>
                        <m:t>=1− </m:t>
                      </m:r>
                      <m:r>
                        <a:rPr lang="en-US" sz="1200" i="1">
                          <a:latin typeface="Cambria Math" panose="02040503050406030204" pitchFamily="18" charset="0"/>
                          <a:ea typeface="Calibri" panose="020F0502020204030204" pitchFamily="34" charset="0"/>
                          <a:cs typeface="Arial" panose="020B0604020202020204" pitchFamily="34" charset="0"/>
                        </a:rPr>
                        <m:t>𝜂</m:t>
                      </m:r>
                      <m:r>
                        <a:rPr lang="en-US" sz="1200" i="1">
                          <a:latin typeface="Cambria Math" panose="02040503050406030204" pitchFamily="18" charset="0"/>
                          <a:ea typeface="Calibri" panose="020F0502020204030204" pitchFamily="34" charset="0"/>
                          <a:cs typeface="Arial" panose="020B0604020202020204" pitchFamily="34" charset="0"/>
                        </a:rPr>
                        <m:t>=1−86%=14%</m:t>
                      </m:r>
                    </m:oMath>
                  </m:oMathPara>
                </a14:m>
                <a:endParaRPr lang="en-US" sz="1200" dirty="0">
                  <a:latin typeface="Calibri" panose="020F0502020204030204" pitchFamily="34" charset="0"/>
                  <a:ea typeface="Calibri" panose="020F0502020204030204" pitchFamily="34" charset="0"/>
                  <a:cs typeface="Arial" panose="020B0604020202020204" pitchFamily="34" charset="0"/>
                </a:endParaRPr>
              </a:p>
              <a:p>
                <a:pPr marL="152385" lvl="1" algn="ctr"/>
                <a:endParaRPr lang="en-US" sz="1200" dirty="0"/>
              </a:p>
            </p:txBody>
          </p:sp>
        </mc:Choice>
        <mc:Fallback xmlns="">
          <p:sp>
            <p:nvSpPr>
              <p:cNvPr id="13" name="TextBox 12">
                <a:extLst>
                  <a:ext uri="{FF2B5EF4-FFF2-40B4-BE49-F238E27FC236}">
                    <a16:creationId xmlns:a16="http://schemas.microsoft.com/office/drawing/2014/main" id="{55EABAB9-61FF-F6DF-CDF1-1CD4658E9870}"/>
                  </a:ext>
                </a:extLst>
              </p:cNvPr>
              <p:cNvSpPr txBox="1">
                <a:spLocks noRot="1" noChangeAspect="1" noMove="1" noResize="1" noEditPoints="1" noAdjustHandles="1" noChangeArrowheads="1" noChangeShapeType="1" noTextEdit="1"/>
              </p:cNvSpPr>
              <p:nvPr/>
            </p:nvSpPr>
            <p:spPr>
              <a:xfrm>
                <a:off x="5989998" y="2916539"/>
                <a:ext cx="5489925" cy="2930226"/>
              </a:xfrm>
              <a:prstGeom prst="rect">
                <a:avLst/>
              </a:prstGeom>
              <a:blipFill>
                <a:blip r:embed="rId4"/>
                <a:stretch>
                  <a:fillRect/>
                </a:stretch>
              </a:blipFill>
            </p:spPr>
            <p:txBody>
              <a:bodyPr/>
              <a:lstStyle/>
              <a:p>
                <a:r>
                  <a:rPr lang="en-US">
                    <a:noFill/>
                  </a:rPr>
                  <a:t> </a:t>
                </a:r>
              </a:p>
            </p:txBody>
          </p:sp>
        </mc:Fallback>
      </mc:AlternateContent>
      <p:cxnSp>
        <p:nvCxnSpPr>
          <p:cNvPr id="14" name="Straight Connector 13">
            <a:extLst>
              <a:ext uri="{FF2B5EF4-FFF2-40B4-BE49-F238E27FC236}">
                <a16:creationId xmlns:a16="http://schemas.microsoft.com/office/drawing/2014/main" id="{6BC72F67-700F-FDB5-A6AB-DA4B321ED3E3}"/>
              </a:ext>
            </a:extLst>
          </p:cNvPr>
          <p:cNvCxnSpPr/>
          <p:nvPr/>
        </p:nvCxnSpPr>
        <p:spPr>
          <a:xfrm>
            <a:off x="5883997" y="3272782"/>
            <a:ext cx="0" cy="3087280"/>
          </a:xfrm>
          <a:prstGeom prst="line">
            <a:avLst/>
          </a:prstGeom>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D8331A2-3D05-750B-1768-AC92CEDEFEFE}"/>
              </a:ext>
            </a:extLst>
          </p:cNvPr>
          <p:cNvSpPr txBox="1"/>
          <p:nvPr/>
        </p:nvSpPr>
        <p:spPr>
          <a:xfrm>
            <a:off x="1339204" y="2440104"/>
            <a:ext cx="4041289" cy="307777"/>
          </a:xfrm>
          <a:prstGeom prst="rect">
            <a:avLst/>
          </a:prstGeom>
          <a:noFill/>
        </p:spPr>
        <p:txBody>
          <a:bodyPr wrap="square" rtlCol="0">
            <a:spAutoFit/>
          </a:bodyPr>
          <a:lstStyle/>
          <a:p>
            <a:pPr algn="ctr"/>
            <a:r>
              <a:rPr lang="en-US" sz="1400" u="sng" dirty="0">
                <a:latin typeface="Arial" panose="020B0604020202020204" pitchFamily="34" charset="0"/>
                <a:cs typeface="Arial" panose="020B0604020202020204" pitchFamily="34" charset="0"/>
              </a:rPr>
              <a:t>Total Cost Methodology</a:t>
            </a:r>
          </a:p>
        </p:txBody>
      </p:sp>
      <p:sp>
        <p:nvSpPr>
          <p:cNvPr id="16" name="TextBox 15">
            <a:extLst>
              <a:ext uri="{FF2B5EF4-FFF2-40B4-BE49-F238E27FC236}">
                <a16:creationId xmlns:a16="http://schemas.microsoft.com/office/drawing/2014/main" id="{0E60B26A-71B8-3325-F912-15C5AC97B9DD}"/>
              </a:ext>
            </a:extLst>
          </p:cNvPr>
          <p:cNvSpPr txBox="1"/>
          <p:nvPr/>
        </p:nvSpPr>
        <p:spPr>
          <a:xfrm>
            <a:off x="6597849" y="2440104"/>
            <a:ext cx="4041289" cy="307777"/>
          </a:xfrm>
          <a:prstGeom prst="rect">
            <a:avLst/>
          </a:prstGeom>
          <a:noFill/>
        </p:spPr>
        <p:txBody>
          <a:bodyPr wrap="square" rtlCol="0">
            <a:spAutoFit/>
          </a:bodyPr>
          <a:lstStyle/>
          <a:p>
            <a:pPr algn="ctr"/>
            <a:r>
              <a:rPr lang="en-US" sz="1400" u="sng" dirty="0">
                <a:latin typeface="Arial" panose="020B0604020202020204" pitchFamily="34" charset="0"/>
                <a:cs typeface="Arial" panose="020B0604020202020204" pitchFamily="34" charset="0"/>
              </a:rPr>
              <a:t>Measured Mile Methodology</a:t>
            </a:r>
          </a:p>
        </p:txBody>
      </p:sp>
    </p:spTree>
    <p:extLst>
      <p:ext uri="{BB962C8B-B14F-4D97-AF65-F5344CB8AC3E}">
        <p14:creationId xmlns:p14="http://schemas.microsoft.com/office/powerpoint/2010/main" val="2760777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42682" y="0"/>
            <a:ext cx="10497720" cy="1325563"/>
          </a:xfrm>
        </p:spPr>
        <p:txBody>
          <a:bodyPr>
            <a:normAutofit/>
          </a:bodyPr>
          <a:lstStyle/>
          <a:p>
            <a:r>
              <a:rPr lang="pt-BR" sz="3200" dirty="0">
                <a:solidFill>
                  <a:srgbClr val="0076B4"/>
                </a:solidFill>
                <a:latin typeface="Arial Black" panose="020B0A04020102020204" pitchFamily="34" charset="0"/>
                <a:cs typeface="Arial" panose="020B0604020202020204" pitchFamily="34" charset="0"/>
              </a:rPr>
              <a:t>The Measured Mile – Application Example:</a:t>
            </a:r>
            <a:endParaRPr lang="pt-BR" sz="3200" dirty="0">
              <a:solidFill>
                <a:srgbClr val="0076B4"/>
              </a:solidFill>
              <a:latin typeface="Arial Black" panose="020B0A04020102020204" pitchFamily="34" charset="0"/>
            </a:endParaRPr>
          </a:p>
        </p:txBody>
      </p:sp>
      <p:sp>
        <p:nvSpPr>
          <p:cNvPr id="11" name="Espaço Reservado para Conteúdo 11">
            <a:extLst>
              <a:ext uri="{FF2B5EF4-FFF2-40B4-BE49-F238E27FC236}">
                <a16:creationId xmlns:a16="http://schemas.microsoft.com/office/drawing/2014/main" id="{5C9B8DEA-F6F9-2A00-71BC-7511C37FF4D5}"/>
              </a:ext>
            </a:extLst>
          </p:cNvPr>
          <p:cNvSpPr txBox="1">
            <a:spLocks/>
          </p:cNvSpPr>
          <p:nvPr/>
        </p:nvSpPr>
        <p:spPr>
          <a:xfrm>
            <a:off x="842681" y="1197204"/>
            <a:ext cx="11185195" cy="5565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Case Study Sample – Concrete Placement:</a:t>
            </a:r>
          </a:p>
          <a:p>
            <a:pPr marL="0" indent="0">
              <a:buFont typeface="Arial" panose="020B0604020202020204" pitchFamily="34" charse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p:txBody>
      </p:sp>
      <p:pic>
        <p:nvPicPr>
          <p:cNvPr id="2" name="Picture 1">
            <a:extLst>
              <a:ext uri="{FF2B5EF4-FFF2-40B4-BE49-F238E27FC236}">
                <a16:creationId xmlns:a16="http://schemas.microsoft.com/office/drawing/2014/main" id="{50C2B009-D7EF-F2AB-0AAA-864EA7BED49E}"/>
              </a:ext>
            </a:extLst>
          </p:cNvPr>
          <p:cNvPicPr>
            <a:picLocks noChangeAspect="1"/>
          </p:cNvPicPr>
          <p:nvPr/>
        </p:nvPicPr>
        <p:blipFill>
          <a:blip r:embed="rId3"/>
          <a:stretch>
            <a:fillRect/>
          </a:stretch>
        </p:blipFill>
        <p:spPr>
          <a:xfrm>
            <a:off x="402088" y="1791086"/>
            <a:ext cx="11387823" cy="1163886"/>
          </a:xfrm>
          <a:prstGeom prst="rect">
            <a:avLst/>
          </a:prstGeom>
        </p:spPr>
      </p:pic>
      <p:pic>
        <p:nvPicPr>
          <p:cNvPr id="3" name="Picture 2">
            <a:extLst>
              <a:ext uri="{FF2B5EF4-FFF2-40B4-BE49-F238E27FC236}">
                <a16:creationId xmlns:a16="http://schemas.microsoft.com/office/drawing/2014/main" id="{5348EB1D-CDBF-6D10-215A-D7DE9B7F4C5F}"/>
              </a:ext>
            </a:extLst>
          </p:cNvPr>
          <p:cNvPicPr>
            <a:picLocks noChangeAspect="1"/>
          </p:cNvPicPr>
          <p:nvPr/>
        </p:nvPicPr>
        <p:blipFill>
          <a:blip r:embed="rId4"/>
          <a:stretch>
            <a:fillRect/>
          </a:stretch>
        </p:blipFill>
        <p:spPr>
          <a:xfrm>
            <a:off x="3126212" y="3118509"/>
            <a:ext cx="5930659" cy="3480494"/>
          </a:xfrm>
          <a:prstGeom prst="rect">
            <a:avLst/>
          </a:prstGeom>
        </p:spPr>
      </p:pic>
    </p:spTree>
    <p:extLst>
      <p:ext uri="{BB962C8B-B14F-4D97-AF65-F5344CB8AC3E}">
        <p14:creationId xmlns:p14="http://schemas.microsoft.com/office/powerpoint/2010/main" val="4094843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42682" y="0"/>
            <a:ext cx="10497720" cy="1325563"/>
          </a:xfrm>
        </p:spPr>
        <p:txBody>
          <a:bodyPr>
            <a:normAutofit/>
          </a:bodyPr>
          <a:lstStyle/>
          <a:p>
            <a:r>
              <a:rPr lang="pt-BR" sz="3200" dirty="0">
                <a:solidFill>
                  <a:srgbClr val="0076B4"/>
                </a:solidFill>
                <a:latin typeface="Arial Black" panose="020B0A04020102020204" pitchFamily="34" charset="0"/>
                <a:cs typeface="Arial" panose="020B0604020202020204" pitchFamily="34" charset="0"/>
              </a:rPr>
              <a:t>The Measured Mile – Application Example:</a:t>
            </a:r>
            <a:endParaRPr lang="pt-BR" sz="3200" dirty="0">
              <a:solidFill>
                <a:srgbClr val="0076B4"/>
              </a:solidFill>
              <a:latin typeface="Arial Black" panose="020B0A04020102020204" pitchFamily="34" charset="0"/>
            </a:endParaRPr>
          </a:p>
        </p:txBody>
      </p:sp>
      <p:sp>
        <p:nvSpPr>
          <p:cNvPr id="11" name="Espaço Reservado para Conteúdo 11">
            <a:extLst>
              <a:ext uri="{FF2B5EF4-FFF2-40B4-BE49-F238E27FC236}">
                <a16:creationId xmlns:a16="http://schemas.microsoft.com/office/drawing/2014/main" id="{5C9B8DEA-F6F9-2A00-71BC-7511C37FF4D5}"/>
              </a:ext>
            </a:extLst>
          </p:cNvPr>
          <p:cNvSpPr txBox="1">
            <a:spLocks/>
          </p:cNvSpPr>
          <p:nvPr/>
        </p:nvSpPr>
        <p:spPr>
          <a:xfrm>
            <a:off x="851597" y="1197204"/>
            <a:ext cx="11176279" cy="5565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Case Study Sample – Concrete Placement:</a:t>
            </a:r>
          </a:p>
          <a:p>
            <a:pPr marL="0" indent="0">
              <a:buFont typeface="Arial" panose="020B0604020202020204" pitchFamily="34" charse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p:txBody>
      </p:sp>
      <p:pic>
        <p:nvPicPr>
          <p:cNvPr id="2" name="Picture 1">
            <a:extLst>
              <a:ext uri="{FF2B5EF4-FFF2-40B4-BE49-F238E27FC236}">
                <a16:creationId xmlns:a16="http://schemas.microsoft.com/office/drawing/2014/main" id="{50C2B009-D7EF-F2AB-0AAA-864EA7BED49E}"/>
              </a:ext>
            </a:extLst>
          </p:cNvPr>
          <p:cNvPicPr>
            <a:picLocks noChangeAspect="1"/>
          </p:cNvPicPr>
          <p:nvPr/>
        </p:nvPicPr>
        <p:blipFill>
          <a:blip r:embed="rId3"/>
          <a:stretch>
            <a:fillRect/>
          </a:stretch>
        </p:blipFill>
        <p:spPr>
          <a:xfrm>
            <a:off x="402088" y="1791086"/>
            <a:ext cx="11387823" cy="1163886"/>
          </a:xfrm>
          <a:prstGeom prst="rect">
            <a:avLst/>
          </a:prstGeom>
        </p:spPr>
      </p:pic>
      <p:pic>
        <p:nvPicPr>
          <p:cNvPr id="4" name="Picture 3">
            <a:extLst>
              <a:ext uri="{FF2B5EF4-FFF2-40B4-BE49-F238E27FC236}">
                <a16:creationId xmlns:a16="http://schemas.microsoft.com/office/drawing/2014/main" id="{9C00AB9E-EBAA-4A50-E558-0C15B7BD81A4}"/>
              </a:ext>
            </a:extLst>
          </p:cNvPr>
          <p:cNvPicPr>
            <a:picLocks noChangeAspect="1"/>
          </p:cNvPicPr>
          <p:nvPr/>
        </p:nvPicPr>
        <p:blipFill>
          <a:blip r:embed="rId4"/>
          <a:stretch>
            <a:fillRect/>
          </a:stretch>
        </p:blipFill>
        <p:spPr>
          <a:xfrm>
            <a:off x="3112140" y="3127398"/>
            <a:ext cx="5937870" cy="3462716"/>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429DAF6-5726-C9BB-362D-227C587EDA88}"/>
                  </a:ext>
                </a:extLst>
              </p:cNvPr>
              <p:cNvSpPr txBox="1"/>
              <p:nvPr/>
            </p:nvSpPr>
            <p:spPr>
              <a:xfrm>
                <a:off x="940" y="3591752"/>
                <a:ext cx="2970954" cy="2366802"/>
              </a:xfrm>
              <a:prstGeom prst="rect">
                <a:avLst/>
              </a:prstGeom>
              <a:noFill/>
            </p:spPr>
            <p:txBody>
              <a:bodyPr wrap="square">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866"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866" i="1">
                              <a:latin typeface="Cambria Math" panose="02040503050406030204" pitchFamily="18" charset="0"/>
                              <a:ea typeface="Times New Roman" panose="02020603050405020304" pitchFamily="18" charset="0"/>
                              <a:cs typeface="Times New Roman" panose="02020603050405020304" pitchFamily="18" charset="0"/>
                            </a:rPr>
                            <m:t>𝐻𝑜𝑢𝑟</m:t>
                          </m:r>
                        </m:den>
                      </m:f>
                    </m:oMath>
                  </m:oMathPara>
                </a14:m>
                <a:endParaRPr lang="en-US" sz="1866" dirty="0">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866" i="1">
                              <a:latin typeface="Cambria Math" panose="02040503050406030204" pitchFamily="18" charset="0"/>
                              <a:ea typeface="Times New Roman" panose="02020603050405020304" pitchFamily="18" charset="0"/>
                              <a:cs typeface="Times New Roman" panose="02020603050405020304" pitchFamily="18" charset="0"/>
                            </a:rPr>
                            <m:t>984.4</m:t>
                          </m:r>
                        </m:num>
                        <m:den>
                          <m:r>
                            <a:rPr lang="en-US" sz="1866" i="1">
                              <a:latin typeface="Cambria Math" panose="02040503050406030204" pitchFamily="18" charset="0"/>
                              <a:ea typeface="Times New Roman" panose="02020603050405020304" pitchFamily="18" charset="0"/>
                              <a:cs typeface="Times New Roman" panose="02020603050405020304" pitchFamily="18" charset="0"/>
                            </a:rPr>
                            <m:t>4800</m:t>
                          </m:r>
                        </m:den>
                      </m:f>
                    </m:oMath>
                  </m:oMathPara>
                </a14:m>
                <a:endParaRPr lang="en-US" sz="1200" dirty="0">
                  <a:latin typeface="Calibri" panose="020F0502020204030204" pitchFamily="34" charset="0"/>
                  <a:ea typeface="Calibri" panose="020F0502020204030204" pitchFamily="34" charset="0"/>
                  <a:cs typeface="Arial" panose="020B0604020202020204" pitchFamily="34" charset="0"/>
                </a:endParaRPr>
              </a:p>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=0.205 </m:t>
                      </m:r>
                      <m:r>
                        <a:rPr lang="en-US" sz="1866" i="1">
                          <a:latin typeface="Cambria Math" panose="02040503050406030204" pitchFamily="18" charset="0"/>
                          <a:ea typeface="Times New Roman" panose="02020603050405020304" pitchFamily="18" charset="0"/>
                          <a:cs typeface="Times New Roman" panose="02020603050405020304" pitchFamily="18" charset="0"/>
                        </a:rPr>
                        <m:t>𝐶𝑌</m:t>
                      </m:r>
                      <m:r>
                        <a:rPr lang="en-US" sz="1866" i="1">
                          <a:latin typeface="Cambria Math" panose="02040503050406030204" pitchFamily="18" charset="0"/>
                          <a:ea typeface="Times New Roman" panose="02020603050405020304" pitchFamily="18" charset="0"/>
                          <a:cs typeface="Times New Roman" panose="02020603050405020304" pitchFamily="18" charset="0"/>
                        </a:rPr>
                        <m:t>/</m:t>
                      </m:r>
                      <m:r>
                        <a:rPr lang="en-US" sz="1866" i="1">
                          <a:latin typeface="Cambria Math" panose="02040503050406030204" pitchFamily="18" charset="0"/>
                          <a:ea typeface="Times New Roman" panose="02020603050405020304" pitchFamily="18" charset="0"/>
                          <a:cs typeface="Times New Roman" panose="02020603050405020304" pitchFamily="18" charset="0"/>
                        </a:rPr>
                        <m:t>h𝑟</m:t>
                      </m:r>
                    </m:oMath>
                  </m:oMathPara>
                </a14:m>
                <a:endParaRPr lang="en-US" sz="1866" i="1" dirty="0">
                  <a:latin typeface="Cambria Math" panose="02040503050406030204" pitchFamily="18" charset="0"/>
                  <a:ea typeface="Times New Roman" panose="02020603050405020304" pitchFamily="18" charset="0"/>
                  <a:cs typeface="Times New Roman" panose="02020603050405020304" pitchFamily="18" charset="0"/>
                </a:endParaRPr>
              </a:p>
              <a:p>
                <a:pPr marL="152385" lvl="1" algn="ctr"/>
                <a:endParaRPr lang="en-US" sz="1200" dirty="0"/>
              </a:p>
            </p:txBody>
          </p:sp>
        </mc:Choice>
        <mc:Fallback xmlns="">
          <p:sp>
            <p:nvSpPr>
              <p:cNvPr id="5" name="TextBox 4">
                <a:extLst>
                  <a:ext uri="{FF2B5EF4-FFF2-40B4-BE49-F238E27FC236}">
                    <a16:creationId xmlns:a16="http://schemas.microsoft.com/office/drawing/2014/main" id="{4429DAF6-5726-C9BB-362D-227C587EDA88}"/>
                  </a:ext>
                </a:extLst>
              </p:cNvPr>
              <p:cNvSpPr txBox="1">
                <a:spLocks noRot="1" noChangeAspect="1" noMove="1" noResize="1" noEditPoints="1" noAdjustHandles="1" noChangeArrowheads="1" noChangeShapeType="1" noTextEdit="1"/>
              </p:cNvSpPr>
              <p:nvPr/>
            </p:nvSpPr>
            <p:spPr>
              <a:xfrm>
                <a:off x="940" y="3591752"/>
                <a:ext cx="2970954" cy="236680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6A754BC-E604-59C1-A4F7-0B41E49CB7E5}"/>
                  </a:ext>
                </a:extLst>
              </p:cNvPr>
              <p:cNvSpPr txBox="1"/>
              <p:nvPr/>
            </p:nvSpPr>
            <p:spPr>
              <a:xfrm>
                <a:off x="9054467" y="3591752"/>
                <a:ext cx="2970954" cy="2375587"/>
              </a:xfrm>
              <a:prstGeom prst="rect">
                <a:avLst/>
              </a:prstGeom>
              <a:noFill/>
            </p:spPr>
            <p:txBody>
              <a:bodyPr wrap="square">
                <a:spAutoFit/>
              </a:bodyPr>
              <a:lstStyle/>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866" i="1">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sz="1866" i="1">
                              <a:latin typeface="Cambria Math" panose="02040503050406030204" pitchFamily="18" charset="0"/>
                              <a:ea typeface="Times New Roman" panose="02020603050405020304" pitchFamily="18" charset="0"/>
                              <a:cs typeface="Times New Roman" panose="02020603050405020304" pitchFamily="18" charset="0"/>
                            </a:rPr>
                            <m:t>𝐻𝑜𝑢𝑟</m:t>
                          </m:r>
                        </m:den>
                      </m:f>
                    </m:oMath>
                  </m:oMathPara>
                </a14:m>
                <a:endParaRPr lang="en-US" sz="1866" dirty="0">
                  <a:latin typeface="Calibri" panose="020F0502020204030204" pitchFamily="34" charset="0"/>
                  <a:ea typeface="Times New Roman" panose="02020603050405020304" pitchFamily="18" charset="0"/>
                  <a:cs typeface="Times New Roman" panose="02020603050405020304" pitchFamily="18" charset="0"/>
                </a:endParaRPr>
              </a:p>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fPr>
                        <m:num>
                          <m:r>
                            <a:rPr lang="en-US" sz="1866" i="1">
                              <a:latin typeface="Cambria Math" panose="02040503050406030204" pitchFamily="18" charset="0"/>
                              <a:ea typeface="Times New Roman" panose="02020603050405020304" pitchFamily="18" charset="0"/>
                              <a:cs typeface="Times New Roman" panose="02020603050405020304" pitchFamily="18" charset="0"/>
                            </a:rPr>
                            <m:t>1538.5</m:t>
                          </m:r>
                        </m:num>
                        <m:den>
                          <m:r>
                            <a:rPr lang="en-US" sz="1866" i="1">
                              <a:latin typeface="Cambria Math" panose="02040503050406030204" pitchFamily="18" charset="0"/>
                              <a:ea typeface="Times New Roman" panose="02020603050405020304" pitchFamily="18" charset="0"/>
                              <a:cs typeface="Times New Roman" panose="02020603050405020304" pitchFamily="18" charset="0"/>
                            </a:rPr>
                            <m:t>9400</m:t>
                          </m:r>
                        </m:den>
                      </m:f>
                    </m:oMath>
                  </m:oMathPara>
                </a14:m>
                <a:endParaRPr lang="en-US" sz="1200" dirty="0">
                  <a:latin typeface="Calibri" panose="020F0502020204030204" pitchFamily="34" charset="0"/>
                  <a:ea typeface="Calibri" panose="020F0502020204030204" pitchFamily="34" charset="0"/>
                  <a:cs typeface="Arial" panose="020B0604020202020204" pitchFamily="34" charset="0"/>
                </a:endParaRPr>
              </a:p>
              <a:p>
                <a:pPr>
                  <a:lnSpc>
                    <a:spcPct val="150000"/>
                  </a:lnSpc>
                </a:pPr>
                <a14:m>
                  <m:oMathPara xmlns:m="http://schemas.openxmlformats.org/officeDocument/2006/math">
                    <m:oMathParaPr>
                      <m:jc m:val="left"/>
                    </m:oMathParaPr>
                    <m:oMath xmlns:m="http://schemas.openxmlformats.org/officeDocument/2006/math">
                      <m:sSub>
                        <m:sSubPr>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sz="1866" i="1">
                                  <a:latin typeface="Cambria Math" panose="02040503050406030204" pitchFamily="18" charset="0"/>
                                  <a:ea typeface="Times New Roman" panose="02020603050405020304" pitchFamily="18" charset="0"/>
                                  <a:cs typeface="Times New Roman" panose="02020603050405020304" pitchFamily="18" charset="0"/>
                                </a:rPr>
                              </m:ctrlPr>
                            </m:accPr>
                            <m:e>
                              <m:r>
                                <a:rPr lang="en-US" sz="1866" i="1">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sz="1866" i="1">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sz="1866" i="1">
                          <a:latin typeface="Cambria Math" panose="02040503050406030204" pitchFamily="18" charset="0"/>
                          <a:ea typeface="Times New Roman" panose="02020603050405020304" pitchFamily="18" charset="0"/>
                          <a:cs typeface="Times New Roman" panose="02020603050405020304" pitchFamily="18" charset="0"/>
                        </a:rPr>
                        <m:t>=0.164 </m:t>
                      </m:r>
                      <m:r>
                        <a:rPr lang="en-US" sz="1866" i="1">
                          <a:latin typeface="Cambria Math" panose="02040503050406030204" pitchFamily="18" charset="0"/>
                          <a:ea typeface="Times New Roman" panose="02020603050405020304" pitchFamily="18" charset="0"/>
                          <a:cs typeface="Times New Roman" panose="02020603050405020304" pitchFamily="18" charset="0"/>
                        </a:rPr>
                        <m:t>𝐶𝑌</m:t>
                      </m:r>
                      <m:r>
                        <a:rPr lang="en-US" sz="1866" i="1">
                          <a:latin typeface="Cambria Math" panose="02040503050406030204" pitchFamily="18" charset="0"/>
                          <a:ea typeface="Times New Roman" panose="02020603050405020304" pitchFamily="18" charset="0"/>
                          <a:cs typeface="Times New Roman" panose="02020603050405020304" pitchFamily="18" charset="0"/>
                        </a:rPr>
                        <m:t>/</m:t>
                      </m:r>
                      <m:r>
                        <a:rPr lang="en-US" sz="1866" i="1">
                          <a:latin typeface="Cambria Math" panose="02040503050406030204" pitchFamily="18" charset="0"/>
                          <a:ea typeface="Times New Roman" panose="02020603050405020304" pitchFamily="18" charset="0"/>
                          <a:cs typeface="Times New Roman" panose="02020603050405020304" pitchFamily="18" charset="0"/>
                        </a:rPr>
                        <m:t>h𝑟</m:t>
                      </m:r>
                    </m:oMath>
                  </m:oMathPara>
                </a14:m>
                <a:endParaRPr lang="en-US" sz="1866" i="1" dirty="0">
                  <a:latin typeface="Cambria Math" panose="02040503050406030204" pitchFamily="18" charset="0"/>
                  <a:ea typeface="Times New Roman" panose="02020603050405020304" pitchFamily="18" charset="0"/>
                  <a:cs typeface="Times New Roman" panose="02020603050405020304" pitchFamily="18" charset="0"/>
                </a:endParaRPr>
              </a:p>
              <a:p>
                <a:pPr marL="152385" lvl="1" algn="ctr"/>
                <a:endParaRPr lang="en-US" sz="1200" dirty="0"/>
              </a:p>
            </p:txBody>
          </p:sp>
        </mc:Choice>
        <mc:Fallback xmlns="">
          <p:sp>
            <p:nvSpPr>
              <p:cNvPr id="7" name="TextBox 6">
                <a:extLst>
                  <a:ext uri="{FF2B5EF4-FFF2-40B4-BE49-F238E27FC236}">
                    <a16:creationId xmlns:a16="http://schemas.microsoft.com/office/drawing/2014/main" id="{86A754BC-E604-59C1-A4F7-0B41E49CB7E5}"/>
                  </a:ext>
                </a:extLst>
              </p:cNvPr>
              <p:cNvSpPr txBox="1">
                <a:spLocks noRot="1" noChangeAspect="1" noMove="1" noResize="1" noEditPoints="1" noAdjustHandles="1" noChangeArrowheads="1" noChangeShapeType="1" noTextEdit="1"/>
              </p:cNvSpPr>
              <p:nvPr/>
            </p:nvSpPr>
            <p:spPr>
              <a:xfrm>
                <a:off x="9054467" y="3591752"/>
                <a:ext cx="2970954" cy="2375587"/>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7197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42682" y="0"/>
            <a:ext cx="10497720" cy="1325563"/>
          </a:xfrm>
        </p:spPr>
        <p:txBody>
          <a:bodyPr>
            <a:normAutofit/>
          </a:bodyPr>
          <a:lstStyle/>
          <a:p>
            <a:r>
              <a:rPr lang="pt-BR" sz="3200" dirty="0">
                <a:solidFill>
                  <a:srgbClr val="0076B4"/>
                </a:solidFill>
                <a:latin typeface="Arial Black" panose="020B0A04020102020204" pitchFamily="34" charset="0"/>
                <a:cs typeface="Arial" panose="020B0604020202020204" pitchFamily="34" charset="0"/>
              </a:rPr>
              <a:t>The Measured Mile – Application Example:</a:t>
            </a:r>
            <a:endParaRPr lang="pt-BR" sz="3200" dirty="0">
              <a:solidFill>
                <a:srgbClr val="0076B4"/>
              </a:solidFill>
              <a:latin typeface="Arial Black" panose="020B0A04020102020204" pitchFamily="34" charset="0"/>
            </a:endParaRPr>
          </a:p>
        </p:txBody>
      </p:sp>
      <p:sp>
        <p:nvSpPr>
          <p:cNvPr id="11" name="Espaço Reservado para Conteúdo 11">
            <a:extLst>
              <a:ext uri="{FF2B5EF4-FFF2-40B4-BE49-F238E27FC236}">
                <a16:creationId xmlns:a16="http://schemas.microsoft.com/office/drawing/2014/main" id="{5C9B8DEA-F6F9-2A00-71BC-7511C37FF4D5}"/>
              </a:ext>
            </a:extLst>
          </p:cNvPr>
          <p:cNvSpPr txBox="1">
            <a:spLocks/>
          </p:cNvSpPr>
          <p:nvPr/>
        </p:nvSpPr>
        <p:spPr>
          <a:xfrm>
            <a:off x="851597" y="1197204"/>
            <a:ext cx="11176279" cy="55653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pt-BR" dirty="0">
                <a:solidFill>
                  <a:schemeClr val="tx1">
                    <a:lumMod val="75000"/>
                    <a:lumOff val="25000"/>
                  </a:schemeClr>
                </a:solidFill>
                <a:latin typeface="Arial" panose="020B0604020202020204" pitchFamily="34" charset="0"/>
                <a:cs typeface="Arial" panose="020B0604020202020204" pitchFamily="34" charset="0"/>
              </a:rPr>
              <a:t>Case Study Sample – Concrete Placement:</a:t>
            </a:r>
          </a:p>
          <a:p>
            <a:pPr marL="0" indent="0">
              <a:buFont typeface="Arial" panose="020B0604020202020204" pitchFamily="34" charset="0"/>
              <a:buNone/>
            </a:pPr>
            <a:r>
              <a:rPr lang="pt-BR" dirty="0">
                <a:solidFill>
                  <a:schemeClr val="tx1">
                    <a:lumMod val="75000"/>
                    <a:lumOff val="25000"/>
                  </a:schemeClr>
                </a:solidFill>
                <a:latin typeface="Arial" panose="020B060402020202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6822CEC-DF39-A2B4-D736-CAE81FB9BBE7}"/>
                  </a:ext>
                </a:extLst>
              </p:cNvPr>
              <p:cNvSpPr txBox="1"/>
              <p:nvPr/>
            </p:nvSpPr>
            <p:spPr>
              <a:xfrm>
                <a:off x="264028" y="1639024"/>
                <a:ext cx="4857750" cy="5063374"/>
              </a:xfrm>
              <a:prstGeom prst="rect">
                <a:avLst/>
              </a:prstGeom>
              <a:noFill/>
            </p:spPr>
            <p:txBody>
              <a:bodyPr wrap="square">
                <a:spAutoFit/>
              </a:bodyPr>
              <a:lstStyle/>
              <a:p>
                <a:pPr marL="0" marR="0" indent="0" algn="ctr">
                  <a:lnSpc>
                    <a:spcPct val="150000"/>
                  </a:lnSpc>
                  <a:spcBef>
                    <a:spcPts val="0"/>
                  </a:spcBef>
                  <a:spcAft>
                    <a:spcPts val="0"/>
                  </a:spcAft>
                  <a:buNone/>
                </a:pPr>
                <a14:m>
                  <m:oMathPara xmlns:m="http://schemas.openxmlformats.org/officeDocument/2006/math">
                    <m:oMathParaPr>
                      <m:jc m:val="centerGroup"/>
                    </m:oMathParaPr>
                    <m:oMath xmlns:m="http://schemas.openxmlformats.org/officeDocument/2006/math">
                      <m:sSub>
                        <m:sSubPr>
                          <m:ctrlP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i="1">
                              <a:effectLst/>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i="1">
                              <a:effectLst/>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t>0</m:t>
                      </m:r>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.205</m:t>
                      </m:r>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𝐶𝑌</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h𝑟</m:t>
                      </m:r>
                    </m:oMath>
                  </m:oMathPara>
                </a14:m>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50000"/>
                  </a:lnSpc>
                  <a:spcBef>
                    <a:spcPts val="0"/>
                  </a:spcBef>
                  <a:spcAft>
                    <a:spcPts val="0"/>
                  </a:spcAft>
                  <a:buNone/>
                </a:pPr>
                <a14:m>
                  <m:oMathPara xmlns:m="http://schemas.openxmlformats.org/officeDocument/2006/math">
                    <m:oMathParaPr>
                      <m:jc m:val="centerGroup"/>
                    </m:oMathParaPr>
                    <m:oMath xmlns:m="http://schemas.openxmlformats.org/officeDocument/2006/math">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i="1">
                              <a:effectLst/>
                              <a:latin typeface="Cambria Math" panose="02040503050406030204" pitchFamily="18" charset="0"/>
                              <a:ea typeface="Times New Roman" panose="02020603050405020304" pitchFamily="18" charset="0"/>
                              <a:cs typeface="Times New Roman" panose="02020603050405020304" pitchFamily="18" charset="0"/>
                            </a:rPr>
                            <m:t>𝑄𝑡𝑦</m:t>
                          </m:r>
                        </m:num>
                        <m:den>
                          <m:r>
                            <a:rPr lang="en-US" i="1">
                              <a:effectLst/>
                              <a:latin typeface="Cambria Math" panose="02040503050406030204" pitchFamily="18" charset="0"/>
                              <a:ea typeface="Times New Roman" panose="02020603050405020304" pitchFamily="18" charset="0"/>
                              <a:cs typeface="Times New Roman" panose="02020603050405020304" pitchFamily="18" charset="0"/>
                            </a:rPr>
                            <m:t>𝐻𝑜𝑢𝑟</m:t>
                          </m:r>
                        </m:den>
                      </m:f>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t>0</m:t>
                      </m:r>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.164</m:t>
                      </m:r>
                      <m:r>
                        <a:rPr lang="en-US" i="1">
                          <a:effectLst/>
                          <a:latin typeface="Cambria Math" panose="02040503050406030204" pitchFamily="18" charset="0"/>
                          <a:ea typeface="Times New Roman" panose="02020603050405020304" pitchFamily="18" charset="0"/>
                          <a:cs typeface="Times New Roman" panose="02020603050405020304" pitchFamily="18" charset="0"/>
                        </a:rPr>
                        <m:t> </m:t>
                      </m:r>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𝐶𝑌</m:t>
                      </m:r>
                      <m:r>
                        <a:rPr lang="en-US" i="1">
                          <a:effectLst/>
                          <a:latin typeface="Cambria Math" panose="02040503050406030204" pitchFamily="18" charset="0"/>
                          <a:ea typeface="Times New Roman" panose="02020603050405020304" pitchFamily="18" charset="0"/>
                          <a:cs typeface="Times New Roman" panose="02020603050405020304" pitchFamily="18" charset="0"/>
                        </a:rPr>
                        <m:t>/</m:t>
                      </m:r>
                      <m:r>
                        <a:rPr lang="en-US" i="1">
                          <a:effectLst/>
                          <a:latin typeface="Cambria Math" panose="02040503050406030204" pitchFamily="18" charset="0"/>
                          <a:ea typeface="Times New Roman" panose="02020603050405020304" pitchFamily="18" charset="0"/>
                          <a:cs typeface="Times New Roman" panose="02020603050405020304" pitchFamily="18" charset="0"/>
                        </a:rPr>
                        <m:t>h𝑟</m:t>
                      </m:r>
                    </m:oMath>
                  </m:oMathPara>
                </a14:m>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gn="ctr">
                  <a:lnSpc>
                    <a:spcPct val="150000"/>
                  </a:lnSpc>
                  <a:spcBef>
                    <a:spcPts val="0"/>
                  </a:spcBef>
                  <a:spcAft>
                    <a:spcPts val="0"/>
                  </a:spcAft>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228600" lvl="1" indent="0" algn="ctr">
                  <a:buNone/>
                </a:pPr>
                <a14:m>
                  <m:oMath xmlns:m="http://schemas.openxmlformats.org/officeDocument/2006/math">
                    <m: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t>𝜂</m:t>
                    </m:r>
                    <m:r>
                      <a:rPr lang="en-US" i="1" smtClean="0">
                        <a:effectLst/>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fPr>
                      <m:num>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𝐼𝑚𝑝𝑎𝑐𝑡𝑒𝑑</m:t>
                            </m:r>
                          </m:sub>
                        </m:sSub>
                      </m:num>
                      <m:den>
                        <m:sSub>
                          <m:sSubPr>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sSubPr>
                          <m:e>
                            <m:acc>
                              <m:accPr>
                                <m:chr m:val="̅"/>
                                <m:ctrlPr>
                                  <a:rPr lang="en-US" i="1">
                                    <a:effectLst/>
                                    <a:latin typeface="Cambria Math" panose="02040503050406030204" pitchFamily="18" charset="0"/>
                                    <a:ea typeface="Times New Roman" panose="02020603050405020304" pitchFamily="18" charset="0"/>
                                    <a:cs typeface="Times New Roman" panose="02020603050405020304" pitchFamily="18" charset="0"/>
                                  </a:rPr>
                                </m:ctrlPr>
                              </m:accPr>
                              <m:e>
                                <m:r>
                                  <a:rPr lang="en-US" i="1">
                                    <a:effectLst/>
                                    <a:latin typeface="Cambria Math" panose="02040503050406030204" pitchFamily="18" charset="0"/>
                                    <a:ea typeface="Times New Roman" panose="02020603050405020304" pitchFamily="18" charset="0"/>
                                    <a:cs typeface="Times New Roman" panose="02020603050405020304" pitchFamily="18" charset="0"/>
                                  </a:rPr>
                                  <m:t>𝑃</m:t>
                                </m:r>
                              </m:e>
                            </m:acc>
                          </m:e>
                          <m:sub>
                            <m:r>
                              <a:rPr lang="en-US" b="0" i="1" smtClean="0">
                                <a:effectLst/>
                                <a:latin typeface="Cambria Math" panose="02040503050406030204" pitchFamily="18" charset="0"/>
                                <a:ea typeface="Times New Roman" panose="02020603050405020304" pitchFamily="18" charset="0"/>
                                <a:cs typeface="Times New Roman" panose="02020603050405020304" pitchFamily="18" charset="0"/>
                              </a:rPr>
                              <m:t>𝑈𝑛𝑖𝑚𝑝𝑎𝑐𝑡𝑒𝑑</m:t>
                            </m:r>
                          </m:sub>
                        </m:sSub>
                      </m:den>
                    </m:f>
                  </m:oMath>
                </a14:m>
                <a:r>
                  <a:rPr lang="en-US" dirty="0"/>
                  <a:t> </a:t>
                </a:r>
                <a14:m>
                  <m:oMath xmlns:m="http://schemas.openxmlformats.org/officeDocument/2006/math">
                    <m:r>
                      <a:rPr lang="en-US" i="1">
                        <a:latin typeface="Cambria Math" panose="02040503050406030204" pitchFamily="18" charset="0"/>
                        <a:ea typeface="Times New Roman" panose="02020603050405020304" pitchFamily="18" charset="0"/>
                        <a:cs typeface="Times New Roman" panose="02020603050405020304" pitchFamily="18" charset="0"/>
                      </a:rPr>
                      <m:t>= </m:t>
                    </m:r>
                    <m:f>
                      <m:fPr>
                        <m:ctrlPr>
                          <a:rPr lang="en-US" i="1">
                            <a:latin typeface="Cambria Math" panose="02040503050406030204" pitchFamily="18" charset="0"/>
                            <a:ea typeface="Times New Roman" panose="02020603050405020304" pitchFamily="18" charset="0"/>
                            <a:cs typeface="Times New Roman" panose="02020603050405020304" pitchFamily="18" charset="0"/>
                          </a:rPr>
                        </m:ctrlPr>
                      </m:fPr>
                      <m:num>
                        <m:r>
                          <a:rPr lang="en-US" b="0" i="1" smtClean="0">
                            <a:latin typeface="Cambria Math" panose="02040503050406030204" pitchFamily="18" charset="0"/>
                            <a:ea typeface="Times New Roman" panose="02020603050405020304" pitchFamily="18" charset="0"/>
                            <a:cs typeface="Times New Roman" panose="02020603050405020304" pitchFamily="18" charset="0"/>
                          </a:rPr>
                          <m:t>0.164</m:t>
                        </m:r>
                      </m:num>
                      <m:den>
                        <m:r>
                          <a:rPr lang="en-US" b="0" i="1" smtClean="0">
                            <a:latin typeface="Cambria Math" panose="02040503050406030204" pitchFamily="18" charset="0"/>
                            <a:ea typeface="Times New Roman" panose="02020603050405020304" pitchFamily="18" charset="0"/>
                            <a:cs typeface="Times New Roman" panose="02020603050405020304" pitchFamily="18" charset="0"/>
                          </a:rPr>
                          <m:t>0.205</m:t>
                        </m:r>
                      </m:den>
                    </m:f>
                    <m:r>
                      <a:rPr lang="en-US" b="0" i="1" smtClean="0">
                        <a:latin typeface="Cambria Math" panose="02040503050406030204" pitchFamily="18" charset="0"/>
                        <a:ea typeface="Times New Roman" panose="02020603050405020304" pitchFamily="18" charset="0"/>
                        <a:cs typeface="Times New Roman" panose="02020603050405020304" pitchFamily="18" charset="0"/>
                      </a:rPr>
                      <m:t>=0.80=80%</m:t>
                    </m:r>
                  </m:oMath>
                </a14:m>
                <a:endParaRPr lang="en-US" b="0" dirty="0">
                  <a:ea typeface="Times New Roman" panose="02020603050405020304" pitchFamily="18" charset="0"/>
                  <a:cs typeface="Times New Roman" panose="02020603050405020304" pitchFamily="18" charset="0"/>
                </a:endParaRPr>
              </a:p>
              <a:p>
                <a:pPr marL="228600" lvl="1" indent="0" algn="ctr">
                  <a:buNone/>
                </a:pPr>
                <a:endParaRPr lang="en-US" b="0" dirty="0">
                  <a:ea typeface="Times New Roman" panose="02020603050405020304" pitchFamily="18" charset="0"/>
                  <a:cs typeface="Times New Roman" panose="02020603050405020304" pitchFamily="18" charset="0"/>
                </a:endParaRPr>
              </a:p>
              <a:p>
                <a:pPr marL="228600" lvl="1" algn="ctr"/>
                <a14:m>
                  <m:oMathPara xmlns:m="http://schemas.openxmlformats.org/officeDocument/2006/math">
                    <m:oMathParaPr>
                      <m:jc m:val="centerGroup"/>
                    </m:oMathParaPr>
                    <m:oMath xmlns:m="http://schemas.openxmlformats.org/officeDocument/2006/math">
                      <m:r>
                        <a:rPr lang="en-US" i="1" smtClean="0">
                          <a:effectLst/>
                          <a:latin typeface="Cambria Math" panose="02040503050406030204" pitchFamily="18" charset="0"/>
                          <a:ea typeface="Calibri" panose="020F0502020204030204" pitchFamily="34" charset="0"/>
                          <a:cs typeface="Arial" panose="020B0604020202020204" pitchFamily="34" charset="0"/>
                        </a:rPr>
                        <m:t>𝐿𝑂𝑃</m:t>
                      </m:r>
                      <m:r>
                        <a:rPr lang="en-US" i="1" smtClean="0">
                          <a:effectLst/>
                          <a:latin typeface="Cambria Math" panose="02040503050406030204" pitchFamily="18" charset="0"/>
                          <a:ea typeface="Calibri" panose="020F0502020204030204" pitchFamily="34" charset="0"/>
                          <a:cs typeface="Arial" panose="020B0604020202020204" pitchFamily="34" charset="0"/>
                        </a:rPr>
                        <m:t>=1− </m:t>
                      </m:r>
                      <m:r>
                        <a:rPr lang="en-US" i="1" smtClean="0">
                          <a:effectLst/>
                          <a:latin typeface="Cambria Math" panose="02040503050406030204" pitchFamily="18" charset="0"/>
                          <a:ea typeface="Calibri" panose="020F0502020204030204" pitchFamily="34" charset="0"/>
                          <a:cs typeface="Arial" panose="020B0604020202020204" pitchFamily="34" charset="0"/>
                        </a:rPr>
                        <m:t>𝜂</m:t>
                      </m:r>
                      <m:r>
                        <a:rPr lang="en-US" b="0" i="1" smtClean="0">
                          <a:effectLst/>
                          <a:latin typeface="Cambria Math" panose="02040503050406030204" pitchFamily="18" charset="0"/>
                          <a:ea typeface="Calibri" panose="020F0502020204030204" pitchFamily="34" charset="0"/>
                          <a:cs typeface="Arial" panose="020B0604020202020204" pitchFamily="34" charset="0"/>
                        </a:rPr>
                        <m:t>=1−80%=20%</m:t>
                      </m:r>
                    </m:oMath>
                  </m:oMathPara>
                </a14:m>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14:m>
                  <m:oMathPara xmlns:m="http://schemas.openxmlformats.org/officeDocument/2006/math">
                    <m:oMathParaPr>
                      <m:jc m:val="centerGroup"/>
                    </m:oMathParaPr>
                    <m:oMath xmlns:m="http://schemas.openxmlformats.org/officeDocument/2006/math">
                      <m:r>
                        <a:rPr lang="en-US" i="1" smtClean="0">
                          <a:effectLst/>
                          <a:latin typeface="Cambria Math" panose="02040503050406030204" pitchFamily="18" charset="0"/>
                          <a:ea typeface="Calibri" panose="020F0502020204030204" pitchFamily="34" charset="0"/>
                          <a:cs typeface="Arial" panose="020B0604020202020204" pitchFamily="34" charset="0"/>
                        </a:rPr>
                        <m:t>𝐿𝑂𝑃</m:t>
                      </m:r>
                      <m:r>
                        <a:rPr lang="en-US" b="0" i="1" smtClean="0">
                          <a:effectLst/>
                          <a:latin typeface="Cambria Math" panose="02040503050406030204" pitchFamily="18" charset="0"/>
                          <a:ea typeface="Calibri" panose="020F0502020204030204" pitchFamily="34" charset="0"/>
                          <a:cs typeface="Arial" panose="020B0604020202020204" pitchFamily="34" charset="0"/>
                        </a:rPr>
                        <m:t> </m:t>
                      </m:r>
                      <m:r>
                        <a:rPr lang="en-US" b="0" i="1" smtClean="0">
                          <a:effectLst/>
                          <a:latin typeface="Cambria Math" panose="02040503050406030204" pitchFamily="18" charset="0"/>
                          <a:ea typeface="Calibri" panose="020F0502020204030204" pitchFamily="34" charset="0"/>
                          <a:cs typeface="Arial" panose="020B0604020202020204" pitchFamily="34" charset="0"/>
                        </a:rPr>
                        <m:t>𝐻𝑜𝑢𝑟𝑠</m:t>
                      </m:r>
                      <m:r>
                        <a:rPr lang="en-US" i="1" smtClean="0">
                          <a:effectLst/>
                          <a:latin typeface="Cambria Math" panose="02040503050406030204" pitchFamily="18" charset="0"/>
                          <a:ea typeface="Calibri" panose="020F0502020204030204" pitchFamily="34" charset="0"/>
                          <a:cs typeface="Arial" panose="020B0604020202020204" pitchFamily="34" charset="0"/>
                        </a:rPr>
                        <m:t>=</m:t>
                      </m:r>
                      <m:r>
                        <a:rPr lang="en-US" b="0" i="1" smtClean="0">
                          <a:effectLst/>
                          <a:latin typeface="Cambria Math" panose="02040503050406030204" pitchFamily="18" charset="0"/>
                          <a:ea typeface="Calibri" panose="020F0502020204030204" pitchFamily="34" charset="0"/>
                          <a:cs typeface="Arial" panose="020B0604020202020204" pitchFamily="34" charset="0"/>
                        </a:rPr>
                        <m:t>𝐼𝑚𝑝𝑎𝑐𝑡𝑒𝑑</m:t>
                      </m:r>
                      <m:r>
                        <a:rPr lang="en-US" b="0" i="1" smtClean="0">
                          <a:effectLst/>
                          <a:latin typeface="Cambria Math" panose="02040503050406030204" pitchFamily="18" charset="0"/>
                          <a:ea typeface="Calibri" panose="020F0502020204030204" pitchFamily="34" charset="0"/>
                          <a:cs typeface="Arial" panose="020B0604020202020204" pitchFamily="34" charset="0"/>
                        </a:rPr>
                        <m:t> </m:t>
                      </m:r>
                      <m:r>
                        <a:rPr lang="en-US" b="0" i="1" smtClean="0">
                          <a:effectLst/>
                          <a:latin typeface="Cambria Math" panose="02040503050406030204" pitchFamily="18" charset="0"/>
                          <a:ea typeface="Calibri" panose="020F0502020204030204" pitchFamily="34" charset="0"/>
                          <a:cs typeface="Arial" panose="020B0604020202020204" pitchFamily="34" charset="0"/>
                        </a:rPr>
                        <m:t>𝐻𝑜𝑢𝑟𝑠</m:t>
                      </m:r>
                      <m:r>
                        <a:rPr lang="en-US" b="0" i="1" smtClean="0">
                          <a:effectLst/>
                          <a:latin typeface="Cambria Math" panose="02040503050406030204" pitchFamily="18" charset="0"/>
                          <a:ea typeface="Calibri" panose="020F0502020204030204" pitchFamily="34" charset="0"/>
                          <a:cs typeface="Arial" panose="020B0604020202020204" pitchFamily="34" charset="0"/>
                        </a:rPr>
                        <m:t> </m:t>
                      </m:r>
                      <m:r>
                        <a:rPr lang="en-US" b="0" i="1" smtClean="0">
                          <a:effectLst/>
                          <a:latin typeface="Cambria Math" panose="02040503050406030204" pitchFamily="18" charset="0"/>
                          <a:ea typeface="Calibri" panose="020F0502020204030204" pitchFamily="34" charset="0"/>
                          <a:cs typeface="Arial" panose="020B0604020202020204" pitchFamily="34" charset="0"/>
                        </a:rPr>
                        <m:t>𝑥</m:t>
                      </m:r>
                      <m:r>
                        <a:rPr lang="en-US" b="0" i="1" smtClean="0">
                          <a:effectLst/>
                          <a:latin typeface="Cambria Math" panose="02040503050406030204" pitchFamily="18" charset="0"/>
                          <a:ea typeface="Calibri" panose="020F0502020204030204" pitchFamily="34" charset="0"/>
                          <a:cs typeface="Arial" panose="020B0604020202020204" pitchFamily="34" charset="0"/>
                        </a:rPr>
                        <m:t> </m:t>
                      </m:r>
                      <m:r>
                        <a:rPr lang="en-US" b="0" i="1" smtClean="0">
                          <a:effectLst/>
                          <a:latin typeface="Cambria Math" panose="02040503050406030204" pitchFamily="18" charset="0"/>
                          <a:ea typeface="Calibri" panose="020F0502020204030204" pitchFamily="34" charset="0"/>
                          <a:cs typeface="Arial" panose="020B0604020202020204" pitchFamily="34" charset="0"/>
                        </a:rPr>
                        <m:t>𝐿𝑂𝑃</m:t>
                      </m:r>
                    </m:oMath>
                  </m:oMathPara>
                </a14:m>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14:m>
                  <m:oMathPara xmlns:m="http://schemas.openxmlformats.org/officeDocument/2006/math">
                    <m:oMathParaPr>
                      <m:jc m:val="centerGroup"/>
                    </m:oMathParaPr>
                    <m:oMath xmlns:m="http://schemas.openxmlformats.org/officeDocument/2006/math">
                      <m:r>
                        <a:rPr lang="en-US" b="0" i="1" smtClean="0">
                          <a:effectLst/>
                          <a:latin typeface="Cambria Math" panose="02040503050406030204" pitchFamily="18" charset="0"/>
                          <a:ea typeface="Calibri" panose="020F0502020204030204" pitchFamily="34" charset="0"/>
                          <a:cs typeface="Arial" panose="020B0604020202020204" pitchFamily="34" charset="0"/>
                        </a:rPr>
                        <m:t>𝐿𝑜𝑠𝑡</m:t>
                      </m:r>
                      <m:r>
                        <a:rPr lang="en-US" b="0" i="1" smtClean="0">
                          <a:effectLst/>
                          <a:latin typeface="Cambria Math" panose="02040503050406030204" pitchFamily="18" charset="0"/>
                          <a:ea typeface="Calibri" panose="020F0502020204030204" pitchFamily="34" charset="0"/>
                          <a:cs typeface="Arial" panose="020B0604020202020204" pitchFamily="34" charset="0"/>
                        </a:rPr>
                        <m:t> </m:t>
                      </m:r>
                      <m:r>
                        <a:rPr lang="en-US" b="0" i="1" smtClean="0">
                          <a:effectLst/>
                          <a:latin typeface="Cambria Math" panose="02040503050406030204" pitchFamily="18" charset="0"/>
                          <a:ea typeface="Calibri" panose="020F0502020204030204" pitchFamily="34" charset="0"/>
                          <a:cs typeface="Arial" panose="020B0604020202020204" pitchFamily="34" charset="0"/>
                        </a:rPr>
                        <m:t>𝐻𝑜𝑢𝑟𝑠</m:t>
                      </m:r>
                      <m:r>
                        <a:rPr lang="en-US" b="0" i="1" smtClean="0">
                          <a:effectLst/>
                          <a:latin typeface="Cambria Math" panose="02040503050406030204" pitchFamily="18" charset="0"/>
                          <a:ea typeface="Calibri" panose="020F0502020204030204" pitchFamily="34" charset="0"/>
                          <a:cs typeface="Arial" panose="020B0604020202020204" pitchFamily="34" charset="0"/>
                        </a:rPr>
                        <m:t>=9,400 </m:t>
                      </m:r>
                      <m:r>
                        <a:rPr lang="en-US" b="0" i="1" smtClean="0">
                          <a:effectLst/>
                          <a:latin typeface="Cambria Math" panose="02040503050406030204" pitchFamily="18" charset="0"/>
                          <a:ea typeface="Calibri" panose="020F0502020204030204" pitchFamily="34" charset="0"/>
                          <a:cs typeface="Arial" panose="020B0604020202020204" pitchFamily="34" charset="0"/>
                        </a:rPr>
                        <m:t>𝑥</m:t>
                      </m:r>
                      <m:r>
                        <a:rPr lang="en-US" b="0" i="1" smtClean="0">
                          <a:effectLst/>
                          <a:latin typeface="Cambria Math" panose="02040503050406030204" pitchFamily="18" charset="0"/>
                          <a:ea typeface="Calibri" panose="020F0502020204030204" pitchFamily="34" charset="0"/>
                          <a:cs typeface="Arial" panose="020B0604020202020204" pitchFamily="34" charset="0"/>
                        </a:rPr>
                        <m:t> 20%</m:t>
                      </m:r>
                      <m:r>
                        <a:rPr lang="en-US" b="0" i="0" smtClean="0">
                          <a:effectLst/>
                          <a:latin typeface="Cambria Math" panose="02040503050406030204" pitchFamily="18" charset="0"/>
                          <a:ea typeface="Calibri" panose="020F0502020204030204" pitchFamily="34" charset="0"/>
                          <a:cs typeface="Arial" panose="020B0604020202020204" pitchFamily="34" charset="0"/>
                        </a:rPr>
                        <m:t>=1,900 </m:t>
                      </m:r>
                      <m:r>
                        <m:rPr>
                          <m:sty m:val="p"/>
                        </m:rPr>
                        <a:rPr lang="en-US" b="0" i="0" smtClean="0">
                          <a:effectLst/>
                          <a:latin typeface="Cambria Math" panose="02040503050406030204" pitchFamily="18" charset="0"/>
                          <a:ea typeface="Calibri" panose="020F0502020204030204" pitchFamily="34" charset="0"/>
                          <a:cs typeface="Arial" panose="020B0604020202020204" pitchFamily="34" charset="0"/>
                        </a:rPr>
                        <m:t>hours</m:t>
                      </m:r>
                    </m:oMath>
                  </m:oMathPara>
                </a14:m>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algn="ctr"/>
                <a:endParaRPr lang="en-US" dirty="0">
                  <a:effectLst/>
                  <a:latin typeface="Calibri" panose="020F0502020204030204" pitchFamily="34" charset="0"/>
                  <a:ea typeface="Calibri" panose="020F0502020204030204" pitchFamily="34" charset="0"/>
                  <a:cs typeface="Arial" panose="020B0604020202020204" pitchFamily="34" charset="0"/>
                </a:endParaRPr>
              </a:p>
              <a:p>
                <a:pPr marL="228600" lvl="1" indent="0" algn="ctr">
                  <a:buNone/>
                </a:pPr>
                <a:endParaRPr lang="en-US" dirty="0"/>
              </a:p>
            </p:txBody>
          </p:sp>
        </mc:Choice>
        <mc:Fallback xmlns="">
          <p:sp>
            <p:nvSpPr>
              <p:cNvPr id="3" name="TextBox 2">
                <a:extLst>
                  <a:ext uri="{FF2B5EF4-FFF2-40B4-BE49-F238E27FC236}">
                    <a16:creationId xmlns:a16="http://schemas.microsoft.com/office/drawing/2014/main" id="{F6822CEC-DF39-A2B4-D736-CAE81FB9BBE7}"/>
                  </a:ext>
                </a:extLst>
              </p:cNvPr>
              <p:cNvSpPr txBox="1">
                <a:spLocks noRot="1" noChangeAspect="1" noMove="1" noResize="1" noEditPoints="1" noAdjustHandles="1" noChangeArrowheads="1" noChangeShapeType="1" noTextEdit="1"/>
              </p:cNvSpPr>
              <p:nvPr/>
            </p:nvSpPr>
            <p:spPr>
              <a:xfrm>
                <a:off x="264028" y="1639024"/>
                <a:ext cx="4857750" cy="5063374"/>
              </a:xfrm>
              <a:prstGeom prst="rect">
                <a:avLst/>
              </a:prstGeom>
              <a:blipFill>
                <a:blip r:embed="rId3"/>
                <a:stretch>
                  <a:fillRect/>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DB4CDB26-3814-079D-09EA-86A9B25395D9}"/>
              </a:ext>
            </a:extLst>
          </p:cNvPr>
          <p:cNvPicPr>
            <a:picLocks noChangeAspect="1"/>
          </p:cNvPicPr>
          <p:nvPr/>
        </p:nvPicPr>
        <p:blipFill>
          <a:blip r:embed="rId4"/>
          <a:stretch>
            <a:fillRect/>
          </a:stretch>
        </p:blipFill>
        <p:spPr>
          <a:xfrm>
            <a:off x="5414502" y="1735861"/>
            <a:ext cx="5938488" cy="4586387"/>
          </a:xfrm>
          <a:prstGeom prst="rect">
            <a:avLst/>
          </a:prstGeom>
        </p:spPr>
      </p:pic>
    </p:spTree>
    <p:extLst>
      <p:ext uri="{BB962C8B-B14F-4D97-AF65-F5344CB8AC3E}">
        <p14:creationId xmlns:p14="http://schemas.microsoft.com/office/powerpoint/2010/main" val="1547172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42682" y="0"/>
            <a:ext cx="10511118" cy="1325563"/>
          </a:xfrm>
        </p:spPr>
        <p:txBody>
          <a:bodyPr>
            <a:normAutofit/>
          </a:bodyPr>
          <a:lstStyle/>
          <a:p>
            <a:r>
              <a:rPr lang="pt-BR" sz="3200" dirty="0">
                <a:solidFill>
                  <a:srgbClr val="0076B4"/>
                </a:solidFill>
                <a:latin typeface="Arial Black" panose="020B0A04020102020204" pitchFamily="34" charset="0"/>
                <a:cs typeface="Arial" panose="020B0604020202020204" pitchFamily="34" charset="0"/>
              </a:rPr>
              <a:t>The Measured Mile </a:t>
            </a:r>
            <a:br>
              <a:rPr lang="pt-BR" sz="3200" dirty="0">
                <a:solidFill>
                  <a:srgbClr val="0076B4"/>
                </a:solidFill>
                <a:latin typeface="Arial Black" panose="020B0A04020102020204" pitchFamily="34" charset="0"/>
                <a:cs typeface="Arial" panose="020B0604020202020204" pitchFamily="34" charset="0"/>
              </a:rPr>
            </a:br>
            <a:r>
              <a:rPr lang="pt-BR" sz="3200" dirty="0">
                <a:solidFill>
                  <a:srgbClr val="0076B4"/>
                </a:solidFill>
                <a:latin typeface="Arial Black" panose="020B0A04020102020204" pitchFamily="34" charset="0"/>
                <a:cs typeface="Arial" panose="020B0604020202020204" pitchFamily="34" charset="0"/>
              </a:rPr>
              <a:t>Sample Issues with implementation</a:t>
            </a:r>
          </a:p>
        </p:txBody>
      </p:sp>
      <p:sp>
        <p:nvSpPr>
          <p:cNvPr id="4" name="Espaço Reservado para Conteúdo 11">
            <a:extLst>
              <a:ext uri="{FF2B5EF4-FFF2-40B4-BE49-F238E27FC236}">
                <a16:creationId xmlns:a16="http://schemas.microsoft.com/office/drawing/2014/main" id="{299C3461-3159-4C6F-FD42-6390E76F2CBD}"/>
              </a:ext>
            </a:extLst>
          </p:cNvPr>
          <p:cNvSpPr>
            <a:spLocks noGrp="1"/>
          </p:cNvSpPr>
          <p:nvPr>
            <p:ph idx="1"/>
          </p:nvPr>
        </p:nvSpPr>
        <p:spPr>
          <a:xfrm>
            <a:off x="838200" y="1221828"/>
            <a:ext cx="10511118" cy="5446986"/>
          </a:xfrm>
        </p:spPr>
        <p:txBody>
          <a:bodyPr>
            <a:normAutofit/>
          </a:bodyPr>
          <a:lstStyle/>
          <a:p>
            <a:r>
              <a:rPr lang="en-US" sz="2700" dirty="0">
                <a:solidFill>
                  <a:schemeClr val="tx1">
                    <a:lumMod val="75000"/>
                    <a:lumOff val="25000"/>
                  </a:schemeClr>
                </a:solidFill>
                <a:latin typeface="Arial" panose="020B0604020202020204" pitchFamily="34" charset="0"/>
                <a:cs typeface="Arial" panose="020B0604020202020204" pitchFamily="34" charset="0"/>
              </a:rPr>
              <a:t>Requires an impact free period of the Project – which may not exist.</a:t>
            </a:r>
          </a:p>
          <a:p>
            <a:r>
              <a:rPr lang="en-US" sz="2700" dirty="0">
                <a:solidFill>
                  <a:schemeClr val="tx1">
                    <a:lumMod val="75000"/>
                    <a:lumOff val="25000"/>
                  </a:schemeClr>
                </a:solidFill>
                <a:latin typeface="Arial" panose="020B0604020202020204" pitchFamily="34" charset="0"/>
                <a:cs typeface="Arial" panose="020B0604020202020204" pitchFamily="34" charset="0"/>
              </a:rPr>
              <a:t>Data used must be free of errors – verification of data is recommended.</a:t>
            </a:r>
          </a:p>
          <a:p>
            <a:r>
              <a:rPr lang="en-US" sz="2700" dirty="0">
                <a:solidFill>
                  <a:schemeClr val="tx1">
                    <a:lumMod val="75000"/>
                    <a:lumOff val="25000"/>
                  </a:schemeClr>
                </a:solidFill>
                <a:latin typeface="Arial" panose="020B0604020202020204" pitchFamily="34" charset="0"/>
                <a:cs typeface="Arial" panose="020B0604020202020204" pitchFamily="34" charset="0"/>
              </a:rPr>
              <a:t>Contractual route may dictate the reliability of data used:</a:t>
            </a:r>
          </a:p>
          <a:p>
            <a:pPr marL="860425" lvl="1" indent="-403225">
              <a:buFont typeface="Arial" panose="020B0604020202020204" pitchFamily="34" charset="0"/>
              <a:buChar char="–"/>
            </a:pPr>
            <a:r>
              <a:rPr lang="en-US" sz="2700" dirty="0">
                <a:solidFill>
                  <a:schemeClr val="tx1">
                    <a:lumMod val="75000"/>
                    <a:lumOff val="25000"/>
                  </a:schemeClr>
                </a:solidFill>
                <a:latin typeface="Arial" panose="020B0604020202020204" pitchFamily="34" charset="0"/>
                <a:cs typeface="Arial" panose="020B0604020202020204" pitchFamily="34" charset="0"/>
              </a:rPr>
              <a:t>Unit Rates.</a:t>
            </a:r>
          </a:p>
          <a:p>
            <a:pPr marL="860425" lvl="1" indent="-403225">
              <a:buFont typeface="Arial" panose="020B0604020202020204" pitchFamily="34" charset="0"/>
              <a:buChar char="–"/>
            </a:pPr>
            <a:r>
              <a:rPr lang="en-US" sz="2700" dirty="0">
                <a:solidFill>
                  <a:schemeClr val="tx1">
                    <a:lumMod val="75000"/>
                    <a:lumOff val="25000"/>
                  </a:schemeClr>
                </a:solidFill>
                <a:latin typeface="Arial" panose="020B0604020202020204" pitchFamily="34" charset="0"/>
                <a:cs typeface="Arial" panose="020B0604020202020204" pitchFamily="34" charset="0"/>
              </a:rPr>
              <a:t>Lump Sum – Payment Requests – Relationship with quantities.</a:t>
            </a:r>
          </a:p>
          <a:p>
            <a:r>
              <a:rPr lang="en-US" sz="2700" dirty="0">
                <a:solidFill>
                  <a:schemeClr val="tx1">
                    <a:lumMod val="75000"/>
                    <a:lumOff val="25000"/>
                  </a:schemeClr>
                </a:solidFill>
                <a:latin typeface="Arial" panose="020B0604020202020204" pitchFamily="34" charset="0"/>
                <a:cs typeface="Arial" panose="020B0604020202020204" pitchFamily="34" charset="0"/>
              </a:rPr>
              <a:t>Comparability work – scope – conditions – </a:t>
            </a:r>
            <a:r>
              <a:rPr lang="en-US" sz="2700" dirty="0" err="1">
                <a:solidFill>
                  <a:schemeClr val="tx1">
                    <a:lumMod val="75000"/>
                    <a:lumOff val="25000"/>
                  </a:schemeClr>
                </a:solidFill>
                <a:latin typeface="Arial" panose="020B0604020202020204" pitchFamily="34" charset="0"/>
                <a:cs typeface="Arial" panose="020B0604020202020204" pitchFamily="34" charset="0"/>
              </a:rPr>
              <a:t>labour</a:t>
            </a:r>
            <a:r>
              <a:rPr lang="en-US" sz="2700" dirty="0">
                <a:solidFill>
                  <a:schemeClr val="tx1">
                    <a:lumMod val="75000"/>
                    <a:lumOff val="25000"/>
                  </a:schemeClr>
                </a:solidFill>
                <a:latin typeface="Arial" panose="020B0604020202020204" pitchFamily="34" charset="0"/>
                <a:cs typeface="Arial" panose="020B0604020202020204" pitchFamily="34" charset="0"/>
              </a:rPr>
              <a:t>.</a:t>
            </a:r>
          </a:p>
          <a:p>
            <a:r>
              <a:rPr lang="en-US" sz="2700" dirty="0">
                <a:solidFill>
                  <a:schemeClr val="tx1">
                    <a:lumMod val="75000"/>
                    <a:lumOff val="25000"/>
                  </a:schemeClr>
                </a:solidFill>
                <a:latin typeface="Arial" panose="020B0604020202020204" pitchFamily="34" charset="0"/>
                <a:cs typeface="Arial" panose="020B0604020202020204" pitchFamily="34" charset="0"/>
              </a:rPr>
              <a:t>Causal link – don’t assume all inefficiencies in impacted period are relevant.</a:t>
            </a:r>
          </a:p>
          <a:p>
            <a:endParaRPr lang="en-US" dirty="0">
              <a:solidFill>
                <a:schemeClr val="tx1">
                  <a:lumMod val="75000"/>
                  <a:lumOff val="25000"/>
                </a:schemeClr>
              </a:solidFill>
              <a:latin typeface="Arial" panose="020B0604020202020204" pitchFamily="34" charset="0"/>
              <a:cs typeface="Arial" panose="020B0604020202020204" pitchFamily="34" charset="0"/>
            </a:endParaRPr>
          </a:p>
          <a:p>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20585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tx1">
                    <a:lumMod val="75000"/>
                    <a:lumOff val="25000"/>
                  </a:schemeClr>
                </a:solidFill>
                <a:latin typeface="Arial" panose="020B0604020202020204" pitchFamily="34" charset="0"/>
                <a:cs typeface="Arial" panose="020B0604020202020204" pitchFamily="34" charset="0"/>
              </a:rPr>
              <a:t>Contract Language and Productivity.</a:t>
            </a:r>
          </a:p>
          <a:p>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Contract/Procurement Route and Productivity.</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Recording Progress and Records.</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endParaRPr lang="pt-BR" dirty="0">
              <a:solidFill>
                <a:schemeClr val="bg1"/>
              </a:solidFill>
            </a:endParaRPr>
          </a:p>
        </p:txBody>
      </p:sp>
    </p:spTree>
    <p:extLst>
      <p:ext uri="{BB962C8B-B14F-4D97-AF65-F5344CB8AC3E}">
        <p14:creationId xmlns:p14="http://schemas.microsoft.com/office/powerpoint/2010/main" val="41057048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ítulo 4"/>
          <p:cNvSpPr>
            <a:spLocks noGrp="1"/>
          </p:cNvSpPr>
          <p:nvPr>
            <p:ph type="title"/>
          </p:nvPr>
        </p:nvSpPr>
        <p:spPr>
          <a:xfrm>
            <a:off x="595312" y="660400"/>
            <a:ext cx="3932237" cy="1600200"/>
          </a:xfrm>
        </p:spPr>
        <p:txBody>
          <a:bodyPr/>
          <a:lstStyle/>
          <a:p>
            <a:r>
              <a:rPr lang="pt-BR" dirty="0">
                <a:solidFill>
                  <a:schemeClr val="bg1"/>
                </a:solidFill>
                <a:latin typeface="Arial Black" panose="020B0A04020102020204" pitchFamily="34" charset="0"/>
              </a:rPr>
              <a:t>Expert’s Views on Productivity Claims</a:t>
            </a:r>
          </a:p>
        </p:txBody>
      </p:sp>
      <p:sp>
        <p:nvSpPr>
          <p:cNvPr id="6" name="Espaço Reservado para Conteúdo 5"/>
          <p:cNvSpPr>
            <a:spLocks noGrp="1"/>
          </p:cNvSpPr>
          <p:nvPr>
            <p:ph idx="1"/>
          </p:nvPr>
        </p:nvSpPr>
        <p:spPr>
          <a:xfrm>
            <a:off x="5762170" y="987425"/>
            <a:ext cx="5593217" cy="4873625"/>
          </a:xfrm>
        </p:spPr>
        <p:txBody>
          <a:bodyPr>
            <a:normAutofit/>
          </a:bodyPr>
          <a:lstStyle/>
          <a:p>
            <a:r>
              <a:rPr lang="pt-BR" sz="2400" dirty="0">
                <a:solidFill>
                  <a:schemeClr val="bg1">
                    <a:lumMod val="85000"/>
                  </a:schemeClr>
                </a:solidFill>
                <a:latin typeface="Arial" panose="020B0604020202020204" pitchFamily="34" charset="0"/>
                <a:cs typeface="Arial" panose="020B0604020202020204" pitchFamily="34" charset="0"/>
              </a:rPr>
              <a:t>Contract Language and Productivity.</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Contract/Procurement Route and Productivity.</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Recording Progress and Records.</a:t>
            </a:r>
          </a:p>
          <a:p>
            <a:endParaRPr lang="pt-BR" sz="2400" dirty="0">
              <a:solidFill>
                <a:schemeClr val="bg1">
                  <a:lumMod val="85000"/>
                </a:schemeClr>
              </a:solidFill>
              <a:latin typeface="Arial" panose="020B0604020202020204" pitchFamily="34" charset="0"/>
              <a:cs typeface="Arial" panose="020B0604020202020204" pitchFamily="34" charset="0"/>
            </a:endParaRPr>
          </a:p>
          <a:p>
            <a:r>
              <a:rPr lang="pt-BR" sz="2400" dirty="0">
                <a:solidFill>
                  <a:schemeClr val="bg1">
                    <a:lumMod val="85000"/>
                  </a:schemeClr>
                </a:solidFill>
                <a:latin typeface="Arial" panose="020B0604020202020204" pitchFamily="34" charset="0"/>
                <a:cs typeface="Arial" panose="020B0604020202020204" pitchFamily="34" charset="0"/>
              </a:rPr>
              <a:t>The Measured Mile.</a:t>
            </a:r>
          </a:p>
          <a:p>
            <a:pPr marL="0" indent="0">
              <a:buNone/>
            </a:pPr>
            <a:endParaRPr lang="pt-BR" sz="2400" dirty="0">
              <a:solidFill>
                <a:schemeClr val="tx1">
                  <a:lumMod val="75000"/>
                  <a:lumOff val="25000"/>
                </a:schemeClr>
              </a:solidFill>
              <a:latin typeface="Arial" panose="020B0604020202020204" pitchFamily="34" charset="0"/>
              <a:cs typeface="Arial" panose="020B0604020202020204" pitchFamily="34" charset="0"/>
            </a:endParaRPr>
          </a:p>
          <a:p>
            <a:r>
              <a:rPr lang="pt-BR" sz="2400" dirty="0">
                <a:solidFill>
                  <a:schemeClr val="tx1">
                    <a:lumMod val="75000"/>
                    <a:lumOff val="25000"/>
                  </a:schemeClr>
                </a:solidFill>
                <a:latin typeface="Arial" panose="020B0604020202020204" pitchFamily="34" charset="0"/>
                <a:cs typeface="Arial" panose="020B0604020202020204" pitchFamily="34" charset="0"/>
              </a:rPr>
              <a:t>Summary.</a:t>
            </a:r>
          </a:p>
          <a:p>
            <a:endParaRPr lang="pt-BR" sz="2400" dirty="0">
              <a:solidFill>
                <a:schemeClr val="tx1">
                  <a:lumMod val="75000"/>
                  <a:lumOff val="25000"/>
                </a:schemeClr>
              </a:solidFill>
            </a:endParaRPr>
          </a:p>
        </p:txBody>
      </p:sp>
      <p:sp>
        <p:nvSpPr>
          <p:cNvPr id="7" name="Espaço Reservado para Texto 6"/>
          <p:cNvSpPr>
            <a:spLocks noGrp="1"/>
          </p:cNvSpPr>
          <p:nvPr>
            <p:ph type="body" sz="half" idx="2"/>
          </p:nvPr>
        </p:nvSpPr>
        <p:spPr>
          <a:xfrm>
            <a:off x="595313" y="2438400"/>
            <a:ext cx="3932237" cy="3811588"/>
          </a:xfrm>
        </p:spPr>
        <p:txBody>
          <a:bodyPr/>
          <a:lstStyle/>
          <a:p>
            <a:r>
              <a:rPr lang="pt-BR" dirty="0">
                <a:solidFill>
                  <a:schemeClr val="bg1"/>
                </a:solidFill>
              </a:rPr>
              <a:t>Summary </a:t>
            </a:r>
          </a:p>
        </p:txBody>
      </p:sp>
    </p:spTree>
    <p:extLst>
      <p:ext uri="{BB962C8B-B14F-4D97-AF65-F5344CB8AC3E}">
        <p14:creationId xmlns:p14="http://schemas.microsoft.com/office/powerpoint/2010/main" val="688411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842682" y="0"/>
            <a:ext cx="10511118" cy="1325563"/>
          </a:xfrm>
        </p:spPr>
        <p:txBody>
          <a:bodyPr/>
          <a:lstStyle/>
          <a:p>
            <a:r>
              <a:rPr lang="pt-BR" sz="3600" dirty="0">
                <a:solidFill>
                  <a:srgbClr val="0076B4"/>
                </a:solidFill>
                <a:latin typeface="Arial Black" panose="020B0A04020102020204" pitchFamily="34" charset="0"/>
                <a:cs typeface="Arial" panose="020B0604020202020204" pitchFamily="34" charset="0"/>
              </a:rPr>
              <a:t>Summary Points:</a:t>
            </a:r>
          </a:p>
        </p:txBody>
      </p:sp>
      <p:sp>
        <p:nvSpPr>
          <p:cNvPr id="5" name="Espaço Reservado para Conteúdo 11">
            <a:extLst>
              <a:ext uri="{FF2B5EF4-FFF2-40B4-BE49-F238E27FC236}">
                <a16:creationId xmlns:a16="http://schemas.microsoft.com/office/drawing/2014/main" id="{844E2A20-F2F1-F669-EEC5-9901C0D3B751}"/>
              </a:ext>
            </a:extLst>
          </p:cNvPr>
          <p:cNvSpPr txBox="1">
            <a:spLocks/>
          </p:cNvSpPr>
          <p:nvPr/>
        </p:nvSpPr>
        <p:spPr>
          <a:xfrm>
            <a:off x="838200" y="1213946"/>
            <a:ext cx="10511118" cy="545486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700" dirty="0">
                <a:solidFill>
                  <a:schemeClr val="tx1">
                    <a:lumMod val="75000"/>
                    <a:lumOff val="25000"/>
                  </a:schemeClr>
                </a:solidFill>
                <a:latin typeface="Arial" panose="020B0604020202020204" pitchFamily="34" charset="0"/>
                <a:cs typeface="Arial" panose="020B0604020202020204" pitchFamily="34" charset="0"/>
              </a:rPr>
              <a:t>Read the Contract – does the Contract preclude Productivity claims?</a:t>
            </a:r>
          </a:p>
          <a:p>
            <a:r>
              <a:rPr lang="en-US" sz="2700" dirty="0">
                <a:solidFill>
                  <a:schemeClr val="tx1">
                    <a:lumMod val="75000"/>
                    <a:lumOff val="25000"/>
                  </a:schemeClr>
                </a:solidFill>
                <a:latin typeface="Arial" panose="020B0604020202020204" pitchFamily="34" charset="0"/>
                <a:cs typeface="Arial" panose="020B0604020202020204" pitchFamily="34" charset="0"/>
              </a:rPr>
              <a:t>Ensure ongoing monitoring on productivity against a benchmark – recognize issues early – don’t wait until Project closeout. </a:t>
            </a:r>
          </a:p>
          <a:p>
            <a:r>
              <a:rPr lang="en-US" sz="2700" dirty="0">
                <a:solidFill>
                  <a:schemeClr val="tx1">
                    <a:lumMod val="75000"/>
                    <a:lumOff val="25000"/>
                  </a:schemeClr>
                </a:solidFill>
                <a:latin typeface="Arial" panose="020B0604020202020204" pitchFamily="34" charset="0"/>
                <a:cs typeface="Arial" panose="020B0604020202020204" pitchFamily="34" charset="0"/>
              </a:rPr>
              <a:t>Measured Mile is the preferred method of productivity analysis – if implemented correctly.</a:t>
            </a:r>
          </a:p>
          <a:p>
            <a:r>
              <a:rPr lang="en-US" sz="2700" dirty="0">
                <a:solidFill>
                  <a:schemeClr val="tx1">
                    <a:lumMod val="75000"/>
                    <a:lumOff val="25000"/>
                  </a:schemeClr>
                </a:solidFill>
                <a:latin typeface="Arial" panose="020B0604020202020204" pitchFamily="34" charset="0"/>
                <a:cs typeface="Arial" panose="020B0604020202020204" pitchFamily="34" charset="0"/>
              </a:rPr>
              <a:t>Ensure Measured Mile takes account for productivity impacts that are not recoverable (Weather in the North of Brazil is a good example).</a:t>
            </a:r>
          </a:p>
          <a:p>
            <a:pPr>
              <a:tabLst>
                <a:tab pos="7086600" algn="l"/>
              </a:tabLst>
            </a:pPr>
            <a:r>
              <a:rPr lang="en-US" sz="2700" dirty="0">
                <a:solidFill>
                  <a:schemeClr val="tx1">
                    <a:lumMod val="75000"/>
                    <a:lumOff val="25000"/>
                  </a:schemeClr>
                </a:solidFill>
                <a:latin typeface="Arial" panose="020B0604020202020204" pitchFamily="34" charset="0"/>
                <a:cs typeface="Arial" panose="020B0604020202020204" pitchFamily="34" charset="0"/>
              </a:rPr>
              <a:t>Whether the actual unimpacted performance is better or worse than planned is irrelevant.</a:t>
            </a:r>
          </a:p>
          <a:p>
            <a:r>
              <a:rPr lang="en-US" sz="2700" dirty="0">
                <a:solidFill>
                  <a:schemeClr val="tx1">
                    <a:lumMod val="75000"/>
                    <a:lumOff val="25000"/>
                  </a:schemeClr>
                </a:solidFill>
                <a:latin typeface="Arial" panose="020B0604020202020204" pitchFamily="34" charset="0"/>
                <a:cs typeface="Arial" panose="020B0604020202020204" pitchFamily="34" charset="0"/>
              </a:rPr>
              <a:t>Ensure the data used for a Measured Mile Analysis is free from errors – cross check data provided with source data.</a:t>
            </a:r>
          </a:p>
          <a:p>
            <a:pPr marL="0" indent="0">
              <a:buNone/>
            </a:pP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96625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799139" y="899894"/>
            <a:ext cx="4922888" cy="646331"/>
          </a:xfrm>
          <a:prstGeom prst="rect">
            <a:avLst/>
          </a:prstGeom>
          <a:noFill/>
        </p:spPr>
        <p:txBody>
          <a:bodyPr wrap="square" rtlCol="0">
            <a:spAutoFit/>
          </a:bodyPr>
          <a:lstStyle/>
          <a:p>
            <a:r>
              <a:rPr lang="en-US" sz="3600" b="1" dirty="0">
                <a:solidFill>
                  <a:srgbClr val="0076B5"/>
                </a:solidFill>
                <a:latin typeface="Arial Black" panose="020B0A04020102020204" pitchFamily="34" charset="0"/>
                <a:cs typeface="Lato Heavy" panose="020F0902020204030203" pitchFamily="34" charset="0"/>
              </a:rPr>
              <a:t>Simon Braithwaite</a:t>
            </a:r>
            <a:endParaRPr lang="id-ID" sz="3600" b="1" dirty="0">
              <a:solidFill>
                <a:srgbClr val="1D3859"/>
              </a:solidFill>
              <a:latin typeface="Arial Black" panose="020B0A04020102020204" pitchFamily="34" charset="0"/>
              <a:cs typeface="Lato Heavy" panose="020F0902020204030203" pitchFamily="34" charset="0"/>
            </a:endParaRPr>
          </a:p>
        </p:txBody>
      </p:sp>
      <p:sp>
        <p:nvSpPr>
          <p:cNvPr id="6" name="TextBox 6">
            <a:extLst>
              <a:ext uri="{FF2B5EF4-FFF2-40B4-BE49-F238E27FC236}">
                <a16:creationId xmlns:a16="http://schemas.microsoft.com/office/drawing/2014/main" id="{FC78D30A-5C88-7004-5436-3C0EEE02040F}"/>
              </a:ext>
            </a:extLst>
          </p:cNvPr>
          <p:cNvSpPr txBox="1"/>
          <p:nvPr/>
        </p:nvSpPr>
        <p:spPr>
          <a:xfrm>
            <a:off x="799140" y="1855822"/>
            <a:ext cx="4134602" cy="369332"/>
          </a:xfrm>
          <a:prstGeom prst="rect">
            <a:avLst/>
          </a:prstGeom>
          <a:noFill/>
        </p:spPr>
        <p:txBody>
          <a:bodyPr wrap="square" rtlCol="0">
            <a:spAutoFit/>
          </a:bodyPr>
          <a:lstStyle/>
          <a:p>
            <a:r>
              <a:rPr lang="pt-BR" b="1" dirty="0">
                <a:solidFill>
                  <a:srgbClr val="1D3859"/>
                </a:solidFill>
                <a:latin typeface="Arial" panose="020B0604020202020204" pitchFamily="34" charset="0"/>
                <a:cs typeface="Arial" panose="020B0604020202020204" pitchFamily="34" charset="0"/>
              </a:rPr>
              <a:t>New York, USA – Manchester, UK</a:t>
            </a:r>
            <a:endParaRPr lang="id-ID" b="1" dirty="0">
              <a:solidFill>
                <a:srgbClr val="1D3859"/>
              </a:solidFill>
              <a:latin typeface="Arial" panose="020B0604020202020204" pitchFamily="34" charset="0"/>
              <a:cs typeface="Arial" panose="020B0604020202020204" pitchFamily="34" charset="0"/>
            </a:endParaRPr>
          </a:p>
        </p:txBody>
      </p:sp>
      <p:pic>
        <p:nvPicPr>
          <p:cNvPr id="3" name="Picture Placeholder 2" descr="A person in a suit and tie&#10;&#10;Description automatically generated">
            <a:extLst>
              <a:ext uri="{FF2B5EF4-FFF2-40B4-BE49-F238E27FC236}">
                <a16:creationId xmlns:a16="http://schemas.microsoft.com/office/drawing/2014/main" id="{23ABCCC2-704E-F395-AECD-45AB77791299}"/>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t="663" b="663"/>
          <a:stretch>
            <a:fillRect/>
          </a:stretch>
        </p:blipFill>
        <p:spPr>
          <a:xfrm>
            <a:off x="6096000" y="1546225"/>
            <a:ext cx="3949700" cy="3897313"/>
          </a:xfrm>
          <a:prstGeom prst="ellipse">
            <a:avLst/>
          </a:prstGeom>
        </p:spPr>
      </p:pic>
      <p:sp>
        <p:nvSpPr>
          <p:cNvPr id="2" name="TextBox 5">
            <a:extLst>
              <a:ext uri="{FF2B5EF4-FFF2-40B4-BE49-F238E27FC236}">
                <a16:creationId xmlns:a16="http://schemas.microsoft.com/office/drawing/2014/main" id="{31367A71-D8D0-82A5-FA5A-0E045906B2CC}"/>
              </a:ext>
            </a:extLst>
          </p:cNvPr>
          <p:cNvSpPr txBox="1"/>
          <p:nvPr/>
        </p:nvSpPr>
        <p:spPr>
          <a:xfrm>
            <a:off x="799139" y="2431482"/>
            <a:ext cx="4548915" cy="646331"/>
          </a:xfrm>
          <a:prstGeom prst="rect">
            <a:avLst/>
          </a:prstGeom>
          <a:noFill/>
        </p:spPr>
        <p:txBody>
          <a:bodyPr wrap="square" rtlCol="0">
            <a:spAutoFit/>
          </a:bodyPr>
          <a:lstStyle/>
          <a:p>
            <a:r>
              <a:rPr lang="en-US" sz="3600" b="1" dirty="0" err="1">
                <a:solidFill>
                  <a:srgbClr val="0076B5"/>
                </a:solidFill>
                <a:latin typeface="Arial Black" panose="020B0A04020102020204" pitchFamily="34" charset="0"/>
                <a:cs typeface="Lato Heavy" panose="020F0902020204030203" pitchFamily="34" charset="0"/>
              </a:rPr>
              <a:t>Obrigado</a:t>
            </a:r>
            <a:r>
              <a:rPr lang="en-US" sz="3600" b="1" dirty="0">
                <a:solidFill>
                  <a:srgbClr val="0076B5"/>
                </a:solidFill>
                <a:latin typeface="Arial Black" panose="020B0A04020102020204" pitchFamily="34" charset="0"/>
                <a:cs typeface="Lato Heavy" panose="020F0902020204030203" pitchFamily="34" charset="0"/>
              </a:rPr>
              <a:t>!</a:t>
            </a:r>
            <a:endParaRPr lang="id-ID" sz="3600" b="1" dirty="0">
              <a:solidFill>
                <a:srgbClr val="1D3859"/>
              </a:solidFill>
              <a:latin typeface="Arial Black" panose="020B0A04020102020204" pitchFamily="34" charset="0"/>
              <a:cs typeface="Lato Heavy" panose="020F0902020204030203" pitchFamily="34" charset="0"/>
            </a:endParaRPr>
          </a:p>
        </p:txBody>
      </p:sp>
      <p:pic>
        <p:nvPicPr>
          <p:cNvPr id="4" name="Picture 3">
            <a:extLst>
              <a:ext uri="{FF2B5EF4-FFF2-40B4-BE49-F238E27FC236}">
                <a16:creationId xmlns:a16="http://schemas.microsoft.com/office/drawing/2014/main" id="{49E7DA20-12C3-5E42-A9DB-B5DAC31D4B7E}"/>
              </a:ext>
            </a:extLst>
          </p:cNvPr>
          <p:cNvPicPr>
            <a:picLocks noChangeAspect="1"/>
          </p:cNvPicPr>
          <p:nvPr/>
        </p:nvPicPr>
        <p:blipFill>
          <a:blip r:embed="rId4"/>
          <a:stretch>
            <a:fillRect/>
          </a:stretch>
        </p:blipFill>
        <p:spPr>
          <a:xfrm>
            <a:off x="1759637" y="3197942"/>
            <a:ext cx="3001891" cy="3001891"/>
          </a:xfrm>
          <a:prstGeom prst="rect">
            <a:avLst/>
          </a:prstGeom>
        </p:spPr>
      </p:pic>
    </p:spTree>
    <p:extLst>
      <p:ext uri="{BB962C8B-B14F-4D97-AF65-F5344CB8AC3E}">
        <p14:creationId xmlns:p14="http://schemas.microsoft.com/office/powerpoint/2010/main" val="998931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2" presetClass="entr" presetSubtype="1" decel="10000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750" fill="hold"/>
                                        <p:tgtEl>
                                          <p:spTgt spid="2"/>
                                        </p:tgtEl>
                                        <p:attrNameLst>
                                          <p:attrName>ppt_x</p:attrName>
                                        </p:attrNameLst>
                                      </p:cBhvr>
                                      <p:tavLst>
                                        <p:tav tm="0">
                                          <p:val>
                                            <p:strVal val="#ppt_x"/>
                                          </p:val>
                                        </p:tav>
                                        <p:tav tm="100000">
                                          <p:val>
                                            <p:strVal val="#ppt_x"/>
                                          </p:val>
                                        </p:tav>
                                      </p:tavLst>
                                    </p:anim>
                                    <p:anim calcmode="lin" valueType="num">
                                      <p:cBhvr additive="base">
                                        <p:cTn id="17" dur="75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1FC357493DC543AA8D83FA6B05F968" ma:contentTypeVersion="17" ma:contentTypeDescription="Create a new document." ma:contentTypeScope="" ma:versionID="b5664acc1e6cf6bf759779ce950b74f3">
  <xsd:schema xmlns:xsd="http://www.w3.org/2001/XMLSchema" xmlns:xs="http://www.w3.org/2001/XMLSchema" xmlns:p="http://schemas.microsoft.com/office/2006/metadata/properties" xmlns:ns3="3d44032d-6f68-4529-96ab-e0aeda1e52bf" xmlns:ns4="408a0485-330d-4cf2-bbab-1fcc0d077e41" targetNamespace="http://schemas.microsoft.com/office/2006/metadata/properties" ma:root="true" ma:fieldsID="426b53cab910748d4b45925608d6c712" ns3:_="" ns4:_="">
    <xsd:import namespace="3d44032d-6f68-4529-96ab-e0aeda1e52bf"/>
    <xsd:import namespace="408a0485-330d-4cf2-bbab-1fcc0d077e41"/>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OCR" minOccurs="0"/>
                <xsd:element ref="ns3:MediaServiceDateTaken"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44032d-6f68-4529-96ab-e0aeda1e52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08a0485-330d-4cf2-bbab-1fcc0d077e4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3d44032d-6f68-4529-96ab-e0aeda1e52bf" xsi:nil="true"/>
  </documentManagement>
</p:properties>
</file>

<file path=customXml/itemProps1.xml><?xml version="1.0" encoding="utf-8"?>
<ds:datastoreItem xmlns:ds="http://schemas.openxmlformats.org/officeDocument/2006/customXml" ds:itemID="{6B1B1F85-BB23-4951-B665-881BAD96F50F}">
  <ds:schemaRefs>
    <ds:schemaRef ds:uri="http://schemas.microsoft.com/sharepoint/v3/contenttype/forms"/>
  </ds:schemaRefs>
</ds:datastoreItem>
</file>

<file path=customXml/itemProps2.xml><?xml version="1.0" encoding="utf-8"?>
<ds:datastoreItem xmlns:ds="http://schemas.openxmlformats.org/officeDocument/2006/customXml" ds:itemID="{1459C572-B195-4266-B2F7-31F3FE25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44032d-6f68-4529-96ab-e0aeda1e52bf"/>
    <ds:schemaRef ds:uri="408a0485-330d-4cf2-bbab-1fcc0d077e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00E992F-AE49-4A38-A2A4-DA188DD43E08}">
  <ds:schemaRefs>
    <ds:schemaRef ds:uri="http://schemas.microsoft.com/office/2006/documentManagement/types"/>
    <ds:schemaRef ds:uri="http://purl.org/dc/elements/1.1/"/>
    <ds:schemaRef ds:uri="http://purl.org/dc/dcmitype/"/>
    <ds:schemaRef ds:uri="http://www.w3.org/XML/1998/namespace"/>
    <ds:schemaRef ds:uri="408a0485-330d-4cf2-bbab-1fcc0d077e41"/>
    <ds:schemaRef ds:uri="http://schemas.openxmlformats.org/package/2006/metadata/core-properties"/>
    <ds:schemaRef ds:uri="http://schemas.microsoft.com/office/infopath/2007/PartnerControls"/>
    <ds:schemaRef ds:uri="3d44032d-6f68-4529-96ab-e0aeda1e52bf"/>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1410</TotalTime>
  <Words>1533</Words>
  <Application>Microsoft Office PowerPoint</Application>
  <PresentationFormat>Widescreen</PresentationFormat>
  <Paragraphs>248</Paragraphs>
  <Slides>26</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Black</vt:lpstr>
      <vt:lpstr>Calibri</vt:lpstr>
      <vt:lpstr>Calibri Light</vt:lpstr>
      <vt:lpstr>Cambria Math</vt:lpstr>
      <vt:lpstr>Times New Roman</vt:lpstr>
      <vt:lpstr>Tema do Office</vt:lpstr>
      <vt:lpstr>PowerPoint Presentation</vt:lpstr>
      <vt:lpstr>PowerPoint Presentation</vt:lpstr>
      <vt:lpstr>Expert’s Views on Productivity Claims</vt:lpstr>
      <vt:lpstr>Expert’s Views on Productivity Claims</vt:lpstr>
      <vt:lpstr>Contract Language and Productivity </vt:lpstr>
      <vt:lpstr>Contract Language and Productivity </vt:lpstr>
      <vt:lpstr>Contract Language and Productivity </vt:lpstr>
      <vt:lpstr>Expert’s Views on Productivity Claims</vt:lpstr>
      <vt:lpstr>Expert’s Views on Productivity Claims</vt:lpstr>
      <vt:lpstr>Contract Procurement Route and Productivity </vt:lpstr>
      <vt:lpstr>Expert’s Views on Productivity Claims</vt:lpstr>
      <vt:lpstr>Expert’s Views on Productivity Claims</vt:lpstr>
      <vt:lpstr>Recording Progress and Records </vt:lpstr>
      <vt:lpstr>Expert’s Views on Productivity Claims</vt:lpstr>
      <vt:lpstr>Expert’s Views on Productivity Claims</vt:lpstr>
      <vt:lpstr>The Measured Mile</vt:lpstr>
      <vt:lpstr>The Measured Mile</vt:lpstr>
      <vt:lpstr>The Measured Mile</vt:lpstr>
      <vt:lpstr>The Measured Mile – Application Example:</vt:lpstr>
      <vt:lpstr>The Measured Mile – Application Example:</vt:lpstr>
      <vt:lpstr>The Measured Mile – Application Example:</vt:lpstr>
      <vt:lpstr>The Measured Mile  Sample Issues with implementation</vt:lpstr>
      <vt:lpstr>Expert’s Views on Productivity Claims</vt:lpstr>
      <vt:lpstr>Expert’s Views on Productivity Claims</vt:lpstr>
      <vt:lpstr>Summary Points: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Simon Braithwaite Diales</cp:lastModifiedBy>
  <cp:revision>17</cp:revision>
  <dcterms:created xsi:type="dcterms:W3CDTF">2024-07-19T21:14:21Z</dcterms:created>
  <dcterms:modified xsi:type="dcterms:W3CDTF">2024-08-28T19:13:28Z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0x0101005C1FC357493DC543AA8D83FA6B05F968</vt:lpwstr>
  </property>
</Properties>
</file>