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256" r:id="rId2"/>
    <p:sldId id="257" r:id="rId3"/>
    <p:sldId id="9228" r:id="rId4"/>
    <p:sldId id="9234" r:id="rId5"/>
    <p:sldId id="9227" r:id="rId6"/>
    <p:sldId id="261" r:id="rId7"/>
    <p:sldId id="272" r:id="rId8"/>
    <p:sldId id="9236" r:id="rId9"/>
    <p:sldId id="9229" r:id="rId10"/>
    <p:sldId id="9231" r:id="rId11"/>
    <p:sldId id="9230" r:id="rId12"/>
    <p:sldId id="276" r:id="rId13"/>
    <p:sldId id="9235"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76B4"/>
    <a:srgbClr val="DCB1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4" d="100"/>
          <a:sy n="114" d="100"/>
        </p:scale>
        <p:origin x="474" y="10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96B1C-BFDC-467B-B17C-FA7496880831}" type="datetimeFigureOut">
              <a:rPr lang="pt-BR" smtClean="0"/>
              <a:t>23/08/2024</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9CDA31-AF4B-4961-8EB6-FE2B1065C3D9}" type="slidenum">
              <a:rPr lang="pt-BR" smtClean="0"/>
              <a:t>‹#›</a:t>
            </a:fld>
            <a:endParaRPr lang="pt-BR"/>
          </a:p>
        </p:txBody>
      </p:sp>
    </p:spTree>
    <p:extLst>
      <p:ext uri="{BB962C8B-B14F-4D97-AF65-F5344CB8AC3E}">
        <p14:creationId xmlns:p14="http://schemas.microsoft.com/office/powerpoint/2010/main" val="34682319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1FA90-EE7E-4AB4-885E-0583018C9B27}" type="datetimeFigureOut">
              <a:rPr lang="pt-BR" smtClean="0"/>
              <a:t>23/08/2024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561E2-9CEB-445B-BC96-C6BE7D07B78E}" type="slidenum">
              <a:rPr lang="pt-BR" smtClean="0"/>
              <a:t>‹#›</a:t>
            </a:fld>
            <a:endParaRPr lang="pt-BR"/>
          </a:p>
        </p:txBody>
      </p:sp>
    </p:spTree>
    <p:extLst>
      <p:ext uri="{BB962C8B-B14F-4D97-AF65-F5344CB8AC3E}">
        <p14:creationId xmlns:p14="http://schemas.microsoft.com/office/powerpoint/2010/main" val="28917191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68526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1498400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64413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F4382CD-FA01-40FF-8D3F-9918D9968EE2}" type="datetime1">
              <a:rPr lang="pt-BR" smtClean="0"/>
              <a:t>23/08/2024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DA3EDF3-DB61-43AE-B6FA-16462152BCF6}" type="slidenum">
              <a:rPr lang="pt-BR" smtClean="0"/>
              <a:t>‹#›</a:t>
            </a:fld>
            <a:endParaRPr lang="pt-BR"/>
          </a:p>
        </p:txBody>
      </p:sp>
    </p:spTree>
    <p:extLst>
      <p:ext uri="{BB962C8B-B14F-4D97-AF65-F5344CB8AC3E}">
        <p14:creationId xmlns:p14="http://schemas.microsoft.com/office/powerpoint/2010/main" val="329747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10FDCEC-2FBE-467B-8913-07699334FDF7}" type="datetime1">
              <a:rPr lang="pt-BR" smtClean="0"/>
              <a:t>23/08/2024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99544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BD4D8A6-D9C5-4E6D-93E8-169D93E0751F}" type="datetime1">
              <a:rPr lang="pt-BR" smtClean="0"/>
              <a:t>23/08/2024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4035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8C2E4A4-9A36-4AF6-B486-8E35F709432A}" type="datetime1">
              <a:rPr lang="pt-BR" smtClean="0"/>
              <a:t>23/08/2024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2644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8702D37-CFD5-40BA-837A-24261C8569CF}" type="datetime1">
              <a:rPr lang="pt-BR" smtClean="0"/>
              <a:t>23/08/2024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10"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30725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160BAE3-CE02-4173-9B75-D6500AF424C5}" type="datetime1">
              <a:rPr lang="pt-BR" smtClean="0"/>
              <a:t>23/08/2024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80091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5DA1C2F-87D1-4FF1-8535-FAED01C2E5DA}" type="datetime1">
              <a:rPr lang="pt-BR" smtClean="0"/>
              <a:t>23/08/2024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5"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440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C5228B2-69A8-4628-9347-BB47B26805ED}" type="datetime1">
              <a:rPr lang="pt-BR" smtClean="0"/>
              <a:t>23/08/2024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75452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1600"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53C5DCD-75C0-44C1-962A-AA9D27EDEED7}" type="datetime1">
              <a:rPr lang="pt-BR" smtClean="0"/>
              <a:t>23/08/2024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
        <p:nvSpPr>
          <p:cNvPr id="9" name="Espaço Reservado para Imagem 2"/>
          <p:cNvSpPr>
            <a:spLocks noGrp="1"/>
          </p:cNvSpPr>
          <p:nvPr>
            <p:ph type="pic" idx="13"/>
          </p:nvPr>
        </p:nvSpPr>
        <p:spPr>
          <a:xfrm>
            <a:off x="8478032"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Tree>
    <p:extLst>
      <p:ext uri="{BB962C8B-B14F-4D97-AF65-F5344CB8AC3E}">
        <p14:creationId xmlns:p14="http://schemas.microsoft.com/office/powerpoint/2010/main" val="64207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AADFBDB-73BA-4EB7-8111-BFA709AFE128}" type="datetime1">
              <a:rPr lang="pt-BR" smtClean="0"/>
              <a:t>23/08/2024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0011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3885AF7-BF6E-4707-91DC-18ABA58DB8B8}" type="datetime1">
              <a:rPr lang="pt-BR" smtClean="0"/>
              <a:t>23/08/2024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8999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D2D79CDB-0504-4325-97AE-E9D486DEC161}" type="datetime1">
              <a:rPr lang="pt-BR" smtClean="0"/>
              <a:t>23/08/2024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7" name="Espaço Reservado para Imagem 6"/>
          <p:cNvSpPr>
            <a:spLocks noGrp="1"/>
          </p:cNvSpPr>
          <p:nvPr>
            <p:ph type="pic" sz="quarter" idx="13"/>
          </p:nvPr>
        </p:nvSpPr>
        <p:spPr>
          <a:xfrm>
            <a:off x="5335588" y="1140586"/>
            <a:ext cx="2817812" cy="4395787"/>
          </a:xfrm>
        </p:spPr>
        <p:txBody>
          <a:bodyPr/>
          <a:lstStyle/>
          <a:p>
            <a:endParaRPr lang="pt-BR"/>
          </a:p>
        </p:txBody>
      </p:sp>
      <p:sp>
        <p:nvSpPr>
          <p:cNvPr id="8" name="Espaço Reservado para Imagem 6"/>
          <p:cNvSpPr>
            <a:spLocks noGrp="1"/>
          </p:cNvSpPr>
          <p:nvPr>
            <p:ph type="pic" sz="quarter" idx="14"/>
          </p:nvPr>
        </p:nvSpPr>
        <p:spPr>
          <a:xfrm>
            <a:off x="8293818" y="1140585"/>
            <a:ext cx="2817812" cy="4395787"/>
          </a:xfrm>
        </p:spPr>
        <p:txBody>
          <a:bodyPr/>
          <a:lstStyle/>
          <a:p>
            <a:endParaRPr lang="pt-BR"/>
          </a:p>
        </p:txBody>
      </p:sp>
      <p:sp>
        <p:nvSpPr>
          <p:cNvPr id="9"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7742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79CDB-0504-4325-97AE-E9D486DEC161}" type="datetime1">
              <a:rPr lang="pt-BR" smtClean="0"/>
              <a:t>23/08/2024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3EDF3-DB61-43AE-B6FA-16462152BCF6}" type="slidenum">
              <a:rPr lang="pt-BR" smtClean="0"/>
              <a:t>‹#›</a:t>
            </a:fld>
            <a:endParaRPr lang="pt-BR"/>
          </a:p>
        </p:txBody>
      </p:sp>
    </p:spTree>
    <p:extLst>
      <p:ext uri="{BB962C8B-B14F-4D97-AF65-F5344CB8AC3E}">
        <p14:creationId xmlns:p14="http://schemas.microsoft.com/office/powerpoint/2010/main" val="348280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ítulo 2">
            <a:extLst>
              <a:ext uri="{FF2B5EF4-FFF2-40B4-BE49-F238E27FC236}">
                <a16:creationId xmlns:a16="http://schemas.microsoft.com/office/drawing/2014/main" id="{DAA1352C-71DF-E896-D40E-FF3E499C1B64}"/>
              </a:ext>
            </a:extLst>
          </p:cNvPr>
          <p:cNvSpPr>
            <a:spLocks noGrp="1"/>
          </p:cNvSpPr>
          <p:nvPr>
            <p:ph type="subTitle" idx="1"/>
          </p:nvPr>
        </p:nvSpPr>
        <p:spPr>
          <a:xfrm>
            <a:off x="1643063" y="4629886"/>
            <a:ext cx="8858250" cy="1034314"/>
          </a:xfrm>
        </p:spPr>
        <p:txBody>
          <a:bodyPr>
            <a:normAutofit fontScale="92500" lnSpcReduction="10000"/>
          </a:bodyPr>
          <a:lstStyle/>
          <a:p>
            <a:r>
              <a:rPr lang="en-US" dirty="0">
                <a:solidFill>
                  <a:srgbClr val="0076B4"/>
                </a:solidFill>
                <a:latin typeface="Arial" panose="020B0604020202020204" pitchFamily="34" charset="0"/>
                <a:cs typeface="Arial" panose="020B0604020202020204" pitchFamily="34" charset="0"/>
              </a:rPr>
              <a:t> Laura Miller – Senior Managing Director </a:t>
            </a:r>
          </a:p>
          <a:p>
            <a:r>
              <a:rPr lang="en-US" sz="1900" dirty="0">
                <a:solidFill>
                  <a:srgbClr val="0076B4"/>
                </a:solidFill>
                <a:latin typeface="Arial" panose="020B0604020202020204" pitchFamily="34" charset="0"/>
                <a:cs typeface="Arial" panose="020B0604020202020204" pitchFamily="34" charset="0"/>
              </a:rPr>
              <a:t>Measuring Loss of Productivity in Construction, Assets and Projects</a:t>
            </a:r>
          </a:p>
          <a:p>
            <a:r>
              <a:rPr lang="en-US" sz="1300" dirty="0">
                <a:solidFill>
                  <a:srgbClr val="0076B4"/>
                </a:solidFill>
                <a:latin typeface="Arial" panose="020B0604020202020204" pitchFamily="34" charset="0"/>
                <a:cs typeface="Arial" panose="020B0604020202020204" pitchFamily="34" charset="0"/>
              </a:rPr>
              <a:t>Sao Paulo, Brazil – 29 August 2024</a:t>
            </a:r>
          </a:p>
          <a:p>
            <a:endParaRPr lang="en-US" dirty="0">
              <a:solidFill>
                <a:srgbClr val="0076B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4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889000" y="946060"/>
            <a:ext cx="4548915" cy="1200329"/>
          </a:xfrm>
          <a:prstGeom prst="rect">
            <a:avLst/>
          </a:prstGeom>
          <a:noFill/>
        </p:spPr>
        <p:txBody>
          <a:bodyPr wrap="square" rtlCol="0">
            <a:spAutoFit/>
          </a:bodyPr>
          <a:lstStyle/>
          <a:p>
            <a:r>
              <a:rPr lang="en-US" sz="3600" b="1" dirty="0">
                <a:solidFill>
                  <a:srgbClr val="0076B5"/>
                </a:solidFill>
                <a:latin typeface="Arial Black" panose="020B0A04020102020204" pitchFamily="34" charset="0"/>
                <a:cs typeface="Lato Heavy" panose="020F0902020204030203" pitchFamily="34" charset="0"/>
              </a:rPr>
              <a:t>Hello, I am</a:t>
            </a:r>
          </a:p>
          <a:p>
            <a:r>
              <a:rPr lang="en-US" sz="3600" b="1" dirty="0">
                <a:solidFill>
                  <a:srgbClr val="1D3859"/>
                </a:solidFill>
                <a:latin typeface="Arial Black" panose="020B0A04020102020204" pitchFamily="34" charset="0"/>
                <a:cs typeface="Lato Heavy" panose="020F0902020204030203" pitchFamily="34" charset="0"/>
              </a:rPr>
              <a:t>Laura Miller</a:t>
            </a:r>
            <a:endParaRPr lang="id-ID" sz="3600" b="1" dirty="0">
              <a:solidFill>
                <a:srgbClr val="1D3859"/>
              </a:solidFill>
              <a:latin typeface="Arial Black" panose="020B0A04020102020204" pitchFamily="34" charset="0"/>
              <a:cs typeface="Lato Heavy" panose="020F0902020204030203" pitchFamily="34" charset="0"/>
            </a:endParaRPr>
          </a:p>
        </p:txBody>
      </p:sp>
      <p:sp>
        <p:nvSpPr>
          <p:cNvPr id="6" name="TextBox 6">
            <a:extLst>
              <a:ext uri="{FF2B5EF4-FFF2-40B4-BE49-F238E27FC236}">
                <a16:creationId xmlns:a16="http://schemas.microsoft.com/office/drawing/2014/main" id="{FC78D30A-5C88-7004-5436-3C0EEE02040F}"/>
              </a:ext>
            </a:extLst>
          </p:cNvPr>
          <p:cNvSpPr txBox="1"/>
          <p:nvPr/>
        </p:nvSpPr>
        <p:spPr>
          <a:xfrm>
            <a:off x="1121832" y="2307256"/>
            <a:ext cx="4817533" cy="923330"/>
          </a:xfrm>
          <a:prstGeom prst="rect">
            <a:avLst/>
          </a:prstGeom>
          <a:noFill/>
        </p:spPr>
        <p:txBody>
          <a:bodyPr wrap="square" rtlCol="0">
            <a:spAutoFit/>
          </a:bodyPr>
          <a:lstStyle/>
          <a:p>
            <a:r>
              <a:rPr lang="en-US" b="1" dirty="0">
                <a:solidFill>
                  <a:srgbClr val="1D3859"/>
                </a:solidFill>
                <a:latin typeface="Arial" panose="020B0604020202020204" pitchFamily="34" charset="0"/>
                <a:cs typeface="Arial" panose="020B0604020202020204" pitchFamily="34" charset="0"/>
              </a:rPr>
              <a:t>FTI Consulting - Senior Managing Director </a:t>
            </a:r>
          </a:p>
          <a:p>
            <a:r>
              <a:rPr lang="en-US" b="1" dirty="0">
                <a:solidFill>
                  <a:srgbClr val="1D3859"/>
                </a:solidFill>
                <a:latin typeface="Arial" panose="020B0604020202020204" pitchFamily="34" charset="0"/>
                <a:cs typeface="Arial" panose="020B0604020202020204" pitchFamily="34" charset="0"/>
              </a:rPr>
              <a:t>Construction, Projects and Assets</a:t>
            </a:r>
          </a:p>
          <a:p>
            <a:r>
              <a:rPr lang="en-US" sz="1400" b="1" dirty="0">
                <a:solidFill>
                  <a:srgbClr val="1D3859"/>
                </a:solidFill>
                <a:latin typeface="Arial" panose="020B0604020202020204" pitchFamily="34" charset="0"/>
                <a:cs typeface="Arial" panose="020B0604020202020204" pitchFamily="34" charset="0"/>
              </a:rPr>
              <a:t>Pittsburgh, Pennsylvania - USA</a:t>
            </a:r>
            <a:r>
              <a:rPr lang="en-US" b="1" dirty="0">
                <a:solidFill>
                  <a:srgbClr val="1D3859"/>
                </a:solidFill>
                <a:latin typeface="Arial" panose="020B0604020202020204" pitchFamily="34" charset="0"/>
                <a:cs typeface="Arial" panose="020B0604020202020204" pitchFamily="34" charset="0"/>
              </a:rPr>
              <a:t> </a:t>
            </a:r>
          </a:p>
        </p:txBody>
      </p:sp>
      <p:pic>
        <p:nvPicPr>
          <p:cNvPr id="3" name="Picture Placeholder 2">
            <a:extLst>
              <a:ext uri="{FF2B5EF4-FFF2-40B4-BE49-F238E27FC236}">
                <a16:creationId xmlns:a16="http://schemas.microsoft.com/office/drawing/2014/main" id="{873E3AC4-85F1-C79D-D66A-1AADB3B57906}"/>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703" b="703"/>
          <a:stretch/>
        </p:blipFill>
        <p:spPr>
          <a:xfrm>
            <a:off x="6096000" y="1546225"/>
            <a:ext cx="3949700" cy="3897313"/>
          </a:xfrm>
          <a:prstGeom prst="ellipse">
            <a:avLst/>
          </a:prstGeom>
          <a:ln>
            <a:solidFill>
              <a:schemeClr val="bg1"/>
            </a:solidFill>
          </a:ln>
        </p:spPr>
      </p:pic>
      <p:sp>
        <p:nvSpPr>
          <p:cNvPr id="8" name="TextBox 7">
            <a:extLst>
              <a:ext uri="{FF2B5EF4-FFF2-40B4-BE49-F238E27FC236}">
                <a16:creationId xmlns:a16="http://schemas.microsoft.com/office/drawing/2014/main" id="{1A31DF42-4225-9636-A5B3-03BEA39CBF06}"/>
              </a:ext>
            </a:extLst>
          </p:cNvPr>
          <p:cNvSpPr txBox="1"/>
          <p:nvPr/>
        </p:nvSpPr>
        <p:spPr>
          <a:xfrm>
            <a:off x="1024466" y="3531132"/>
            <a:ext cx="5012267" cy="2708434"/>
          </a:xfrm>
          <a:prstGeom prst="rect">
            <a:avLst/>
          </a:prstGeom>
          <a:noFill/>
        </p:spPr>
        <p:txBody>
          <a:bodyPr wrap="square">
            <a:spAutoFit/>
          </a:bodyPr>
          <a:lstStyle/>
          <a:p>
            <a:r>
              <a:rPr lang="en-US" sz="1700" dirty="0">
                <a:solidFill>
                  <a:srgbClr val="221E1F"/>
                </a:solidFill>
                <a:effectLst/>
                <a:latin typeface="Calibri" panose="020F0502020204030204" pitchFamily="34" charset="0"/>
                <a:ea typeface="Calibri" panose="020F0502020204030204" pitchFamily="34" charset="0"/>
                <a:cs typeface="Trebuchet MS" panose="020B0603020202020204" pitchFamily="34" charset="0"/>
              </a:rPr>
              <a:t>CPA, CFE and CCA expert in the calculation of construction delay and disruption related damages. Ms. Miller has testified in depositions, at trial, AAA and ICDR arbitrations. Ms. Miller’s expertise includes the analysis of construction damages relating to the impact of design changes, change orders, delays, productivity, inefficiencies, and accelerations. She has 30 years of construction industry related experience and has been consecutively  recognized as a Who’s Who Legal construction expert 2016-2024.</a:t>
            </a:r>
            <a:endParaRPr lang="en-US" sz="1700" dirty="0"/>
          </a:p>
        </p:txBody>
      </p:sp>
    </p:spTree>
    <p:extLst>
      <p:ext uri="{BB962C8B-B14F-4D97-AF65-F5344CB8AC3E}">
        <p14:creationId xmlns:p14="http://schemas.microsoft.com/office/powerpoint/2010/main" val="119577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tile tx="0" ty="0" sx="100000" sy="100000" flip="none" algn="tl"/>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ítulo 10"/>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effectLst>
                  <a:outerShdw blurRad="38100" dist="38100" dir="2700000" algn="tl">
                    <a:srgbClr val="000000">
                      <a:alpha val="43137"/>
                    </a:srgbClr>
                  </a:outerShdw>
                </a:effectLst>
                <a:latin typeface="+mj-lt"/>
                <a:ea typeface="+mj-ea"/>
                <a:cs typeface="+mj-cs"/>
              </a:rPr>
              <a:t>Most Common Productivity Analyses</a:t>
            </a:r>
            <a:endParaRPr lang="en-US" sz="28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D2F4939E-194F-2D87-DD2E-FF65E393C357}"/>
              </a:ext>
            </a:extLst>
          </p:cNvPr>
          <p:cNvSpPr txBox="1"/>
          <p:nvPr/>
        </p:nvSpPr>
        <p:spPr>
          <a:xfrm>
            <a:off x="4466979" y="792648"/>
            <a:ext cx="7590957" cy="5632311"/>
          </a:xfrm>
          <a:prstGeom prst="rect">
            <a:avLst/>
          </a:prstGeom>
          <a:noFill/>
        </p:spPr>
        <p:txBody>
          <a:bodyPr wrap="square" rtlCol="0">
            <a:spAutoFit/>
          </a:bodyPr>
          <a:lstStyle/>
          <a:p>
            <a:pPr marL="457200" indent="-457200">
              <a:buFont typeface="Arial" panose="020B0604020202020204" pitchFamily="34" charset="0"/>
              <a:buChar char="•"/>
            </a:pPr>
            <a:r>
              <a:rPr lang="en-US" sz="2400" b="1" u="sng" dirty="0"/>
              <a:t>Measured Mile</a:t>
            </a:r>
          </a:p>
          <a:p>
            <a:pPr lvl="1"/>
            <a:r>
              <a:rPr lang="en-US" sz="2400" dirty="0"/>
              <a:t>-    Most Preferred</a:t>
            </a:r>
          </a:p>
          <a:p>
            <a:pPr lvl="1"/>
            <a:r>
              <a:rPr lang="en-US" sz="2400" dirty="0"/>
              <a:t>-    Accounts for Contractor Inefficiency</a:t>
            </a:r>
          </a:p>
          <a:p>
            <a:pPr lvl="1"/>
            <a:r>
              <a:rPr lang="en-US" sz="2400" dirty="0"/>
              <a:t>-    Eliminates Need for Reliance on Bid      	   	Reasonableness</a:t>
            </a:r>
          </a:p>
          <a:p>
            <a:pPr lvl="1"/>
            <a:r>
              <a:rPr lang="en-US" sz="2400" dirty="0"/>
              <a:t>-    Based on Actual Achieved Data</a:t>
            </a:r>
          </a:p>
          <a:p>
            <a:pPr lvl="1"/>
            <a:r>
              <a:rPr lang="en-US" sz="2400" dirty="0"/>
              <a:t>-    Can be modified to fit available data</a:t>
            </a:r>
          </a:p>
          <a:p>
            <a:pPr marL="457200" indent="-457200">
              <a:buFont typeface="Arial" panose="020B0604020202020204" pitchFamily="34" charset="0"/>
              <a:buChar char="•"/>
            </a:pPr>
            <a:endParaRPr lang="en-US" sz="2400" b="1" u="sng" dirty="0"/>
          </a:p>
          <a:p>
            <a:pPr marL="457200" indent="-457200">
              <a:buFont typeface="Arial" panose="020B0604020202020204" pitchFamily="34" charset="0"/>
              <a:buChar char="•"/>
            </a:pPr>
            <a:r>
              <a:rPr lang="en-US" sz="2400" b="1" u="sng" dirty="0"/>
              <a:t>MCAA</a:t>
            </a:r>
          </a:p>
          <a:p>
            <a:pPr lvl="1"/>
            <a:r>
              <a:rPr lang="en-US" sz="2400" dirty="0"/>
              <a:t>-    Sometimes used in mediation</a:t>
            </a:r>
          </a:p>
          <a:p>
            <a:pPr lvl="1"/>
            <a:r>
              <a:rPr lang="en-US" sz="2400" dirty="0"/>
              <a:t>-    More often used as back-check to MM</a:t>
            </a:r>
          </a:p>
          <a:p>
            <a:pPr lvl="1"/>
            <a:r>
              <a:rPr lang="en-US" sz="2400" dirty="0"/>
              <a:t>-    Can be utilized as primary claim IF documentation    	challenges preclude MM</a:t>
            </a:r>
          </a:p>
          <a:p>
            <a:pPr lvl="1"/>
            <a:r>
              <a:rPr lang="en-US" sz="2400" dirty="0"/>
              <a:t>-    Must have awareness of limitations and 	applicability – incorrect use can disqualify</a:t>
            </a:r>
          </a:p>
        </p:txBody>
      </p:sp>
      <p:sp>
        <p:nvSpPr>
          <p:cNvPr id="4" name="Rectangle 3">
            <a:extLst>
              <a:ext uri="{FF2B5EF4-FFF2-40B4-BE49-F238E27FC236}">
                <a16:creationId xmlns:a16="http://schemas.microsoft.com/office/drawing/2014/main" id="{76ED2BD9-2FC7-B3F5-3716-EE17D62C8134}"/>
              </a:ext>
            </a:extLst>
          </p:cNvPr>
          <p:cNvSpPr/>
          <p:nvPr/>
        </p:nvSpPr>
        <p:spPr>
          <a:xfrm>
            <a:off x="4038604" y="0"/>
            <a:ext cx="202838" cy="6875819"/>
          </a:xfrm>
          <a:prstGeom prst="rect">
            <a:avLst/>
          </a:prstGeom>
          <a:solidFill>
            <a:schemeClr val="accent4">
              <a:lumMod val="75000"/>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4E06D7D-5BD3-C976-72F3-25C59BF11796}"/>
              </a:ext>
            </a:extLst>
          </p:cNvPr>
          <p:cNvSpPr>
            <a:spLocks noGrp="1"/>
          </p:cNvSpPr>
          <p:nvPr>
            <p:ph type="sldNum" sz="quarter" idx="12"/>
          </p:nvPr>
        </p:nvSpPr>
        <p:spPr/>
        <p:txBody>
          <a:bodyPr/>
          <a:lstStyle/>
          <a:p>
            <a:fld id="{8DA3EDF3-DB61-43AE-B6FA-16462152BCF6}" type="slidenum">
              <a:rPr lang="pt-BR" smtClean="0"/>
              <a:pPr/>
              <a:t>3</a:t>
            </a:fld>
            <a:endParaRPr lang="pt-BR" dirty="0"/>
          </a:p>
        </p:txBody>
      </p:sp>
    </p:spTree>
    <p:extLst>
      <p:ext uri="{BB962C8B-B14F-4D97-AF65-F5344CB8AC3E}">
        <p14:creationId xmlns:p14="http://schemas.microsoft.com/office/powerpoint/2010/main" val="3483733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tile tx="0" ty="0" sx="100000" sy="100000" flip="none" algn="tl"/>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ítulo 10"/>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effectLst>
                  <a:outerShdw blurRad="38100" dist="38100" dir="2700000" algn="tl">
                    <a:srgbClr val="000000">
                      <a:alpha val="43137"/>
                    </a:srgbClr>
                  </a:outerShdw>
                </a:effectLst>
                <a:latin typeface="+mj-lt"/>
                <a:ea typeface="+mj-ea"/>
                <a:cs typeface="+mj-cs"/>
              </a:rPr>
              <a:t>MCAA </a:t>
            </a:r>
            <a:br>
              <a:rPr lang="en-US" sz="4000" b="1" kern="1200" dirty="0">
                <a:solidFill>
                  <a:srgbClr val="FFFFFF"/>
                </a:solidFill>
                <a:effectLst>
                  <a:outerShdw blurRad="38100" dist="38100" dir="2700000" algn="tl">
                    <a:srgbClr val="000000">
                      <a:alpha val="43137"/>
                    </a:srgbClr>
                  </a:outerShdw>
                </a:effectLst>
                <a:latin typeface="+mj-lt"/>
                <a:ea typeface="+mj-ea"/>
                <a:cs typeface="+mj-cs"/>
              </a:rPr>
            </a:br>
            <a:br>
              <a:rPr lang="en-US" sz="2400" b="1" kern="1200" dirty="0">
                <a:solidFill>
                  <a:srgbClr val="FFFFFF"/>
                </a:solidFill>
                <a:effectLst>
                  <a:outerShdw blurRad="38100" dist="38100" dir="2700000" algn="tl">
                    <a:srgbClr val="000000">
                      <a:alpha val="43137"/>
                    </a:srgbClr>
                  </a:outerShdw>
                </a:effectLst>
                <a:latin typeface="+mj-lt"/>
                <a:ea typeface="+mj-ea"/>
                <a:cs typeface="+mj-cs"/>
              </a:rPr>
            </a:br>
            <a:r>
              <a:rPr lang="en-US" sz="2800" b="1" kern="1200" dirty="0">
                <a:solidFill>
                  <a:srgbClr val="FFFFFF"/>
                </a:solidFill>
                <a:effectLst>
                  <a:outerShdw blurRad="38100" dist="38100" dir="2700000" algn="tl">
                    <a:srgbClr val="000000">
                      <a:alpha val="43137"/>
                    </a:srgbClr>
                  </a:outerShdw>
                </a:effectLst>
                <a:latin typeface="+mj-lt"/>
                <a:ea typeface="+mj-ea"/>
                <a:cs typeface="+mj-cs"/>
              </a:rPr>
              <a:t>Credibility for</a:t>
            </a:r>
            <a:r>
              <a:rPr lang="en-US" sz="2400" b="1" kern="1200" dirty="0">
                <a:solidFill>
                  <a:srgbClr val="FFFFFF"/>
                </a:solidFill>
                <a:effectLst>
                  <a:outerShdw blurRad="38100" dist="38100" dir="2700000" algn="tl">
                    <a:srgbClr val="000000">
                      <a:alpha val="43137"/>
                    </a:srgbClr>
                  </a:outerShdw>
                </a:effectLst>
                <a:latin typeface="+mj-lt"/>
                <a:ea typeface="+mj-ea"/>
                <a:cs typeface="+mj-cs"/>
              </a:rPr>
              <a:t> </a:t>
            </a:r>
            <a:br>
              <a:rPr lang="en-US" sz="2400" b="1" kern="1200" dirty="0">
                <a:solidFill>
                  <a:srgbClr val="FFFFFF"/>
                </a:solidFill>
                <a:effectLst>
                  <a:outerShdw blurRad="38100" dist="38100" dir="2700000" algn="tl">
                    <a:srgbClr val="000000">
                      <a:alpha val="43137"/>
                    </a:srgbClr>
                  </a:outerShdw>
                </a:effectLst>
                <a:latin typeface="+mj-lt"/>
                <a:ea typeface="+mj-ea"/>
                <a:cs typeface="+mj-cs"/>
              </a:rPr>
            </a:br>
            <a:r>
              <a:rPr lang="en-US" sz="2800" b="1" kern="1200" dirty="0">
                <a:solidFill>
                  <a:srgbClr val="FFFFFF"/>
                </a:solidFill>
                <a:effectLst>
                  <a:outerShdw blurRad="38100" dist="38100" dir="2700000" algn="tl">
                    <a:srgbClr val="000000">
                      <a:alpha val="43137"/>
                    </a:srgbClr>
                  </a:outerShdw>
                </a:effectLst>
                <a:latin typeface="+mj-lt"/>
                <a:ea typeface="+mj-ea"/>
                <a:cs typeface="+mj-cs"/>
              </a:rPr>
              <a:t>Sanity Check</a:t>
            </a:r>
            <a:br>
              <a:rPr lang="en-US" sz="2800" b="1" kern="1200" dirty="0">
                <a:solidFill>
                  <a:srgbClr val="FFFFFF"/>
                </a:solidFill>
                <a:effectLst>
                  <a:outerShdw blurRad="38100" dist="38100" dir="2700000" algn="tl">
                    <a:srgbClr val="000000">
                      <a:alpha val="43137"/>
                    </a:srgbClr>
                  </a:outerShdw>
                </a:effectLst>
                <a:latin typeface="+mj-lt"/>
                <a:ea typeface="+mj-ea"/>
                <a:cs typeface="+mj-cs"/>
              </a:rPr>
            </a:br>
            <a:endParaRPr lang="en-US" sz="2800" kern="1200" dirty="0">
              <a:solidFill>
                <a:srgbClr val="FFFFFF"/>
              </a:solidFill>
              <a:latin typeface="+mj-lt"/>
              <a:ea typeface="+mj-ea"/>
              <a:cs typeface="+mj-cs"/>
            </a:endParaRPr>
          </a:p>
        </p:txBody>
      </p:sp>
      <p:sp>
        <p:nvSpPr>
          <p:cNvPr id="4" name="Rectangle 3">
            <a:extLst>
              <a:ext uri="{FF2B5EF4-FFF2-40B4-BE49-F238E27FC236}">
                <a16:creationId xmlns:a16="http://schemas.microsoft.com/office/drawing/2014/main" id="{76ED2BD9-2FC7-B3F5-3716-EE17D62C8134}"/>
              </a:ext>
            </a:extLst>
          </p:cNvPr>
          <p:cNvSpPr/>
          <p:nvPr/>
        </p:nvSpPr>
        <p:spPr>
          <a:xfrm>
            <a:off x="4038604" y="0"/>
            <a:ext cx="202838" cy="6875819"/>
          </a:xfrm>
          <a:prstGeom prst="rect">
            <a:avLst/>
          </a:prstGeom>
          <a:solidFill>
            <a:schemeClr val="accent4">
              <a:lumMod val="75000"/>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4E06D7D-5BD3-C976-72F3-25C59BF11796}"/>
              </a:ext>
            </a:extLst>
          </p:cNvPr>
          <p:cNvSpPr>
            <a:spLocks noGrp="1"/>
          </p:cNvSpPr>
          <p:nvPr>
            <p:ph type="sldNum" sz="quarter" idx="12"/>
          </p:nvPr>
        </p:nvSpPr>
        <p:spPr/>
        <p:txBody>
          <a:bodyPr/>
          <a:lstStyle/>
          <a:p>
            <a:fld id="{8DA3EDF3-DB61-43AE-B6FA-16462152BCF6}" type="slidenum">
              <a:rPr lang="pt-BR" smtClean="0"/>
              <a:pPr/>
              <a:t>4</a:t>
            </a:fld>
            <a:endParaRPr lang="pt-BR" dirty="0"/>
          </a:p>
        </p:txBody>
      </p:sp>
      <p:sp>
        <p:nvSpPr>
          <p:cNvPr id="2" name="Title 3">
            <a:extLst>
              <a:ext uri="{FF2B5EF4-FFF2-40B4-BE49-F238E27FC236}">
                <a16:creationId xmlns:a16="http://schemas.microsoft.com/office/drawing/2014/main" id="{F81A259D-4D72-7C37-7E27-25A9B4828416}"/>
              </a:ext>
            </a:extLst>
          </p:cNvPr>
          <p:cNvSpPr>
            <a:spLocks noGrp="1"/>
          </p:cNvSpPr>
          <p:nvPr>
            <p:ph idx="1"/>
          </p:nvPr>
        </p:nvSpPr>
        <p:spPr>
          <a:xfrm>
            <a:off x="5260188" y="965387"/>
            <a:ext cx="5592763" cy="4873625"/>
          </a:xfrm>
        </p:spPr>
        <p:txBody>
          <a:bodyPr/>
          <a:lstStyle/>
          <a:p>
            <a:pPr marL="0" indent="0" algn="ctr">
              <a:buNone/>
            </a:pPr>
            <a:r>
              <a:rPr lang="en-US" sz="2600" b="1" u="sng" dirty="0">
                <a:solidFill>
                  <a:schemeClr val="tx1"/>
                </a:solidFill>
                <a:latin typeface="Calibri" panose="020F0502020204030204" pitchFamily="34" charset="0"/>
                <a:cs typeface="Calibri" panose="020F0502020204030204" pitchFamily="34" charset="0"/>
              </a:rPr>
              <a:t>Change Orders, Productivity &amp;</a:t>
            </a:r>
            <a:br>
              <a:rPr lang="en-US" sz="2600" b="1" u="sng" dirty="0">
                <a:solidFill>
                  <a:schemeClr val="tx1"/>
                </a:solidFill>
                <a:latin typeface="Calibri" panose="020F0502020204030204" pitchFamily="34" charset="0"/>
                <a:cs typeface="Calibri" panose="020F0502020204030204" pitchFamily="34" charset="0"/>
              </a:rPr>
            </a:br>
            <a:r>
              <a:rPr lang="en-US" sz="2600" b="1" u="sng" dirty="0">
                <a:solidFill>
                  <a:schemeClr val="tx1"/>
                </a:solidFill>
                <a:latin typeface="Calibri" panose="020F0502020204030204" pitchFamily="34" charset="0"/>
                <a:cs typeface="Calibri" panose="020F0502020204030204" pitchFamily="34" charset="0"/>
              </a:rPr>
              <a:t>Overtime – Ed. 2016</a:t>
            </a:r>
          </a:p>
          <a:p>
            <a:pPr marL="0" indent="0" algn="ctr">
              <a:buNone/>
            </a:pPr>
            <a:endParaRPr lang="en-US" sz="2800" u="sng" dirty="0">
              <a:latin typeface="Calibri" panose="020F0502020204030204" pitchFamily="34" charset="0"/>
              <a:cs typeface="Calibri" panose="020F0502020204030204" pitchFamily="34" charset="0"/>
            </a:endParaRPr>
          </a:p>
          <a:p>
            <a:pPr marL="0" indent="0" algn="ctr">
              <a:buNone/>
            </a:pPr>
            <a:endParaRPr lang="en-US" sz="2800" u="sng" dirty="0">
              <a:solidFill>
                <a:schemeClr val="tx1"/>
              </a:solidFill>
              <a:latin typeface="Calibri" panose="020F0502020204030204" pitchFamily="34" charset="0"/>
              <a:cs typeface="Calibri" panose="020F0502020204030204" pitchFamily="34" charset="0"/>
            </a:endParaRPr>
          </a:p>
        </p:txBody>
      </p:sp>
      <p:sp>
        <p:nvSpPr>
          <p:cNvPr id="6" name="Text Placeholder 4">
            <a:extLst>
              <a:ext uri="{FF2B5EF4-FFF2-40B4-BE49-F238E27FC236}">
                <a16:creationId xmlns:a16="http://schemas.microsoft.com/office/drawing/2014/main" id="{A9A09B50-9A11-62E3-4C25-36595F786C27}"/>
              </a:ext>
            </a:extLst>
          </p:cNvPr>
          <p:cNvSpPr txBox="1">
            <a:spLocks/>
          </p:cNvSpPr>
          <p:nvPr/>
        </p:nvSpPr>
        <p:spPr>
          <a:xfrm>
            <a:off x="5529870" y="2352333"/>
            <a:ext cx="5835122" cy="960450"/>
          </a:xfrm>
          <a:prstGeom prst="rect">
            <a:avLst/>
          </a:prstGeom>
        </p:spPr>
        <p:txBody>
          <a:bodyPr/>
          <a:lstStyle>
            <a:lvl1pPr marL="182880" indent="-182880" algn="l" defTabSz="978682"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780042" marR="0" indent="-135928" algn="l" defTabSz="978682" rtl="0" eaLnBrk="1" fontAlgn="auto" latinLnBrk="0" hangingPunct="1">
              <a:lnSpc>
                <a:spcPct val="110000"/>
              </a:lnSpc>
              <a:spcBef>
                <a:spcPts val="535"/>
              </a:spcBef>
              <a:spcAft>
                <a:spcPts val="0"/>
              </a:spcAft>
              <a:buClrTx/>
              <a:buSzTx/>
              <a:buFont typeface="System Font Regular"/>
              <a:buChar char="–"/>
              <a:tabLst/>
              <a:defRPr sz="1168" kern="1200">
                <a:solidFill>
                  <a:schemeClr val="tx2"/>
                </a:solidFill>
                <a:latin typeface="+mn-lt"/>
                <a:ea typeface="+mn-ea"/>
                <a:cs typeface="+mn-cs"/>
              </a:defRPr>
            </a:lvl6pPr>
            <a:lvl7pPr marL="1007104" indent="-166821" algn="l" defTabSz="978682" rtl="0" eaLnBrk="1" latinLnBrk="0" hangingPunct="1">
              <a:lnSpc>
                <a:spcPct val="110000"/>
              </a:lnSpc>
              <a:spcBef>
                <a:spcPts val="535"/>
              </a:spcBef>
              <a:buFont typeface="System Font Regular"/>
              <a:buChar char="–"/>
              <a:tabLst/>
              <a:defRPr sz="1168" kern="1200">
                <a:solidFill>
                  <a:schemeClr val="tx2"/>
                </a:solidFill>
                <a:latin typeface="+mn-lt"/>
                <a:ea typeface="+mn-ea"/>
                <a:cs typeface="+mn-cs"/>
              </a:defRPr>
            </a:lvl7pPr>
            <a:lvl8pPr marL="3670059"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8pPr>
            <a:lvl9pPr marL="4159400"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9pPr>
          </a:lstStyle>
          <a:p>
            <a:pPr marL="0" indent="0">
              <a:buNone/>
            </a:pPr>
            <a:r>
              <a:rPr lang="en-US" sz="2400" u="sng" dirty="0"/>
              <a:t>Purpose</a:t>
            </a:r>
            <a:r>
              <a:rPr lang="en-US" sz="2400" dirty="0"/>
              <a:t>: a planning tool </a:t>
            </a:r>
            <a:r>
              <a:rPr lang="en-US" sz="2400" i="1" u="sng" dirty="0"/>
              <a:t>not</a:t>
            </a:r>
            <a:r>
              <a:rPr lang="en-US" sz="2400" i="1" dirty="0"/>
              <a:t> </a:t>
            </a:r>
            <a:r>
              <a:rPr lang="en-US" sz="2400" dirty="0"/>
              <a:t>intended to be a </a:t>
            </a:r>
          </a:p>
          <a:p>
            <a:pPr marL="0" indent="0">
              <a:buNone/>
            </a:pPr>
            <a:r>
              <a:rPr lang="en-US" sz="2400" dirty="0"/>
              <a:t>source to calculate absolute productivity percentages or costs.</a:t>
            </a:r>
          </a:p>
        </p:txBody>
      </p:sp>
      <p:sp>
        <p:nvSpPr>
          <p:cNvPr id="7" name="TextBox 6">
            <a:extLst>
              <a:ext uri="{FF2B5EF4-FFF2-40B4-BE49-F238E27FC236}">
                <a16:creationId xmlns:a16="http://schemas.microsoft.com/office/drawing/2014/main" id="{7DBD9FD1-D00F-23EB-212A-641ABE8D78DD}"/>
              </a:ext>
            </a:extLst>
          </p:cNvPr>
          <p:cNvSpPr txBox="1"/>
          <p:nvPr/>
        </p:nvSpPr>
        <p:spPr>
          <a:xfrm>
            <a:off x="5530532" y="4069284"/>
            <a:ext cx="607874" cy="230832"/>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57348" tIns="0" rIns="57348" bIns="0" numCol="1" spcCol="0" rtlCol="0" fromWordArt="0" anchor="ctr" anchorCtr="0" forceAA="0" compatLnSpc="1">
            <a:prstTxWarp prst="textNoShape">
              <a:avLst/>
            </a:prstTxWarp>
            <a:spAutoFit/>
          </a:bodyPr>
          <a:lstStyle/>
          <a:p>
            <a:pPr algn="ctr"/>
            <a:r>
              <a:rPr lang="pt-BR" sz="1500" b="1" i="1" dirty="0">
                <a:solidFill>
                  <a:srgbClr val="575757"/>
                </a:solidFill>
              </a:rPr>
              <a:t>Step 1</a:t>
            </a:r>
          </a:p>
        </p:txBody>
      </p:sp>
      <p:sp>
        <p:nvSpPr>
          <p:cNvPr id="8" name="TextBox 7">
            <a:extLst>
              <a:ext uri="{FF2B5EF4-FFF2-40B4-BE49-F238E27FC236}">
                <a16:creationId xmlns:a16="http://schemas.microsoft.com/office/drawing/2014/main" id="{797E557F-0C46-BE3D-13A8-4A8EE2317820}"/>
              </a:ext>
            </a:extLst>
          </p:cNvPr>
          <p:cNvSpPr txBox="1"/>
          <p:nvPr/>
        </p:nvSpPr>
        <p:spPr>
          <a:xfrm>
            <a:off x="7019646" y="4030615"/>
            <a:ext cx="607874" cy="27841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57348" tIns="0" rIns="57348" bIns="0" numCol="1" spcCol="0" rtlCol="0" fromWordArt="0" anchor="ctr" anchorCtr="0" forceAA="0" compatLnSpc="1">
            <a:prstTxWarp prst="textNoShape">
              <a:avLst/>
            </a:prstTxWarp>
            <a:spAutoFit/>
          </a:bodyPr>
          <a:lstStyle/>
          <a:p>
            <a:pPr algn="ctr"/>
            <a:endParaRPr lang="pt-BR" sz="309" b="1" i="1" dirty="0">
              <a:solidFill>
                <a:srgbClr val="575757"/>
              </a:solidFill>
            </a:endParaRPr>
          </a:p>
          <a:p>
            <a:pPr algn="ctr"/>
            <a:r>
              <a:rPr lang="en-US" sz="1500" b="1" i="1" dirty="0">
                <a:solidFill>
                  <a:srgbClr val="575757"/>
                </a:solidFill>
              </a:rPr>
              <a:t>Step 2</a:t>
            </a:r>
          </a:p>
        </p:txBody>
      </p:sp>
      <p:sp>
        <p:nvSpPr>
          <p:cNvPr id="9" name="Rectangle 8">
            <a:extLst>
              <a:ext uri="{FF2B5EF4-FFF2-40B4-BE49-F238E27FC236}">
                <a16:creationId xmlns:a16="http://schemas.microsoft.com/office/drawing/2014/main" id="{FEC8D7FB-E41E-7D41-CE64-2A8C06BCF383}"/>
              </a:ext>
            </a:extLst>
          </p:cNvPr>
          <p:cNvSpPr/>
          <p:nvPr/>
        </p:nvSpPr>
        <p:spPr>
          <a:xfrm>
            <a:off x="5834469" y="4671113"/>
            <a:ext cx="85376" cy="14853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555" tIns="24278" rIns="48555" bIns="24278" numCol="1" spcCol="0" rtlCol="0" fromWordArt="0" anchor="ctr" anchorCtr="0" forceAA="0" compatLnSpc="1">
            <a:prstTxWarp prst="textNoShape">
              <a:avLst/>
            </a:prstTxWarp>
            <a:noAutofit/>
          </a:bodyPr>
          <a:lstStyle/>
          <a:p>
            <a:pPr algn="ctr"/>
            <a:endParaRPr lang="en-US" sz="1083">
              <a:solidFill>
                <a:srgbClr val="FFFFFF"/>
              </a:solidFill>
            </a:endParaRPr>
          </a:p>
        </p:txBody>
      </p:sp>
      <p:sp>
        <p:nvSpPr>
          <p:cNvPr id="10" name="Rectangle 9">
            <a:extLst>
              <a:ext uri="{FF2B5EF4-FFF2-40B4-BE49-F238E27FC236}">
                <a16:creationId xmlns:a16="http://schemas.microsoft.com/office/drawing/2014/main" id="{D9014AC1-5421-C583-1981-13217C604F58}"/>
              </a:ext>
            </a:extLst>
          </p:cNvPr>
          <p:cNvSpPr/>
          <p:nvPr/>
        </p:nvSpPr>
        <p:spPr>
          <a:xfrm>
            <a:off x="7323838" y="4671113"/>
            <a:ext cx="85376" cy="14853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555" tIns="24278" rIns="48555" bIns="24278" numCol="1" spcCol="0" rtlCol="0" fromWordArt="0" anchor="ctr" anchorCtr="0" forceAA="0" compatLnSpc="1">
            <a:prstTxWarp prst="textNoShape">
              <a:avLst/>
            </a:prstTxWarp>
            <a:noAutofit/>
          </a:bodyPr>
          <a:lstStyle/>
          <a:p>
            <a:pPr algn="ctr"/>
            <a:endParaRPr lang="en-US" sz="1083">
              <a:solidFill>
                <a:srgbClr val="FFFFFF"/>
              </a:solidFill>
            </a:endParaRPr>
          </a:p>
        </p:txBody>
      </p:sp>
      <p:sp>
        <p:nvSpPr>
          <p:cNvPr id="12" name="Rectangle 11">
            <a:extLst>
              <a:ext uri="{FF2B5EF4-FFF2-40B4-BE49-F238E27FC236}">
                <a16:creationId xmlns:a16="http://schemas.microsoft.com/office/drawing/2014/main" id="{0AEE077B-76D0-6E90-5190-1326D0E1D0F8}"/>
              </a:ext>
            </a:extLst>
          </p:cNvPr>
          <p:cNvSpPr/>
          <p:nvPr/>
        </p:nvSpPr>
        <p:spPr>
          <a:xfrm>
            <a:off x="9666072" y="4671113"/>
            <a:ext cx="85376" cy="148533"/>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555" tIns="24278" rIns="48555" bIns="24278" numCol="1" spcCol="0" rtlCol="0" fromWordArt="0" anchor="ctr" anchorCtr="0" forceAA="0" compatLnSpc="1">
            <a:prstTxWarp prst="textNoShape">
              <a:avLst/>
            </a:prstTxWarp>
            <a:noAutofit/>
          </a:bodyPr>
          <a:lstStyle/>
          <a:p>
            <a:pPr algn="ctr"/>
            <a:endParaRPr lang="en-US" sz="1083">
              <a:solidFill>
                <a:srgbClr val="FFFFFF"/>
              </a:solidFill>
            </a:endParaRPr>
          </a:p>
        </p:txBody>
      </p:sp>
      <p:sp>
        <p:nvSpPr>
          <p:cNvPr id="13" name="Arrow: Chevron 12">
            <a:extLst>
              <a:ext uri="{FF2B5EF4-FFF2-40B4-BE49-F238E27FC236}">
                <a16:creationId xmlns:a16="http://schemas.microsoft.com/office/drawing/2014/main" id="{0789E4A6-CAFA-E2F6-55E5-386ABC08FBA8}"/>
              </a:ext>
            </a:extLst>
          </p:cNvPr>
          <p:cNvSpPr/>
          <p:nvPr/>
        </p:nvSpPr>
        <p:spPr>
          <a:xfrm>
            <a:off x="6544858" y="4445950"/>
            <a:ext cx="1673964" cy="535077"/>
          </a:xfrm>
          <a:prstGeom prst="chevron">
            <a:avLst>
              <a:gd name="adj" fmla="val 18199"/>
            </a:avLst>
          </a:prstGeom>
          <a:solidFill>
            <a:schemeClr val="tx2">
              <a:lumMod val="90000"/>
              <a:lumOff val="1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02" tIns="55702" rIns="55702" bIns="55702" numCol="1" spcCol="0" rtlCol="0" fromWordArt="0" anchor="ctr" anchorCtr="0" forceAA="0" compatLnSpc="1">
            <a:prstTxWarp prst="textNoShape">
              <a:avLst/>
            </a:prstTxWarp>
            <a:noAutofit/>
          </a:bodyPr>
          <a:lstStyle/>
          <a:p>
            <a:pPr algn="ctr">
              <a:lnSpc>
                <a:spcPct val="90000"/>
              </a:lnSpc>
            </a:pPr>
            <a:r>
              <a:rPr lang="en-US" sz="1500" b="1" dirty="0">
                <a:solidFill>
                  <a:srgbClr val="FFFFFF"/>
                </a:solidFill>
              </a:rPr>
              <a:t>Discrete Impacts  </a:t>
            </a:r>
          </a:p>
          <a:p>
            <a:pPr algn="ctr">
              <a:lnSpc>
                <a:spcPct val="90000"/>
              </a:lnSpc>
            </a:pPr>
            <a:r>
              <a:rPr lang="en-US" sz="1200" b="1" dirty="0">
                <a:solidFill>
                  <a:srgbClr val="FFFFFF"/>
                </a:solidFill>
              </a:rPr>
              <a:t>Identify &amp; Remove</a:t>
            </a:r>
            <a:endParaRPr lang="en-US" sz="1500" b="1" dirty="0">
              <a:solidFill>
                <a:srgbClr val="FFFFFF"/>
              </a:solidFill>
            </a:endParaRPr>
          </a:p>
        </p:txBody>
      </p:sp>
      <p:sp>
        <p:nvSpPr>
          <p:cNvPr id="14" name="Arrow: Chevron 13">
            <a:extLst>
              <a:ext uri="{FF2B5EF4-FFF2-40B4-BE49-F238E27FC236}">
                <a16:creationId xmlns:a16="http://schemas.microsoft.com/office/drawing/2014/main" id="{8BF37361-27D5-8624-F9DA-DA5AAC46427B}"/>
              </a:ext>
            </a:extLst>
          </p:cNvPr>
          <p:cNvSpPr/>
          <p:nvPr/>
        </p:nvSpPr>
        <p:spPr>
          <a:xfrm>
            <a:off x="8197409" y="4458814"/>
            <a:ext cx="1673964" cy="511119"/>
          </a:xfrm>
          <a:prstGeom prst="chevron">
            <a:avLst>
              <a:gd name="adj" fmla="val 18199"/>
            </a:avLst>
          </a:prstGeom>
          <a:solidFill>
            <a:schemeClr val="tx2">
              <a:lumMod val="90000"/>
              <a:lumOff val="1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02" tIns="55702" rIns="55702" bIns="55702" numCol="1" spcCol="0" rtlCol="0" fromWordArt="0" anchor="ctr" anchorCtr="0" forceAA="0" compatLnSpc="1">
            <a:prstTxWarp prst="textNoShape">
              <a:avLst/>
            </a:prstTxWarp>
            <a:noAutofit/>
          </a:bodyPr>
          <a:lstStyle/>
          <a:p>
            <a:pPr algn="ctr">
              <a:lnSpc>
                <a:spcPct val="90000"/>
              </a:lnSpc>
            </a:pPr>
            <a:r>
              <a:rPr lang="en-US" sz="1500" b="1" i="1" dirty="0">
                <a:solidFill>
                  <a:srgbClr val="FFFFFF"/>
                </a:solidFill>
              </a:rPr>
              <a:t>Measured Mile</a:t>
            </a:r>
          </a:p>
        </p:txBody>
      </p:sp>
      <p:sp>
        <p:nvSpPr>
          <p:cNvPr id="15" name="Arrow: Chevron 14">
            <a:extLst>
              <a:ext uri="{FF2B5EF4-FFF2-40B4-BE49-F238E27FC236}">
                <a16:creationId xmlns:a16="http://schemas.microsoft.com/office/drawing/2014/main" id="{EA045599-38C4-C44B-4851-8D3FCDA62843}"/>
              </a:ext>
            </a:extLst>
          </p:cNvPr>
          <p:cNvSpPr/>
          <p:nvPr/>
        </p:nvSpPr>
        <p:spPr>
          <a:xfrm>
            <a:off x="5090447" y="4445950"/>
            <a:ext cx="1499272" cy="535077"/>
          </a:xfrm>
          <a:prstGeom prst="chevron">
            <a:avLst>
              <a:gd name="adj" fmla="val 18199"/>
            </a:avLst>
          </a:prstGeom>
          <a:solidFill>
            <a:schemeClr val="accent1">
              <a:lumMod val="90000"/>
              <a:lumOff val="1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02" tIns="55702" rIns="55702" bIns="55702" numCol="1" spcCol="0" rtlCol="0" fromWordArt="0" anchor="ctr" anchorCtr="0" forceAA="0" compatLnSpc="1">
            <a:prstTxWarp prst="textNoShape">
              <a:avLst/>
            </a:prstTxWarp>
            <a:noAutofit/>
          </a:bodyPr>
          <a:lstStyle/>
          <a:p>
            <a:pPr algn="ctr">
              <a:lnSpc>
                <a:spcPct val="90000"/>
              </a:lnSpc>
            </a:pPr>
            <a:r>
              <a:rPr lang="en-US" sz="1500" b="1" dirty="0">
                <a:solidFill>
                  <a:srgbClr val="FFFFFF"/>
                </a:solidFill>
              </a:rPr>
              <a:t>Hours Overrun</a:t>
            </a:r>
          </a:p>
        </p:txBody>
      </p:sp>
      <p:sp>
        <p:nvSpPr>
          <p:cNvPr id="16" name="TextBox 15">
            <a:extLst>
              <a:ext uri="{FF2B5EF4-FFF2-40B4-BE49-F238E27FC236}">
                <a16:creationId xmlns:a16="http://schemas.microsoft.com/office/drawing/2014/main" id="{8D509F7D-E333-107F-9EAE-9FFB013A1EAB}"/>
              </a:ext>
            </a:extLst>
          </p:cNvPr>
          <p:cNvSpPr txBox="1"/>
          <p:nvPr/>
        </p:nvSpPr>
        <p:spPr>
          <a:xfrm>
            <a:off x="5724329" y="4334733"/>
            <a:ext cx="205263" cy="45521"/>
          </a:xfrm>
          <a:prstGeom prst="rect">
            <a:avLst/>
          </a:prstGeom>
          <a:solidFill>
            <a:srgbClr val="E0503D"/>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348" tIns="0" rIns="57348" bIns="0" numCol="1" spcCol="0" rtlCol="0" fromWordArt="0" anchor="ctr" anchorCtr="0" forceAA="0" compatLnSpc="1">
            <a:prstTxWarp prst="textNoShape">
              <a:avLst/>
            </a:prstTxWarp>
            <a:noAutofit/>
          </a:bodyPr>
          <a:lstStyle/>
          <a:p>
            <a:pPr algn="ctr"/>
            <a:endParaRPr lang="en-US" sz="1083" b="1" i="1" dirty="0">
              <a:solidFill>
                <a:srgbClr val="575757"/>
              </a:solidFill>
            </a:endParaRPr>
          </a:p>
        </p:txBody>
      </p:sp>
      <p:sp>
        <p:nvSpPr>
          <p:cNvPr id="17" name="TextBox 16">
            <a:extLst>
              <a:ext uri="{FF2B5EF4-FFF2-40B4-BE49-F238E27FC236}">
                <a16:creationId xmlns:a16="http://schemas.microsoft.com/office/drawing/2014/main" id="{A9500B9C-6687-9331-84F8-68E2BBA53074}"/>
              </a:ext>
            </a:extLst>
          </p:cNvPr>
          <p:cNvSpPr txBox="1"/>
          <p:nvPr/>
        </p:nvSpPr>
        <p:spPr>
          <a:xfrm>
            <a:off x="7212308" y="4323422"/>
            <a:ext cx="205263" cy="45521"/>
          </a:xfrm>
          <a:prstGeom prst="rect">
            <a:avLst/>
          </a:prstGeom>
          <a:solidFill>
            <a:srgbClr val="E0503D"/>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348" tIns="0" rIns="57348" bIns="0" numCol="1" spcCol="0" rtlCol="0" fromWordArt="0" anchor="ctr" anchorCtr="0" forceAA="0" compatLnSpc="1">
            <a:prstTxWarp prst="textNoShape">
              <a:avLst/>
            </a:prstTxWarp>
            <a:noAutofit/>
          </a:bodyPr>
          <a:lstStyle/>
          <a:p>
            <a:pPr algn="ctr"/>
            <a:endParaRPr lang="en-US" sz="1083" b="1" i="1" dirty="0">
              <a:solidFill>
                <a:srgbClr val="575757"/>
              </a:solidFill>
            </a:endParaRPr>
          </a:p>
        </p:txBody>
      </p:sp>
      <p:sp>
        <p:nvSpPr>
          <p:cNvPr id="18" name="TextBox 17">
            <a:extLst>
              <a:ext uri="{FF2B5EF4-FFF2-40B4-BE49-F238E27FC236}">
                <a16:creationId xmlns:a16="http://schemas.microsoft.com/office/drawing/2014/main" id="{9AD9EFCE-75CF-9D9D-CE02-BF2592B82F36}"/>
              </a:ext>
            </a:extLst>
          </p:cNvPr>
          <p:cNvSpPr txBox="1"/>
          <p:nvPr/>
        </p:nvSpPr>
        <p:spPr>
          <a:xfrm>
            <a:off x="8639853" y="4038189"/>
            <a:ext cx="607874" cy="27841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57348" tIns="0" rIns="57348" bIns="0" numCol="1" spcCol="0" rtlCol="0" fromWordArt="0" anchor="ctr" anchorCtr="0" forceAA="0" compatLnSpc="1">
            <a:prstTxWarp prst="textNoShape">
              <a:avLst/>
            </a:prstTxWarp>
            <a:spAutoFit/>
          </a:bodyPr>
          <a:lstStyle/>
          <a:p>
            <a:pPr algn="ctr"/>
            <a:endParaRPr lang="pt-BR" sz="309" b="1" i="1" dirty="0">
              <a:solidFill>
                <a:srgbClr val="575757"/>
              </a:solidFill>
            </a:endParaRPr>
          </a:p>
          <a:p>
            <a:pPr algn="ctr"/>
            <a:r>
              <a:rPr lang="en-US" sz="1500" b="1" i="1" dirty="0">
                <a:solidFill>
                  <a:srgbClr val="575757"/>
                </a:solidFill>
              </a:rPr>
              <a:t>Step 3</a:t>
            </a:r>
          </a:p>
        </p:txBody>
      </p:sp>
      <p:sp>
        <p:nvSpPr>
          <p:cNvPr id="19" name="TextBox 18">
            <a:extLst>
              <a:ext uri="{FF2B5EF4-FFF2-40B4-BE49-F238E27FC236}">
                <a16:creationId xmlns:a16="http://schemas.microsoft.com/office/drawing/2014/main" id="{22976467-C1A3-2B71-565A-759E150A5244}"/>
              </a:ext>
            </a:extLst>
          </p:cNvPr>
          <p:cNvSpPr txBox="1"/>
          <p:nvPr/>
        </p:nvSpPr>
        <p:spPr>
          <a:xfrm>
            <a:off x="8832515" y="4330996"/>
            <a:ext cx="205263" cy="45521"/>
          </a:xfrm>
          <a:prstGeom prst="rect">
            <a:avLst/>
          </a:prstGeom>
          <a:solidFill>
            <a:srgbClr val="E0503D"/>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348" tIns="0" rIns="57348" bIns="0" numCol="1" spcCol="0" rtlCol="0" fromWordArt="0" anchor="ctr" anchorCtr="0" forceAA="0" compatLnSpc="1">
            <a:prstTxWarp prst="textNoShape">
              <a:avLst/>
            </a:prstTxWarp>
            <a:noAutofit/>
          </a:bodyPr>
          <a:lstStyle/>
          <a:p>
            <a:pPr algn="ctr"/>
            <a:endParaRPr lang="en-US" sz="1083" b="1" i="1" dirty="0">
              <a:solidFill>
                <a:srgbClr val="575757"/>
              </a:solidFill>
            </a:endParaRPr>
          </a:p>
        </p:txBody>
      </p:sp>
      <p:sp>
        <p:nvSpPr>
          <p:cNvPr id="20" name="Arrow: Chevron 19">
            <a:extLst>
              <a:ext uri="{FF2B5EF4-FFF2-40B4-BE49-F238E27FC236}">
                <a16:creationId xmlns:a16="http://schemas.microsoft.com/office/drawing/2014/main" id="{025CA550-8CE1-A844-3C0F-5966AE86A649}"/>
              </a:ext>
            </a:extLst>
          </p:cNvPr>
          <p:cNvSpPr/>
          <p:nvPr/>
        </p:nvSpPr>
        <p:spPr>
          <a:xfrm>
            <a:off x="9857994" y="4450494"/>
            <a:ext cx="1673965" cy="504435"/>
          </a:xfrm>
          <a:prstGeom prst="chevron">
            <a:avLst>
              <a:gd name="adj" fmla="val 18199"/>
            </a:avLst>
          </a:prstGeom>
          <a:solidFill>
            <a:schemeClr val="accent5">
              <a:lumMod val="60000"/>
              <a:lumOff val="40000"/>
            </a:schemeClr>
          </a:solidFill>
          <a:ln w="19050" cap="rnd" cmpd="sng" algn="ctr">
            <a:solidFill>
              <a:schemeClr val="accent1">
                <a:shade val="15000"/>
              </a:schemeClr>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02" tIns="55702" rIns="55702" bIns="55702" numCol="1" spcCol="0" rtlCol="0" fromWordArt="0" anchor="ctr" anchorCtr="0" forceAA="0" compatLnSpc="1">
            <a:prstTxWarp prst="textNoShape">
              <a:avLst/>
            </a:prstTxWarp>
            <a:noAutofit/>
          </a:bodyPr>
          <a:lstStyle/>
          <a:p>
            <a:pPr algn="ctr">
              <a:lnSpc>
                <a:spcPct val="90000"/>
              </a:lnSpc>
            </a:pPr>
            <a:r>
              <a:rPr lang="en-US" sz="1500" b="1" i="1" dirty="0">
                <a:solidFill>
                  <a:schemeClr val="tx1"/>
                </a:solidFill>
              </a:rPr>
              <a:t>MCAA </a:t>
            </a:r>
          </a:p>
          <a:p>
            <a:pPr algn="ctr">
              <a:lnSpc>
                <a:spcPct val="90000"/>
              </a:lnSpc>
            </a:pPr>
            <a:r>
              <a:rPr lang="en-US" sz="1200" b="1" i="1" dirty="0">
                <a:solidFill>
                  <a:schemeClr val="tx1"/>
                </a:solidFill>
              </a:rPr>
              <a:t>Inefficiency Calcs</a:t>
            </a:r>
            <a:endParaRPr lang="en-US" sz="1500" b="1" i="1" dirty="0">
              <a:solidFill>
                <a:schemeClr val="tx1"/>
              </a:solidFill>
            </a:endParaRPr>
          </a:p>
        </p:txBody>
      </p:sp>
      <p:sp>
        <p:nvSpPr>
          <p:cNvPr id="21" name="TextBox 20">
            <a:extLst>
              <a:ext uri="{FF2B5EF4-FFF2-40B4-BE49-F238E27FC236}">
                <a16:creationId xmlns:a16="http://schemas.microsoft.com/office/drawing/2014/main" id="{46CB1A94-5884-2E69-DA0E-DF4BD3D50304}"/>
              </a:ext>
            </a:extLst>
          </p:cNvPr>
          <p:cNvSpPr txBox="1"/>
          <p:nvPr/>
        </p:nvSpPr>
        <p:spPr>
          <a:xfrm>
            <a:off x="10183286" y="4030359"/>
            <a:ext cx="1187854" cy="278410"/>
          </a:xfrm>
          <a:prstGeom prst="rect">
            <a:avLst/>
          </a:prstGeom>
          <a:no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348" tIns="0" rIns="57348" bIns="0" numCol="1" spcCol="0" rtlCol="0" fromWordArt="0" anchor="ctr" anchorCtr="0" forceAA="0" compatLnSpc="1">
            <a:prstTxWarp prst="textNoShape">
              <a:avLst/>
            </a:prstTxWarp>
            <a:spAutoFit/>
          </a:bodyPr>
          <a:lstStyle/>
          <a:p>
            <a:pPr algn="ctr"/>
            <a:endParaRPr lang="pt-BR" sz="309" b="1" i="1" dirty="0">
              <a:solidFill>
                <a:srgbClr val="575757"/>
              </a:solidFill>
            </a:endParaRPr>
          </a:p>
          <a:p>
            <a:pPr algn="ctr"/>
            <a:r>
              <a:rPr lang="en-US" sz="1500" b="1" i="1" dirty="0">
                <a:solidFill>
                  <a:srgbClr val="575757"/>
                </a:solidFill>
              </a:rPr>
              <a:t>Sanity Check</a:t>
            </a:r>
          </a:p>
        </p:txBody>
      </p:sp>
      <p:sp>
        <p:nvSpPr>
          <p:cNvPr id="22" name="TextBox 21">
            <a:extLst>
              <a:ext uri="{FF2B5EF4-FFF2-40B4-BE49-F238E27FC236}">
                <a16:creationId xmlns:a16="http://schemas.microsoft.com/office/drawing/2014/main" id="{883CF3E7-E1B9-4155-3D4B-344ED2B2412D}"/>
              </a:ext>
            </a:extLst>
          </p:cNvPr>
          <p:cNvSpPr txBox="1"/>
          <p:nvPr/>
        </p:nvSpPr>
        <p:spPr>
          <a:xfrm>
            <a:off x="10681610" y="4323166"/>
            <a:ext cx="154232" cy="45521"/>
          </a:xfrm>
          <a:prstGeom prst="rect">
            <a:avLst/>
          </a:prstGeom>
          <a:solidFill>
            <a:srgbClr val="E0503D"/>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7348" tIns="0" rIns="57348" bIns="0" numCol="1" spcCol="0" rtlCol="0" fromWordArt="0" anchor="ctr" anchorCtr="0" forceAA="0" compatLnSpc="1">
            <a:prstTxWarp prst="textNoShape">
              <a:avLst/>
            </a:prstTxWarp>
            <a:noAutofit/>
          </a:bodyPr>
          <a:lstStyle/>
          <a:p>
            <a:pPr algn="ctr"/>
            <a:endParaRPr lang="en-US" sz="1083" b="1" i="1" dirty="0">
              <a:solidFill>
                <a:srgbClr val="575757"/>
              </a:solidFill>
            </a:endParaRPr>
          </a:p>
        </p:txBody>
      </p:sp>
      <p:sp>
        <p:nvSpPr>
          <p:cNvPr id="23" name="Arrow: Down 22">
            <a:extLst>
              <a:ext uri="{FF2B5EF4-FFF2-40B4-BE49-F238E27FC236}">
                <a16:creationId xmlns:a16="http://schemas.microsoft.com/office/drawing/2014/main" id="{6B679505-A74A-D72D-B58A-D3666A707BC8}"/>
              </a:ext>
            </a:extLst>
          </p:cNvPr>
          <p:cNvSpPr/>
          <p:nvPr/>
        </p:nvSpPr>
        <p:spPr>
          <a:xfrm>
            <a:off x="7156322" y="5031340"/>
            <a:ext cx="345246" cy="301174"/>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4">
            <a:extLst>
              <a:ext uri="{FF2B5EF4-FFF2-40B4-BE49-F238E27FC236}">
                <a16:creationId xmlns:a16="http://schemas.microsoft.com/office/drawing/2014/main" id="{A0607F70-BC29-C481-197E-77E6BCD16538}"/>
              </a:ext>
            </a:extLst>
          </p:cNvPr>
          <p:cNvSpPr txBox="1">
            <a:spLocks/>
          </p:cNvSpPr>
          <p:nvPr/>
        </p:nvSpPr>
        <p:spPr>
          <a:xfrm>
            <a:off x="6661372" y="5382827"/>
            <a:ext cx="1557450" cy="960450"/>
          </a:xfrm>
          <a:prstGeom prst="rect">
            <a:avLst/>
          </a:prstGeom>
        </p:spPr>
        <p:txBody>
          <a:bodyPr/>
          <a:lstStyle>
            <a:lvl1pPr marL="182880" indent="-182880" algn="l" defTabSz="978682"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780042" marR="0" indent="-135928" algn="l" defTabSz="978682" rtl="0" eaLnBrk="1" fontAlgn="auto" latinLnBrk="0" hangingPunct="1">
              <a:lnSpc>
                <a:spcPct val="110000"/>
              </a:lnSpc>
              <a:spcBef>
                <a:spcPts val="535"/>
              </a:spcBef>
              <a:spcAft>
                <a:spcPts val="0"/>
              </a:spcAft>
              <a:buClrTx/>
              <a:buSzTx/>
              <a:buFont typeface="System Font Regular"/>
              <a:buChar char="–"/>
              <a:tabLst/>
              <a:defRPr sz="1168" kern="1200">
                <a:solidFill>
                  <a:schemeClr val="tx2"/>
                </a:solidFill>
                <a:latin typeface="+mn-lt"/>
                <a:ea typeface="+mn-ea"/>
                <a:cs typeface="+mn-cs"/>
              </a:defRPr>
            </a:lvl6pPr>
            <a:lvl7pPr marL="1007104" indent="-166821" algn="l" defTabSz="978682" rtl="0" eaLnBrk="1" latinLnBrk="0" hangingPunct="1">
              <a:lnSpc>
                <a:spcPct val="110000"/>
              </a:lnSpc>
              <a:spcBef>
                <a:spcPts val="535"/>
              </a:spcBef>
              <a:buFont typeface="System Font Regular"/>
              <a:buChar char="–"/>
              <a:tabLst/>
              <a:defRPr sz="1168" kern="1200">
                <a:solidFill>
                  <a:schemeClr val="tx2"/>
                </a:solidFill>
                <a:latin typeface="+mn-lt"/>
                <a:ea typeface="+mn-ea"/>
                <a:cs typeface="+mn-cs"/>
              </a:defRPr>
            </a:lvl7pPr>
            <a:lvl8pPr marL="3670059"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8pPr>
            <a:lvl9pPr marL="4159400"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9pPr>
          </a:lstStyle>
          <a:p>
            <a:pPr marL="0">
              <a:spcAft>
                <a:spcPts val="0"/>
              </a:spcAft>
            </a:pPr>
            <a:r>
              <a:rPr lang="en-US" sz="1400" dirty="0"/>
              <a:t>Delay with NTP</a:t>
            </a:r>
          </a:p>
          <a:p>
            <a:pPr marL="0">
              <a:spcAft>
                <a:spcPts val="0"/>
              </a:spcAft>
            </a:pPr>
            <a:r>
              <a:rPr lang="en-US" sz="1400" dirty="0"/>
              <a:t>Design Changes</a:t>
            </a:r>
          </a:p>
          <a:p>
            <a:pPr marL="0">
              <a:spcAft>
                <a:spcPts val="0"/>
              </a:spcAft>
            </a:pPr>
            <a:r>
              <a:rPr lang="en-US" sz="1400" dirty="0"/>
              <a:t>Workers Strike</a:t>
            </a:r>
          </a:p>
        </p:txBody>
      </p:sp>
    </p:spTree>
    <p:extLst>
      <p:ext uri="{BB962C8B-B14F-4D97-AF65-F5344CB8AC3E}">
        <p14:creationId xmlns:p14="http://schemas.microsoft.com/office/powerpoint/2010/main" val="2071149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tile tx="0" ty="0" sx="100000" sy="100000" flip="none" algn="tl"/>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ítulo 10"/>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effectLst>
                  <a:outerShdw blurRad="38100" dist="38100" dir="2700000" algn="tl">
                    <a:srgbClr val="000000">
                      <a:alpha val="43137"/>
                    </a:srgbClr>
                  </a:outerShdw>
                </a:effectLst>
                <a:latin typeface="+mj-lt"/>
                <a:ea typeface="+mj-ea"/>
                <a:cs typeface="+mj-cs"/>
              </a:rPr>
              <a:t>MCAA</a:t>
            </a:r>
            <a:r>
              <a:rPr lang="en-US" sz="4000" kern="1200" dirty="0">
                <a:solidFill>
                  <a:srgbClr val="FFFFFF"/>
                </a:solidFill>
                <a:latin typeface="+mj-lt"/>
                <a:ea typeface="+mj-ea"/>
                <a:cs typeface="+mj-cs"/>
              </a:rPr>
              <a:t> </a:t>
            </a:r>
            <a:br>
              <a:rPr lang="en-US" sz="4000" kern="1200" dirty="0">
                <a:solidFill>
                  <a:srgbClr val="FFFFFF"/>
                </a:solidFill>
                <a:latin typeface="+mj-lt"/>
                <a:ea typeface="+mj-ea"/>
                <a:cs typeface="+mj-cs"/>
              </a:rPr>
            </a:br>
            <a:br>
              <a:rPr lang="en-US" sz="2000" kern="1200" dirty="0">
                <a:solidFill>
                  <a:srgbClr val="FFFFFF"/>
                </a:solidFill>
                <a:latin typeface="+mj-lt"/>
                <a:ea typeface="+mj-ea"/>
                <a:cs typeface="+mj-cs"/>
              </a:rPr>
            </a:br>
            <a:r>
              <a:rPr lang="en-US" sz="2800" b="1" dirty="0">
                <a:solidFill>
                  <a:srgbClr val="FFFFFF"/>
                </a:solidFill>
                <a:effectLst>
                  <a:outerShdw blurRad="38100" dist="38100" dir="2700000" algn="tl">
                    <a:srgbClr val="000000">
                      <a:alpha val="43137"/>
                    </a:srgbClr>
                  </a:outerShdw>
                </a:effectLst>
              </a:rPr>
              <a:t>Change Orders, Productivity &amp; Overtime</a:t>
            </a:r>
            <a:br>
              <a:rPr lang="en-US" sz="2800" kern="1200" dirty="0">
                <a:solidFill>
                  <a:srgbClr val="FFFFFF"/>
                </a:solidFill>
                <a:latin typeface="+mj-lt"/>
                <a:ea typeface="+mj-ea"/>
                <a:cs typeface="+mj-cs"/>
              </a:rPr>
            </a:br>
            <a:r>
              <a:rPr lang="en-US" sz="1600" kern="1200" dirty="0">
                <a:solidFill>
                  <a:srgbClr val="FFFFFF"/>
                </a:solidFill>
                <a:latin typeface="+mj-lt"/>
                <a:ea typeface="+mj-ea"/>
                <a:cs typeface="+mj-cs"/>
              </a:rPr>
              <a:t>Edition 20</a:t>
            </a:r>
            <a:r>
              <a:rPr lang="en-US" sz="1600" dirty="0">
                <a:solidFill>
                  <a:srgbClr val="FFFFFF"/>
                </a:solidFill>
              </a:rPr>
              <a:t>16</a:t>
            </a:r>
            <a:endParaRPr lang="en-US" sz="2800" kern="1200" dirty="0">
              <a:solidFill>
                <a:srgbClr val="FFFFFF"/>
              </a:solidFill>
              <a:latin typeface="+mj-lt"/>
              <a:ea typeface="+mj-ea"/>
              <a:cs typeface="+mj-cs"/>
            </a:endParaRPr>
          </a:p>
        </p:txBody>
      </p:sp>
      <p:pic>
        <p:nvPicPr>
          <p:cNvPr id="2" name="Picture 1">
            <a:extLst>
              <a:ext uri="{FF2B5EF4-FFF2-40B4-BE49-F238E27FC236}">
                <a16:creationId xmlns:a16="http://schemas.microsoft.com/office/drawing/2014/main" id="{71DB5AB8-0450-7241-7A29-A4BB283E50A1}"/>
              </a:ext>
            </a:extLst>
          </p:cNvPr>
          <p:cNvPicPr>
            <a:picLocks noChangeAspect="1"/>
          </p:cNvPicPr>
          <p:nvPr/>
        </p:nvPicPr>
        <p:blipFill>
          <a:blip r:embed="rId4"/>
          <a:stretch>
            <a:fillRect/>
          </a:stretch>
        </p:blipFill>
        <p:spPr>
          <a:xfrm>
            <a:off x="5952066" y="1490939"/>
            <a:ext cx="5181600" cy="4643121"/>
          </a:xfrm>
          <a:prstGeom prst="rect">
            <a:avLst/>
          </a:prstGeom>
        </p:spPr>
      </p:pic>
      <p:sp>
        <p:nvSpPr>
          <p:cNvPr id="3" name="TextBox 2">
            <a:extLst>
              <a:ext uri="{FF2B5EF4-FFF2-40B4-BE49-F238E27FC236}">
                <a16:creationId xmlns:a16="http://schemas.microsoft.com/office/drawing/2014/main" id="{D2F4939E-194F-2D87-DD2E-FF65E393C357}"/>
              </a:ext>
            </a:extLst>
          </p:cNvPr>
          <p:cNvSpPr txBox="1"/>
          <p:nvPr/>
        </p:nvSpPr>
        <p:spPr>
          <a:xfrm>
            <a:off x="5582504" y="591127"/>
            <a:ext cx="5695096" cy="523220"/>
          </a:xfrm>
          <a:prstGeom prst="rect">
            <a:avLst/>
          </a:prstGeom>
          <a:noFill/>
        </p:spPr>
        <p:txBody>
          <a:bodyPr wrap="square" rtlCol="0">
            <a:spAutoFit/>
          </a:bodyPr>
          <a:lstStyle/>
          <a:p>
            <a:pPr algn="ctr"/>
            <a:r>
              <a:rPr lang="en-US" sz="2800" b="1" u="sng" dirty="0"/>
              <a:t>MCAA - Inefficiency Factors </a:t>
            </a:r>
          </a:p>
        </p:txBody>
      </p:sp>
      <p:sp>
        <p:nvSpPr>
          <p:cNvPr id="4" name="Rectangle 3">
            <a:extLst>
              <a:ext uri="{FF2B5EF4-FFF2-40B4-BE49-F238E27FC236}">
                <a16:creationId xmlns:a16="http://schemas.microsoft.com/office/drawing/2014/main" id="{76ED2BD9-2FC7-B3F5-3716-EE17D62C8134}"/>
              </a:ext>
            </a:extLst>
          </p:cNvPr>
          <p:cNvSpPr/>
          <p:nvPr/>
        </p:nvSpPr>
        <p:spPr>
          <a:xfrm>
            <a:off x="4038604" y="0"/>
            <a:ext cx="202838" cy="6875819"/>
          </a:xfrm>
          <a:prstGeom prst="rect">
            <a:avLst/>
          </a:prstGeom>
          <a:solidFill>
            <a:schemeClr val="accent4">
              <a:lumMod val="75000"/>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039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38200" y="1093461"/>
            <a:ext cx="10515600" cy="456911"/>
          </a:xfrm>
        </p:spPr>
        <p:txBody>
          <a:bodyPr>
            <a:normAutofit fontScale="90000"/>
          </a:bodyPr>
          <a:lstStyle/>
          <a:p>
            <a:pPr algn="ctr"/>
            <a:r>
              <a:rPr lang="en-US" sz="3600" u="sng"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t>Credibility</a:t>
            </a:r>
            <a:br>
              <a:rPr lang="en-US" sz="3600" u="sng"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br>
              <a:rPr lang="en-US" sz="2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br>
              <a:rPr lang="en-US" sz="2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br>
              <a:rPr lang="en-US" sz="2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br>
              <a:rPr lang="en-US" sz="2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br>
              <a:rPr lang="en-US" sz="2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r>
              <a:rPr lang="en-US" sz="27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t>Limit Use of Factors to Increase </a:t>
            </a:r>
            <a:br>
              <a:rPr lang="en-US" sz="27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r>
              <a:rPr lang="en-US" sz="27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t>Reasonableness  </a:t>
            </a:r>
            <a:r>
              <a:rPr lang="en-US" sz="20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t>(≤  3 factors)</a:t>
            </a:r>
            <a:br>
              <a:rPr lang="en-US" sz="36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rPr>
            </a:br>
            <a:endParaRPr lang="en-US" sz="3600" dirty="0">
              <a:solidFill>
                <a:schemeClr val="tx1">
                  <a:lumMod val="75000"/>
                  <a:lumOff val="25000"/>
                </a:schemeClr>
              </a:solidFill>
              <a:latin typeface="Arial Black" panose="020B0A04020102020204" pitchFamily="34" charset="0"/>
              <a:ea typeface="Calibri Light" panose="020F0302020204030204" pitchFamily="34" charset="0"/>
              <a:cs typeface="Calibri Light" panose="020F0302020204030204" pitchFamily="34" charset="0"/>
            </a:endParaRPr>
          </a:p>
        </p:txBody>
      </p:sp>
      <p:pic>
        <p:nvPicPr>
          <p:cNvPr id="33" name="Picture 32">
            <a:extLst>
              <a:ext uri="{FF2B5EF4-FFF2-40B4-BE49-F238E27FC236}">
                <a16:creationId xmlns:a16="http://schemas.microsoft.com/office/drawing/2014/main" id="{0607C569-019F-6A53-210D-8DA387380A83}"/>
              </a:ext>
            </a:extLst>
          </p:cNvPr>
          <p:cNvPicPr>
            <a:picLocks noChangeAspect="1"/>
          </p:cNvPicPr>
          <p:nvPr/>
        </p:nvPicPr>
        <p:blipFill>
          <a:blip r:embed="rId3"/>
          <a:stretch>
            <a:fillRect/>
          </a:stretch>
        </p:blipFill>
        <p:spPr>
          <a:xfrm>
            <a:off x="1152122" y="2208606"/>
            <a:ext cx="1343428" cy="2890405"/>
          </a:xfrm>
          <a:prstGeom prst="rect">
            <a:avLst/>
          </a:prstGeom>
        </p:spPr>
      </p:pic>
      <p:pic>
        <p:nvPicPr>
          <p:cNvPr id="35" name="Picture 34">
            <a:extLst>
              <a:ext uri="{FF2B5EF4-FFF2-40B4-BE49-F238E27FC236}">
                <a16:creationId xmlns:a16="http://schemas.microsoft.com/office/drawing/2014/main" id="{A0E7E64D-ADE8-476D-740F-AD08B60AD852}"/>
              </a:ext>
            </a:extLst>
          </p:cNvPr>
          <p:cNvPicPr>
            <a:picLocks noChangeAspect="1"/>
          </p:cNvPicPr>
          <p:nvPr/>
        </p:nvPicPr>
        <p:blipFill>
          <a:blip r:embed="rId4"/>
          <a:stretch>
            <a:fillRect/>
          </a:stretch>
        </p:blipFill>
        <p:spPr>
          <a:xfrm>
            <a:off x="4598624" y="2208606"/>
            <a:ext cx="1851751" cy="3327477"/>
          </a:xfrm>
          <a:prstGeom prst="rect">
            <a:avLst/>
          </a:prstGeom>
        </p:spPr>
      </p:pic>
      <p:pic>
        <p:nvPicPr>
          <p:cNvPr id="37" name="Picture 36">
            <a:extLst>
              <a:ext uri="{FF2B5EF4-FFF2-40B4-BE49-F238E27FC236}">
                <a16:creationId xmlns:a16="http://schemas.microsoft.com/office/drawing/2014/main" id="{0718506B-237D-E8CD-C3EF-6A3631D25817}"/>
              </a:ext>
            </a:extLst>
          </p:cNvPr>
          <p:cNvPicPr>
            <a:picLocks noChangeAspect="1"/>
          </p:cNvPicPr>
          <p:nvPr/>
        </p:nvPicPr>
        <p:blipFill>
          <a:blip r:embed="rId5"/>
          <a:stretch>
            <a:fillRect/>
          </a:stretch>
        </p:blipFill>
        <p:spPr>
          <a:xfrm>
            <a:off x="8295211" y="2208606"/>
            <a:ext cx="2744667" cy="4102139"/>
          </a:xfrm>
          <a:prstGeom prst="rect">
            <a:avLst/>
          </a:prstGeom>
        </p:spPr>
      </p:pic>
    </p:spTree>
    <p:extLst>
      <p:ext uri="{BB962C8B-B14F-4D97-AF65-F5344CB8AC3E}">
        <p14:creationId xmlns:p14="http://schemas.microsoft.com/office/powerpoint/2010/main" val="375635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90550" y="355600"/>
            <a:ext cx="10515600" cy="682625"/>
          </a:xfrm>
        </p:spPr>
        <p:txBody>
          <a:bodyPr>
            <a:normAutofit/>
          </a:bodyPr>
          <a:lstStyle/>
          <a:p>
            <a:r>
              <a:rPr lang="en-US" sz="3000" u="sng" dirty="0">
                <a:solidFill>
                  <a:schemeClr val="tx1">
                    <a:lumMod val="75000"/>
                    <a:lumOff val="25000"/>
                  </a:schemeClr>
                </a:solidFill>
                <a:latin typeface="Arial Black" panose="020B0A04020102020204" pitchFamily="34" charset="0"/>
              </a:rPr>
              <a:t>Example</a:t>
            </a:r>
            <a:r>
              <a:rPr lang="en-US" sz="3000" dirty="0">
                <a:solidFill>
                  <a:schemeClr val="tx1">
                    <a:lumMod val="75000"/>
                    <a:lumOff val="25000"/>
                  </a:schemeClr>
                </a:solidFill>
                <a:latin typeface="Arial Black" panose="020B0A04020102020204" pitchFamily="34" charset="0"/>
              </a:rPr>
              <a:t>: 3 Factor Application </a:t>
            </a:r>
          </a:p>
        </p:txBody>
      </p:sp>
      <p:pic>
        <p:nvPicPr>
          <p:cNvPr id="3" name="Picture 2">
            <a:extLst>
              <a:ext uri="{FF2B5EF4-FFF2-40B4-BE49-F238E27FC236}">
                <a16:creationId xmlns:a16="http://schemas.microsoft.com/office/drawing/2014/main" id="{F00136B2-BFCD-2494-828F-6889C3E9A02A}"/>
              </a:ext>
            </a:extLst>
          </p:cNvPr>
          <p:cNvPicPr>
            <a:picLocks noChangeAspect="1"/>
          </p:cNvPicPr>
          <p:nvPr/>
        </p:nvPicPr>
        <p:blipFill>
          <a:blip r:embed="rId3"/>
          <a:stretch>
            <a:fillRect/>
          </a:stretch>
        </p:blipFill>
        <p:spPr>
          <a:xfrm>
            <a:off x="3486990" y="1386691"/>
            <a:ext cx="5815215" cy="4906324"/>
          </a:xfrm>
          <a:prstGeom prst="rect">
            <a:avLst/>
          </a:prstGeom>
        </p:spPr>
      </p:pic>
    </p:spTree>
    <p:extLst>
      <p:ext uri="{BB962C8B-B14F-4D97-AF65-F5344CB8AC3E}">
        <p14:creationId xmlns:p14="http://schemas.microsoft.com/office/powerpoint/2010/main" val="2379893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4198E9A-186A-B922-67FC-6DF8DC0CD871}"/>
              </a:ext>
            </a:extLst>
          </p:cNvPr>
          <p:cNvSpPr>
            <a:spLocks noGrp="1"/>
          </p:cNvSpPr>
          <p:nvPr>
            <p:ph type="sldNum" sz="quarter" idx="12"/>
          </p:nvPr>
        </p:nvSpPr>
        <p:spPr/>
        <p:txBody>
          <a:bodyPr/>
          <a:lstStyle/>
          <a:p>
            <a:fld id="{8DA3EDF3-DB61-43AE-B6FA-16462152BCF6}" type="slidenum">
              <a:rPr lang="pt-BR" smtClean="0"/>
              <a:pPr/>
              <a:t>8</a:t>
            </a:fld>
            <a:endParaRPr lang="pt-BR" dirty="0"/>
          </a:p>
        </p:txBody>
      </p:sp>
      <p:pic>
        <p:nvPicPr>
          <p:cNvPr id="10" name="Picture 9">
            <a:extLst>
              <a:ext uri="{FF2B5EF4-FFF2-40B4-BE49-F238E27FC236}">
                <a16:creationId xmlns:a16="http://schemas.microsoft.com/office/drawing/2014/main" id="{31862EFC-8019-4628-6037-854ECC722C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0962" y="121510"/>
            <a:ext cx="11373392" cy="6398004"/>
          </a:xfrm>
          <a:prstGeom prst="rect">
            <a:avLst/>
          </a:prstGeom>
        </p:spPr>
      </p:pic>
      <p:sp>
        <p:nvSpPr>
          <p:cNvPr id="11" name="Rectangle 10">
            <a:extLst>
              <a:ext uri="{FF2B5EF4-FFF2-40B4-BE49-F238E27FC236}">
                <a16:creationId xmlns:a16="http://schemas.microsoft.com/office/drawing/2014/main" id="{20B39A3F-1780-5D44-D599-1AEEF88BFCEA}"/>
              </a:ext>
            </a:extLst>
          </p:cNvPr>
          <p:cNvSpPr/>
          <p:nvPr/>
        </p:nvSpPr>
        <p:spPr>
          <a:xfrm>
            <a:off x="1720615" y="2038399"/>
            <a:ext cx="9763740" cy="287546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32">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27FA4364-54E1-ECFD-9C91-DF74A0786F1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309786" y="2313879"/>
            <a:ext cx="1379057" cy="349455"/>
          </a:xfrm>
          <a:prstGeom prst="rect">
            <a:avLst/>
          </a:prstGeom>
        </p:spPr>
      </p:pic>
      <p:sp>
        <p:nvSpPr>
          <p:cNvPr id="13" name="Title 1">
            <a:extLst>
              <a:ext uri="{FF2B5EF4-FFF2-40B4-BE49-F238E27FC236}">
                <a16:creationId xmlns:a16="http://schemas.microsoft.com/office/drawing/2014/main" id="{C4051465-B6BD-6EC1-7860-8E6DE502DE4A}"/>
              </a:ext>
            </a:extLst>
          </p:cNvPr>
          <p:cNvSpPr txBox="1">
            <a:spLocks/>
          </p:cNvSpPr>
          <p:nvPr/>
        </p:nvSpPr>
        <p:spPr>
          <a:xfrm>
            <a:off x="3874302" y="2520704"/>
            <a:ext cx="7342796" cy="1214438"/>
          </a:xfrm>
          <a:prstGeom prst="rect">
            <a:avLst/>
          </a:prstGeom>
        </p:spPr>
        <p:txBody>
          <a:bodyPr wrap="square" lIns="0" tIns="0" rIns="0" bIns="0" anchor="ctr" anchorCtr="0">
            <a:noAutofit/>
          </a:bodyPr>
          <a:lstStyle>
            <a:lvl1pPr algn="l" defTabSz="914400" rtl="0" eaLnBrk="1" latinLnBrk="0" hangingPunct="1">
              <a:lnSpc>
                <a:spcPct val="90000"/>
              </a:lnSpc>
              <a:spcBef>
                <a:spcPct val="0"/>
              </a:spcBef>
              <a:buNone/>
              <a:defRPr sz="2902" b="1" strike="noStrike" kern="1200">
                <a:solidFill>
                  <a:schemeClr val="accent2"/>
                </a:solidFill>
                <a:latin typeface="Calibri" panose="020F0502020204030204" pitchFamily="34" charset="0"/>
                <a:ea typeface="+mj-ea"/>
                <a:cs typeface="Calibri" panose="020F0502020204030204" pitchFamily="34" charset="0"/>
              </a:defRPr>
            </a:lvl1pPr>
          </a:lstStyle>
          <a:p>
            <a:r>
              <a:rPr lang="en-US" dirty="0">
                <a:solidFill>
                  <a:schemeClr val="tx1"/>
                </a:solidFill>
              </a:rPr>
              <a:t>	MCAA Example/Case Studies</a:t>
            </a:r>
          </a:p>
        </p:txBody>
      </p:sp>
    </p:spTree>
    <p:extLst>
      <p:ext uri="{BB962C8B-B14F-4D97-AF65-F5344CB8AC3E}">
        <p14:creationId xmlns:p14="http://schemas.microsoft.com/office/powerpoint/2010/main" val="318326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90550" y="355600"/>
            <a:ext cx="10515600" cy="682625"/>
          </a:xfrm>
        </p:spPr>
        <p:txBody>
          <a:bodyPr>
            <a:normAutofit/>
          </a:bodyPr>
          <a:lstStyle/>
          <a:p>
            <a:r>
              <a:rPr lang="en-US" sz="3000" u="sng" dirty="0">
                <a:solidFill>
                  <a:schemeClr val="tx1">
                    <a:lumMod val="75000"/>
                    <a:lumOff val="25000"/>
                  </a:schemeClr>
                </a:solidFill>
                <a:latin typeface="Arial Black" panose="020B0A04020102020204" pitchFamily="34" charset="0"/>
              </a:rPr>
              <a:t>MCAA in Conjunction with Measured Mile	</a:t>
            </a:r>
            <a:endParaRPr lang="en-US" sz="3000" dirty="0">
              <a:solidFill>
                <a:schemeClr val="tx1">
                  <a:lumMod val="75000"/>
                  <a:lumOff val="25000"/>
                </a:schemeClr>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6DA3EF35-FA6B-2712-3BFF-C08794793267}"/>
              </a:ext>
            </a:extLst>
          </p:cNvPr>
          <p:cNvSpPr>
            <a:spLocks noGrp="1"/>
          </p:cNvSpPr>
          <p:nvPr>
            <p:ph type="sldNum" sz="quarter" idx="12"/>
          </p:nvPr>
        </p:nvSpPr>
        <p:spPr/>
        <p:txBody>
          <a:bodyPr/>
          <a:lstStyle/>
          <a:p>
            <a:fld id="{8DA3EDF3-DB61-43AE-B6FA-16462152BCF6}" type="slidenum">
              <a:rPr lang="pt-BR" smtClean="0"/>
              <a:pPr/>
              <a:t>9</a:t>
            </a:fld>
            <a:endParaRPr lang="pt-BR" dirty="0"/>
          </a:p>
        </p:txBody>
      </p:sp>
      <p:sp>
        <p:nvSpPr>
          <p:cNvPr id="5" name="TextBox 4">
            <a:extLst>
              <a:ext uri="{FF2B5EF4-FFF2-40B4-BE49-F238E27FC236}">
                <a16:creationId xmlns:a16="http://schemas.microsoft.com/office/drawing/2014/main" id="{2B6BDB9B-677A-B420-7713-D655DB93FEB4}"/>
              </a:ext>
            </a:extLst>
          </p:cNvPr>
          <p:cNvSpPr txBox="1"/>
          <p:nvPr/>
        </p:nvSpPr>
        <p:spPr>
          <a:xfrm>
            <a:off x="1203862" y="1038225"/>
            <a:ext cx="9784275"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t>Full calculation of productivity impact based on Measured Mile</a:t>
            </a:r>
          </a:p>
          <a:p>
            <a:pPr lvl="1"/>
            <a:r>
              <a:rPr lang="en-US" sz="2400" dirty="0"/>
              <a:t>-   Lost Hours = 10,000 hours x $50/hour = $500,000 loss</a:t>
            </a:r>
          </a:p>
          <a:p>
            <a:pPr lvl="1"/>
            <a:r>
              <a:rPr lang="en-US" sz="2400" dirty="0"/>
              <a:t>-   10,000 “lost” hours INCLUDED in 50,000 actual total hours spent</a:t>
            </a:r>
          </a:p>
          <a:p>
            <a:pPr lvl="1"/>
            <a:r>
              <a:rPr lang="en-US" sz="2400" dirty="0"/>
              <a:t>-   % Inefficiency = 20%</a:t>
            </a:r>
          </a:p>
          <a:p>
            <a:pPr marL="285750" indent="-285750">
              <a:buFont typeface="Arial" panose="020B0604020202020204" pitchFamily="34" charset="0"/>
              <a:buChar char="•"/>
            </a:pPr>
            <a:r>
              <a:rPr lang="en-US" sz="2400" dirty="0"/>
              <a:t>Compare MM Calculated % inefficiency to total from MCAA factors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Does MCAA view affirm reasonableness of MM calculation?</a:t>
            </a:r>
          </a:p>
        </p:txBody>
      </p:sp>
      <p:graphicFrame>
        <p:nvGraphicFramePr>
          <p:cNvPr id="8" name="Table 7">
            <a:extLst>
              <a:ext uri="{FF2B5EF4-FFF2-40B4-BE49-F238E27FC236}">
                <a16:creationId xmlns:a16="http://schemas.microsoft.com/office/drawing/2014/main" id="{CD7026D3-2F59-80C7-73F4-073493F18F07}"/>
              </a:ext>
            </a:extLst>
          </p:cNvPr>
          <p:cNvGraphicFramePr>
            <a:graphicFrameLocks noGrp="1"/>
          </p:cNvGraphicFramePr>
          <p:nvPr>
            <p:extLst>
              <p:ext uri="{D42A27DB-BD31-4B8C-83A1-F6EECF244321}">
                <p14:modId xmlns:p14="http://schemas.microsoft.com/office/powerpoint/2010/main" val="2206152682"/>
              </p:ext>
            </p:extLst>
          </p:nvPr>
        </p:nvGraphicFramePr>
        <p:xfrm>
          <a:off x="3262014" y="3155631"/>
          <a:ext cx="3985513" cy="2571660"/>
        </p:xfrm>
        <a:graphic>
          <a:graphicData uri="http://schemas.openxmlformats.org/drawingml/2006/table">
            <a:tbl>
              <a:tblPr/>
              <a:tblGrid>
                <a:gridCol w="914400">
                  <a:extLst>
                    <a:ext uri="{9D8B030D-6E8A-4147-A177-3AD203B41FA5}">
                      <a16:colId xmlns:a16="http://schemas.microsoft.com/office/drawing/2014/main" val="1374169174"/>
                    </a:ext>
                  </a:extLst>
                </a:gridCol>
                <a:gridCol w="914400">
                  <a:extLst>
                    <a:ext uri="{9D8B030D-6E8A-4147-A177-3AD203B41FA5}">
                      <a16:colId xmlns:a16="http://schemas.microsoft.com/office/drawing/2014/main" val="208481524"/>
                    </a:ext>
                  </a:extLst>
                </a:gridCol>
                <a:gridCol w="706292">
                  <a:extLst>
                    <a:ext uri="{9D8B030D-6E8A-4147-A177-3AD203B41FA5}">
                      <a16:colId xmlns:a16="http://schemas.microsoft.com/office/drawing/2014/main" val="1751503935"/>
                    </a:ext>
                  </a:extLst>
                </a:gridCol>
                <a:gridCol w="756741">
                  <a:extLst>
                    <a:ext uri="{9D8B030D-6E8A-4147-A177-3AD203B41FA5}">
                      <a16:colId xmlns:a16="http://schemas.microsoft.com/office/drawing/2014/main" val="184022213"/>
                    </a:ext>
                  </a:extLst>
                </a:gridCol>
                <a:gridCol w="693680">
                  <a:extLst>
                    <a:ext uri="{9D8B030D-6E8A-4147-A177-3AD203B41FA5}">
                      <a16:colId xmlns:a16="http://schemas.microsoft.com/office/drawing/2014/main" val="1852279575"/>
                    </a:ext>
                  </a:extLst>
                </a:gridCol>
              </a:tblGrid>
              <a:tr h="0">
                <a:tc gridSpan="2">
                  <a:txBody>
                    <a:bodyPr/>
                    <a:lstStyle/>
                    <a:p>
                      <a:pPr algn="ctr" fontAlgn="b"/>
                      <a:r>
                        <a:rPr lang="en-US" sz="1000" b="1" i="0" u="none" strike="noStrike">
                          <a:solidFill>
                            <a:srgbClr val="FFFFFF"/>
                          </a:solidFill>
                          <a:effectLst/>
                          <a:latin typeface="Calibri" panose="020F0502020204030204" pitchFamily="34" charset="0"/>
                        </a:rPr>
                        <a:t>Description</a:t>
                      </a:r>
                    </a:p>
                  </a:txBody>
                  <a:tcPr marL="8884" marR="8884" marT="8884" marB="0" anchor="b">
                    <a:lnL>
                      <a:noFill/>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hMerge="1">
                  <a:txBody>
                    <a:bodyPr/>
                    <a:lstStyle/>
                    <a:p>
                      <a:endParaRPr lang="en-US"/>
                    </a:p>
                  </a:txBody>
                  <a:tcPr/>
                </a:tc>
                <a:tc>
                  <a:txBody>
                    <a:bodyPr/>
                    <a:lstStyle/>
                    <a:p>
                      <a:pPr algn="ctr" fontAlgn="b"/>
                      <a:r>
                        <a:rPr lang="en-US" sz="1000" b="1" i="0" u="none" strike="noStrike">
                          <a:solidFill>
                            <a:srgbClr val="FFFFFF"/>
                          </a:solidFill>
                          <a:effectLst/>
                          <a:latin typeface="Calibri" panose="020F0502020204030204" pitchFamily="34" charset="0"/>
                        </a:rPr>
                        <a:t>Average</a:t>
                      </a:r>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ctr" fontAlgn="b"/>
                      <a:r>
                        <a:rPr lang="en-US" sz="1000" b="1" i="0" u="none" strike="noStrike">
                          <a:solidFill>
                            <a:srgbClr val="FFFFFF"/>
                          </a:solidFill>
                          <a:effectLst/>
                          <a:latin typeface="Calibri" panose="020F0502020204030204" pitchFamily="34" charset="0"/>
                        </a:rPr>
                        <a:t>Severe</a:t>
                      </a:r>
                    </a:p>
                  </a:txBody>
                  <a:tcPr marL="8884" marR="8884" marT="8884" marB="0" anchor="b">
                    <a:lnL w="6350" cap="flat" cmpd="sng" algn="ctr">
                      <a:solidFill>
                        <a:srgbClr val="FFFFFF"/>
                      </a:solidFill>
                      <a:prstDash val="solid"/>
                      <a:round/>
                      <a:headEnd type="none" w="med" len="med"/>
                      <a:tailEnd type="none" w="med" len="med"/>
                    </a:lnL>
                    <a:lnR>
                      <a:noFill/>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789591872"/>
                  </a:ext>
                </a:extLst>
              </a:tr>
              <a:tr h="0">
                <a:tc gridSpan="2">
                  <a:txBody>
                    <a:bodyPr/>
                    <a:lstStyle/>
                    <a:p>
                      <a:pPr algn="l" fontAlgn="b"/>
                      <a:r>
                        <a:rPr lang="en-US" sz="1000" b="0" i="0" u="none" strike="noStrike" dirty="0">
                          <a:solidFill>
                            <a:srgbClr val="000000"/>
                          </a:solidFill>
                          <a:effectLst/>
                          <a:latin typeface="Calibri" panose="020F0502020204030204" pitchFamily="34" charset="0"/>
                        </a:rPr>
                        <a:t>Reassignment of Manpower</a:t>
                      </a:r>
                    </a:p>
                  </a:txBody>
                  <a:tcPr marL="8884" marR="8884" marT="8884" marB="0" anchor="b">
                    <a:lnL>
                      <a:noFill/>
                    </a:lnL>
                    <a:lnR w="6350" cap="flat" cmpd="sng" algn="ctr">
                      <a:solidFill>
                        <a:srgbClr val="FFFFFF"/>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hMerge="1">
                  <a:txBody>
                    <a:bodyPr/>
                    <a:lstStyle/>
                    <a:p>
                      <a:endParaRPr dirty="0"/>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10%</a:t>
                      </a:r>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8884" marR="8884" marT="8884" marB="0" anchor="b">
                    <a:lnL w="6350" cap="flat" cmpd="sng" algn="ctr">
                      <a:solidFill>
                        <a:srgbClr val="FFFFFF"/>
                      </a:solidFill>
                      <a:prstDash val="solid"/>
                      <a:round/>
                      <a:headEnd type="none" w="med" len="med"/>
                      <a:tailEnd type="none" w="med" len="med"/>
                    </a:lnL>
                    <a:lnR>
                      <a:noFill/>
                    </a:lnR>
                    <a:lnT w="12700" cap="flat" cmpd="sng" algn="ctr">
                      <a:solidFill>
                        <a:srgbClr val="D9D9D9"/>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1672614917"/>
                  </a:ext>
                </a:extLst>
              </a:tr>
              <a:tr h="0">
                <a:tc gridSpan="2">
                  <a:txBody>
                    <a:bodyPr/>
                    <a:lstStyle/>
                    <a:p>
                      <a:pPr algn="l" fontAlgn="b"/>
                      <a:r>
                        <a:rPr lang="en-US" sz="1000" b="0" i="0" u="none" strike="noStrike" dirty="0">
                          <a:solidFill>
                            <a:srgbClr val="000000"/>
                          </a:solidFill>
                          <a:effectLst/>
                          <a:latin typeface="Calibri" panose="020F0502020204030204" pitchFamily="34" charset="0"/>
                        </a:rPr>
                        <a:t>Concurrent Operations</a:t>
                      </a:r>
                    </a:p>
                  </a:txBody>
                  <a:tcPr marL="8884" marR="8884" marT="8884"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hMerge="1">
                  <a:txBody>
                    <a:bodyPr/>
                    <a:lstStyle/>
                    <a:p>
                      <a:endParaRPr dirty="0"/>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ctr" fontAlgn="b"/>
                      <a:endParaRPr lang="en-US" sz="1000" b="0" i="0" u="none" strike="noStrike" dirty="0">
                        <a:solidFill>
                          <a:srgbClr val="D9D9D9"/>
                        </a:solidFill>
                        <a:effectLst/>
                        <a:latin typeface="Calibri" panose="020F0502020204030204" pitchFamily="34" charset="0"/>
                      </a:endParaRPr>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ctr" fontAlgn="b"/>
                      <a:r>
                        <a:rPr lang="en-US" sz="1000" b="0" i="0" u="none" strike="noStrike">
                          <a:solidFill>
                            <a:srgbClr val="000000"/>
                          </a:solidFill>
                          <a:effectLst/>
                          <a:latin typeface="Calibri" panose="020F0502020204030204" pitchFamily="34" charset="0"/>
                        </a:rPr>
                        <a:t>25%</a:t>
                      </a:r>
                    </a:p>
                  </a:txBody>
                  <a:tcPr marL="8884" marR="8884" marT="8884"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ctr"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3942288555"/>
                  </a:ext>
                </a:extLst>
              </a:tr>
              <a:tr h="0">
                <a:tc gridSpan="2">
                  <a:txBody>
                    <a:bodyPr/>
                    <a:lstStyle/>
                    <a:p>
                      <a:pPr algn="l" fontAlgn="b"/>
                      <a:r>
                        <a:rPr lang="en-US" sz="1000" b="0" i="0" u="none" strike="noStrike" dirty="0">
                          <a:solidFill>
                            <a:srgbClr val="000000"/>
                          </a:solidFill>
                          <a:effectLst/>
                          <a:latin typeface="Calibri" panose="020F0502020204030204" pitchFamily="34" charset="0"/>
                        </a:rPr>
                        <a:t>Errors and Omissions</a:t>
                      </a:r>
                    </a:p>
                  </a:txBody>
                  <a:tcPr marL="8884" marR="8884" marT="8884"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hMerge="1">
                  <a:txBody>
                    <a:bodyPr/>
                    <a:lstStyle/>
                    <a:p>
                      <a:endParaRPr dirty="0"/>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8884" marR="8884" marT="8884"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6%</a:t>
                      </a:r>
                    </a:p>
                  </a:txBody>
                  <a:tcPr marL="8884" marR="8884" marT="8884"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2149579375"/>
                  </a:ext>
                </a:extLst>
              </a:tr>
              <a:tr h="0">
                <a:tc gridSpan="2">
                  <a:txBody>
                    <a:bodyPr/>
                    <a:lstStyle/>
                    <a:p>
                      <a:pPr algn="l" fontAlgn="b"/>
                      <a:r>
                        <a:rPr lang="en-US" sz="1000" b="1" i="0" u="none" strike="noStrike" dirty="0">
                          <a:solidFill>
                            <a:srgbClr val="FFFFFF"/>
                          </a:solidFill>
                          <a:effectLst/>
                          <a:latin typeface="Calibri" panose="020F0502020204030204" pitchFamily="34" charset="0"/>
                        </a:rPr>
                        <a:t>Inefficiency Factor</a:t>
                      </a:r>
                    </a:p>
                  </a:txBody>
                  <a:tcPr marL="8884" marR="8884" marT="8884" marB="0" anchor="b">
                    <a:lnL>
                      <a:noFill/>
                    </a:lnL>
                    <a:lnR>
                      <a:noFill/>
                    </a:lnR>
                    <a:lnT w="6350" cap="flat" cmpd="sng" algn="ctr">
                      <a:solidFill>
                        <a:srgbClr val="FFFFFF"/>
                      </a:solidFill>
                      <a:prstDash val="solid"/>
                      <a:round/>
                      <a:headEnd type="none" w="med" len="med"/>
                      <a:tailEnd type="none" w="med" len="med"/>
                    </a:lnT>
                    <a:lnB>
                      <a:noFill/>
                    </a:lnB>
                    <a:solidFill>
                      <a:srgbClr val="003763"/>
                    </a:solidFill>
                  </a:tcPr>
                </a:tc>
                <a:tc hMerge="1">
                  <a:txBody>
                    <a:bodyPr/>
                    <a:lstStyle/>
                    <a:p>
                      <a:endParaRPr dirty="0"/>
                    </a:p>
                  </a:txBody>
                  <a:tcPr marL="8884" marR="8884" marT="8884" marB="0" anchor="b">
                    <a:lnL>
                      <a:noFill/>
                    </a:lnL>
                    <a:lnR>
                      <a:noFill/>
                    </a:lnR>
                    <a:lnT w="6350" cap="flat" cmpd="sng" algn="ctr">
                      <a:solidFill>
                        <a:srgbClr val="FFFFFF"/>
                      </a:solidFill>
                      <a:prstDash val="solid"/>
                      <a:round/>
                      <a:headEnd type="none" w="med" len="med"/>
                      <a:tailEnd type="none" w="med" len="med"/>
                    </a:lnT>
                    <a:lnB>
                      <a:noFill/>
                    </a:lnB>
                    <a:solidFill>
                      <a:srgbClr val="003763"/>
                    </a:solidFill>
                  </a:tcPr>
                </a:tc>
                <a:tc>
                  <a:txBody>
                    <a:bodyPr/>
                    <a:lstStyle/>
                    <a:p>
                      <a:pPr algn="ctr" fontAlgn="b"/>
                      <a:r>
                        <a:rPr lang="en-US" sz="1000" b="1" i="0" u="none" strike="noStrike" dirty="0">
                          <a:solidFill>
                            <a:srgbClr val="FFFFFF"/>
                          </a:solidFill>
                          <a:effectLst/>
                          <a:latin typeface="Calibri" panose="020F0502020204030204" pitchFamily="34" charset="0"/>
                        </a:rPr>
                        <a:t>10%</a:t>
                      </a:r>
                    </a:p>
                  </a:txBody>
                  <a:tcPr marL="8884" marR="8884" marT="8884" marB="0" anchor="b">
                    <a:lnL>
                      <a:noFill/>
                    </a:lnL>
                    <a:lnR>
                      <a:noFill/>
                    </a:lnR>
                    <a:lnT w="6350" cap="flat" cmpd="sng" algn="ctr">
                      <a:solidFill>
                        <a:srgbClr val="FFFFFF"/>
                      </a:solidFill>
                      <a:prstDash val="solid"/>
                      <a:round/>
                      <a:headEnd type="none" w="med" len="med"/>
                      <a:tailEnd type="none" w="med" len="med"/>
                    </a:lnT>
                    <a:lnB>
                      <a:noFill/>
                    </a:lnB>
                    <a:solidFill>
                      <a:srgbClr val="003763"/>
                    </a:solidFill>
                  </a:tcPr>
                </a:tc>
                <a:tc>
                  <a:txBody>
                    <a:bodyPr/>
                    <a:lstStyle/>
                    <a:p>
                      <a:pPr algn="ctr" fontAlgn="b"/>
                      <a:r>
                        <a:rPr lang="en-US" sz="1000" b="1" i="0" u="none" strike="noStrike">
                          <a:solidFill>
                            <a:srgbClr val="FFFFFF"/>
                          </a:solidFill>
                          <a:effectLst/>
                          <a:latin typeface="Calibri" panose="020F0502020204030204" pitchFamily="34" charset="0"/>
                        </a:rPr>
                        <a:t>31%</a:t>
                      </a:r>
                    </a:p>
                  </a:txBody>
                  <a:tcPr marL="8884" marR="8884" marT="8884" marB="0" anchor="b">
                    <a:lnL>
                      <a:noFill/>
                    </a:lnL>
                    <a:lnR>
                      <a:noFill/>
                    </a:lnR>
                    <a:lnT w="6350" cap="flat" cmpd="sng" algn="ctr">
                      <a:solidFill>
                        <a:srgbClr val="FFFFFF"/>
                      </a:solidFill>
                      <a:prstDash val="solid"/>
                      <a:round/>
                      <a:headEnd type="none" w="med" len="med"/>
                      <a:tailEnd type="none" w="med" len="med"/>
                    </a:lnT>
                    <a:lnB>
                      <a:noFill/>
                    </a:lnB>
                    <a:solidFill>
                      <a:srgbClr val="003763"/>
                    </a:solidFill>
                  </a:tcPr>
                </a:tc>
                <a:tc>
                  <a:txBody>
                    <a:bodyPr/>
                    <a:lstStyle/>
                    <a:p>
                      <a:pPr algn="ctr" fontAlgn="b"/>
                      <a:endParaRPr lang="en-US" sz="1000" b="1"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2119161081"/>
                  </a:ext>
                </a:extLst>
              </a:tr>
              <a:tr h="0">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extLst>
                  <a:ext uri="{0D108BD9-81ED-4DB2-BD59-A6C34878D82A}">
                    <a16:rowId xmlns:a16="http://schemas.microsoft.com/office/drawing/2014/main" val="1186886273"/>
                  </a:ext>
                </a:extLst>
              </a:tr>
              <a:tr h="0">
                <a:tc>
                  <a:txBody>
                    <a:bodyPr/>
                    <a:lstStyle/>
                    <a:p>
                      <a:pPr algn="ctr" fontAlgn="ctr"/>
                      <a:r>
                        <a:rPr lang="en-US" sz="1000" b="1" i="0" u="none" strike="noStrike">
                          <a:solidFill>
                            <a:srgbClr val="FFFFFF"/>
                          </a:solidFill>
                          <a:effectLst/>
                          <a:latin typeface="Calibri" panose="020F0502020204030204" pitchFamily="34" charset="0"/>
                        </a:rPr>
                        <a:t>Timeframe</a:t>
                      </a:r>
                    </a:p>
                  </a:txBody>
                  <a:tcPr marL="8884" marR="8884" marT="8884" marB="0" anchor="ctr">
                    <a:lnL>
                      <a:noFill/>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ctr" fontAlgn="ctr"/>
                      <a:r>
                        <a:rPr lang="en-US" sz="1000" b="1" i="0" u="none" strike="noStrike" dirty="0">
                          <a:solidFill>
                            <a:srgbClr val="FFFFFF"/>
                          </a:solidFill>
                          <a:effectLst/>
                          <a:latin typeface="Calibri" panose="020F0502020204030204" pitchFamily="34" charset="0"/>
                        </a:rPr>
                        <a:t>Total Actual Hours</a:t>
                      </a:r>
                    </a:p>
                  </a:txBody>
                  <a:tcPr marL="8884" marR="8884" marT="888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ctr" fontAlgn="ctr"/>
                      <a:r>
                        <a:rPr lang="en-US" sz="1000" b="1" i="0" u="none" strike="noStrike">
                          <a:solidFill>
                            <a:srgbClr val="FFFFFF"/>
                          </a:solidFill>
                          <a:effectLst/>
                          <a:latin typeface="Calibri" panose="020F0502020204030204" pitchFamily="34" charset="0"/>
                        </a:rPr>
                        <a:t>Average Impact</a:t>
                      </a:r>
                    </a:p>
                  </a:txBody>
                  <a:tcPr marL="8884" marR="8884" marT="888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ctr" fontAlgn="ctr"/>
                      <a:r>
                        <a:rPr lang="en-US" sz="1000" b="1" i="0" u="none" strike="noStrike">
                          <a:solidFill>
                            <a:srgbClr val="FFFFFF"/>
                          </a:solidFill>
                          <a:effectLst/>
                          <a:latin typeface="Calibri" panose="020F0502020204030204" pitchFamily="34" charset="0"/>
                        </a:rPr>
                        <a:t>Severe Impact</a:t>
                      </a:r>
                    </a:p>
                  </a:txBody>
                  <a:tcPr marL="8884" marR="8884" marT="888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12700" cap="flat" cmpd="sng" algn="ctr">
                      <a:solidFill>
                        <a:srgbClr val="D9D9D9"/>
                      </a:solidFill>
                      <a:prstDash val="solid"/>
                      <a:round/>
                      <a:headEnd type="none" w="med" len="med"/>
                      <a:tailEnd type="none" w="med" len="med"/>
                    </a:lnB>
                    <a:solidFill>
                      <a:srgbClr val="003763"/>
                    </a:solidFill>
                  </a:tcPr>
                </a:tc>
                <a:tc>
                  <a:txBody>
                    <a:bodyPr/>
                    <a:lstStyle/>
                    <a:p>
                      <a:pPr algn="ctr" fontAlgn="ctr"/>
                      <a:r>
                        <a:rPr lang="en-US" sz="1000" b="1" i="0" u="none" strike="noStrike" dirty="0">
                          <a:solidFill>
                            <a:srgbClr val="FFFFFF"/>
                          </a:solidFill>
                          <a:effectLst/>
                          <a:latin typeface="Calibri" panose="020F0502020204030204" pitchFamily="34" charset="0"/>
                        </a:rPr>
                        <a:t>Total </a:t>
                      </a:r>
                      <a:r>
                        <a:rPr lang="en-US" sz="1000" b="1" i="0" u="none" strike="noStrike" dirty="0" err="1">
                          <a:solidFill>
                            <a:srgbClr val="FFFFFF"/>
                          </a:solidFill>
                          <a:effectLst/>
                          <a:latin typeface="Calibri" panose="020F0502020204030204" pitchFamily="34" charset="0"/>
                        </a:rPr>
                        <a:t>Ineff</a:t>
                      </a:r>
                      <a:r>
                        <a:rPr lang="en-US" sz="1000" b="1" i="0" u="none" strike="noStrike" dirty="0">
                          <a:solidFill>
                            <a:srgbClr val="FFFFFF"/>
                          </a:solidFill>
                          <a:effectLst/>
                          <a:latin typeface="Calibri" panose="020F0502020204030204" pitchFamily="34" charset="0"/>
                        </a:rPr>
                        <a:t>. Hours</a:t>
                      </a:r>
                    </a:p>
                  </a:txBody>
                  <a:tcPr marL="8884" marR="8884" marT="8884" marB="0" anchor="ctr">
                    <a:lnL w="6350" cap="flat" cmpd="sng" algn="ctr">
                      <a:solidFill>
                        <a:srgbClr val="FFFFFF"/>
                      </a:solidFill>
                      <a:prstDash val="solid"/>
                      <a:round/>
                      <a:headEnd type="none" w="med" len="med"/>
                      <a:tailEnd type="none" w="med" len="med"/>
                    </a:lnL>
                    <a:lnR>
                      <a:noFill/>
                    </a:lnR>
                    <a:lnT>
                      <a:noFill/>
                    </a:lnT>
                    <a:lnB w="12700" cap="flat" cmpd="sng" algn="ctr">
                      <a:solidFill>
                        <a:srgbClr val="D9D9D9"/>
                      </a:solidFill>
                      <a:prstDash val="solid"/>
                      <a:round/>
                      <a:headEnd type="none" w="med" len="med"/>
                      <a:tailEnd type="none" w="med" len="med"/>
                    </a:lnB>
                    <a:solidFill>
                      <a:srgbClr val="003763"/>
                    </a:solidFill>
                  </a:tcPr>
                </a:tc>
                <a:extLst>
                  <a:ext uri="{0D108BD9-81ED-4DB2-BD59-A6C34878D82A}">
                    <a16:rowId xmlns:a16="http://schemas.microsoft.com/office/drawing/2014/main" val="968420507"/>
                  </a:ext>
                </a:extLst>
              </a:tr>
              <a:tr h="0">
                <a:tc>
                  <a:txBody>
                    <a:bodyPr/>
                    <a:lstStyle/>
                    <a:p>
                      <a:pPr algn="l" fontAlgn="b"/>
                      <a:r>
                        <a:rPr lang="en-US" sz="1000" b="0" i="0" u="none" strike="noStrike">
                          <a:solidFill>
                            <a:srgbClr val="000000"/>
                          </a:solidFill>
                          <a:effectLst/>
                          <a:latin typeface="Calibri" panose="020F0502020204030204" pitchFamily="34" charset="0"/>
                        </a:rPr>
                        <a:t>Month 1</a:t>
                      </a:r>
                    </a:p>
                  </a:txBody>
                  <a:tcPr marL="8884" marR="8884" marT="8884" marB="0" anchor="b">
                    <a:lnL>
                      <a:noFill/>
                    </a:lnL>
                    <a:lnR>
                      <a:noFill/>
                    </a:lnR>
                    <a:lnT w="12700" cap="flat" cmpd="sng" algn="ctr">
                      <a:solidFill>
                        <a:srgbClr val="D9D9D9"/>
                      </a:solidFill>
                      <a:prstDash val="solid"/>
                      <a:round/>
                      <a:headEnd type="none" w="med" len="med"/>
                      <a:tailEnd type="none" w="med" len="med"/>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10,000 </a:t>
                      </a:r>
                    </a:p>
                  </a:txBody>
                  <a:tcPr marL="8884" marR="8884" marT="8884" marB="0" anchor="b">
                    <a:lnL>
                      <a:noFill/>
                    </a:lnL>
                    <a:lnR>
                      <a:noFill/>
                    </a:lnR>
                    <a:lnT w="12700" cap="flat" cmpd="sng" algn="ctr">
                      <a:solidFill>
                        <a:srgbClr val="D9D9D9"/>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w="12700" cap="flat" cmpd="sng" algn="ctr">
                      <a:solidFill>
                        <a:srgbClr val="D9D9D9"/>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w="12700" cap="flat" cmpd="sng" algn="ctr">
                      <a:solidFill>
                        <a:srgbClr val="D9D9D9"/>
                      </a:solidFill>
                      <a:prstDash val="solid"/>
                      <a:round/>
                      <a:headEnd type="none" w="med" len="med"/>
                      <a:tailEnd type="none" w="med" len="med"/>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   </a:t>
                      </a:r>
                    </a:p>
                  </a:txBody>
                  <a:tcPr marL="8884" marR="8884" marT="8884" marB="0" anchor="b">
                    <a:lnL>
                      <a:noFill/>
                    </a:lnL>
                    <a:lnR>
                      <a:noFill/>
                    </a:lnR>
                    <a:lnT w="12700" cap="flat" cmpd="sng" algn="ctr">
                      <a:solidFill>
                        <a:srgbClr val="D9D9D9"/>
                      </a:solidFill>
                      <a:prstDash val="solid"/>
                      <a:round/>
                      <a:headEnd type="none" w="med" len="med"/>
                      <a:tailEnd type="none" w="med" len="med"/>
                    </a:lnT>
                    <a:lnB>
                      <a:noFill/>
                    </a:lnB>
                    <a:noFill/>
                  </a:tcPr>
                </a:tc>
                <a:extLst>
                  <a:ext uri="{0D108BD9-81ED-4DB2-BD59-A6C34878D82A}">
                    <a16:rowId xmlns:a16="http://schemas.microsoft.com/office/drawing/2014/main" val="3321474115"/>
                  </a:ext>
                </a:extLst>
              </a:tr>
              <a:tr h="0">
                <a:tc>
                  <a:txBody>
                    <a:bodyPr/>
                    <a:lstStyle/>
                    <a:p>
                      <a:pPr algn="l" fontAlgn="b"/>
                      <a:r>
                        <a:rPr lang="en-US" sz="1000" b="0" i="0" u="none" strike="noStrike">
                          <a:solidFill>
                            <a:srgbClr val="000000"/>
                          </a:solidFill>
                          <a:effectLst/>
                          <a:latin typeface="Calibri" panose="020F0502020204030204" pitchFamily="34" charset="0"/>
                        </a:rPr>
                        <a:t>Month 2</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10,000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909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2,366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3,276 </a:t>
                      </a:r>
                    </a:p>
                  </a:txBody>
                  <a:tcPr marL="8884" marR="8884" marT="8884" marB="0" anchor="b">
                    <a:lnL>
                      <a:noFill/>
                    </a:lnL>
                    <a:lnR>
                      <a:noFill/>
                    </a:lnR>
                    <a:lnT>
                      <a:noFill/>
                    </a:lnT>
                    <a:lnB>
                      <a:noFill/>
                    </a:lnB>
                    <a:noFill/>
                  </a:tcPr>
                </a:tc>
                <a:extLst>
                  <a:ext uri="{0D108BD9-81ED-4DB2-BD59-A6C34878D82A}">
                    <a16:rowId xmlns:a16="http://schemas.microsoft.com/office/drawing/2014/main" val="3501497576"/>
                  </a:ext>
                </a:extLst>
              </a:tr>
              <a:tr h="0">
                <a:tc>
                  <a:txBody>
                    <a:bodyPr/>
                    <a:lstStyle/>
                    <a:p>
                      <a:pPr algn="l" fontAlgn="b"/>
                      <a:r>
                        <a:rPr lang="en-US" sz="1000" b="0" i="0" u="none" strike="noStrike">
                          <a:solidFill>
                            <a:srgbClr val="000000"/>
                          </a:solidFill>
                          <a:effectLst/>
                          <a:latin typeface="Calibri" panose="020F0502020204030204" pitchFamily="34" charset="0"/>
                        </a:rPr>
                        <a:t>Month 3</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10,000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909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2,366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3,276 </a:t>
                      </a:r>
                    </a:p>
                  </a:txBody>
                  <a:tcPr marL="8884" marR="8884" marT="8884" marB="0" anchor="b">
                    <a:lnL>
                      <a:noFill/>
                    </a:lnL>
                    <a:lnR>
                      <a:noFill/>
                    </a:lnR>
                    <a:lnT>
                      <a:noFill/>
                    </a:lnT>
                    <a:lnB>
                      <a:noFill/>
                    </a:lnB>
                    <a:noFill/>
                  </a:tcPr>
                </a:tc>
                <a:extLst>
                  <a:ext uri="{0D108BD9-81ED-4DB2-BD59-A6C34878D82A}">
                    <a16:rowId xmlns:a16="http://schemas.microsoft.com/office/drawing/2014/main" val="327665403"/>
                  </a:ext>
                </a:extLst>
              </a:tr>
              <a:tr h="0">
                <a:tc>
                  <a:txBody>
                    <a:bodyPr/>
                    <a:lstStyle/>
                    <a:p>
                      <a:pPr algn="l" fontAlgn="b"/>
                      <a:r>
                        <a:rPr lang="en-US" sz="1000" b="0" i="0" u="none" strike="noStrike">
                          <a:solidFill>
                            <a:srgbClr val="000000"/>
                          </a:solidFill>
                          <a:effectLst/>
                          <a:latin typeface="Calibri" panose="020F0502020204030204" pitchFamily="34" charset="0"/>
                        </a:rPr>
                        <a:t>Month 4</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10,000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909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2,366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3,276 </a:t>
                      </a:r>
                    </a:p>
                  </a:txBody>
                  <a:tcPr marL="8884" marR="8884" marT="8884" marB="0" anchor="b">
                    <a:lnL>
                      <a:noFill/>
                    </a:lnL>
                    <a:lnR>
                      <a:noFill/>
                    </a:lnR>
                    <a:lnT>
                      <a:noFill/>
                    </a:lnT>
                    <a:lnB>
                      <a:noFill/>
                    </a:lnB>
                    <a:noFill/>
                  </a:tcPr>
                </a:tc>
                <a:extLst>
                  <a:ext uri="{0D108BD9-81ED-4DB2-BD59-A6C34878D82A}">
                    <a16:rowId xmlns:a16="http://schemas.microsoft.com/office/drawing/2014/main" val="618234970"/>
                  </a:ext>
                </a:extLst>
              </a:tr>
              <a:tr h="0">
                <a:tc>
                  <a:txBody>
                    <a:bodyPr/>
                    <a:lstStyle/>
                    <a:p>
                      <a:pPr algn="l" fontAlgn="b"/>
                      <a:r>
                        <a:rPr lang="en-US" sz="1000" b="0" i="0" u="none" strike="noStrike">
                          <a:solidFill>
                            <a:srgbClr val="000000"/>
                          </a:solidFill>
                          <a:effectLst/>
                          <a:latin typeface="Calibri" panose="020F0502020204030204" pitchFamily="34" charset="0"/>
                        </a:rPr>
                        <a:t>Month 5</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10,000 </a:t>
                      </a: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909 </a:t>
                      </a:r>
                    </a:p>
                  </a:txBody>
                  <a:tcPr marL="8884" marR="8884" marT="8884" marB="0" anchor="b">
                    <a:lnL>
                      <a:noFill/>
                    </a:lnL>
                    <a:lnR>
                      <a:noFill/>
                    </a:lnR>
                    <a:lnT>
                      <a:noFill/>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r>
                        <a:rPr lang="en-US" sz="1000" b="0" i="0" u="none" strike="noStrike">
                          <a:solidFill>
                            <a:srgbClr val="000000"/>
                          </a:solidFill>
                          <a:effectLst/>
                          <a:latin typeface="Calibri" panose="020F0502020204030204" pitchFamily="34" charset="0"/>
                        </a:rPr>
                        <a:t>              909 </a:t>
                      </a:r>
                    </a:p>
                  </a:txBody>
                  <a:tcPr marL="8884" marR="8884" marT="8884" marB="0" anchor="b">
                    <a:lnL>
                      <a:noFill/>
                    </a:lnL>
                    <a:lnR>
                      <a:noFill/>
                    </a:lnR>
                    <a:lnT>
                      <a:noFill/>
                    </a:lnT>
                    <a:lnB>
                      <a:noFill/>
                    </a:lnB>
                    <a:noFill/>
                  </a:tcPr>
                </a:tc>
                <a:extLst>
                  <a:ext uri="{0D108BD9-81ED-4DB2-BD59-A6C34878D82A}">
                    <a16:rowId xmlns:a16="http://schemas.microsoft.com/office/drawing/2014/main" val="1044893355"/>
                  </a:ext>
                </a:extLst>
              </a:tr>
              <a:tr h="0">
                <a:tc>
                  <a:txBody>
                    <a:bodyPr/>
                    <a:lstStyle/>
                    <a:p>
                      <a:pPr algn="l" fontAlgn="ctr"/>
                      <a:r>
                        <a:rPr lang="en-US" sz="1000" b="1" i="0" u="none" strike="noStrike">
                          <a:solidFill>
                            <a:srgbClr val="FFFFFF"/>
                          </a:solidFill>
                          <a:effectLst/>
                          <a:latin typeface="Calibri" panose="020F0502020204030204" pitchFamily="34" charset="0"/>
                        </a:rPr>
                        <a:t>Total</a:t>
                      </a:r>
                    </a:p>
                  </a:txBody>
                  <a:tcPr marL="8884" marR="8884" marT="8884" marB="0" anchor="ctr">
                    <a:lnL>
                      <a:noFill/>
                    </a:lnL>
                    <a:lnR>
                      <a:noFill/>
                    </a:lnR>
                    <a:lnT>
                      <a:noFill/>
                    </a:lnT>
                    <a:lnB>
                      <a:noFill/>
                    </a:lnB>
                    <a:solidFill>
                      <a:srgbClr val="003763"/>
                    </a:solidFill>
                  </a:tcPr>
                </a:tc>
                <a:tc>
                  <a:txBody>
                    <a:bodyPr/>
                    <a:lstStyle/>
                    <a:p>
                      <a:pPr algn="l" fontAlgn="ctr"/>
                      <a:r>
                        <a:rPr lang="en-US" sz="1000" b="1" i="0" u="none" strike="noStrike">
                          <a:solidFill>
                            <a:srgbClr val="FFFFFF"/>
                          </a:solidFill>
                          <a:effectLst/>
                          <a:latin typeface="Calibri" panose="020F0502020204030204" pitchFamily="34" charset="0"/>
                        </a:rPr>
                        <a:t>                  50,000 </a:t>
                      </a:r>
                    </a:p>
                  </a:txBody>
                  <a:tcPr marL="8884" marR="8884" marT="8884" marB="0" anchor="ctr">
                    <a:lnL>
                      <a:noFill/>
                    </a:lnL>
                    <a:lnR>
                      <a:noFill/>
                    </a:lnR>
                    <a:lnT>
                      <a:noFill/>
                    </a:lnT>
                    <a:lnB>
                      <a:noFill/>
                    </a:lnB>
                    <a:solidFill>
                      <a:srgbClr val="003763"/>
                    </a:solidFill>
                  </a:tcPr>
                </a:tc>
                <a:tc>
                  <a:txBody>
                    <a:bodyPr/>
                    <a:lstStyle/>
                    <a:p>
                      <a:pPr algn="l" fontAlgn="ctr"/>
                      <a:r>
                        <a:rPr lang="en-US" sz="1000" b="1" i="0" u="none" strike="noStrike">
                          <a:solidFill>
                            <a:srgbClr val="FFFFFF"/>
                          </a:solidFill>
                          <a:effectLst/>
                          <a:latin typeface="Calibri" panose="020F0502020204030204" pitchFamily="34" charset="0"/>
                        </a:rPr>
                        <a:t>           3,636 </a:t>
                      </a:r>
                    </a:p>
                  </a:txBody>
                  <a:tcPr marL="8884" marR="8884" marT="8884" marB="0" anchor="ctr">
                    <a:lnL>
                      <a:noFill/>
                    </a:lnL>
                    <a:lnR>
                      <a:noFill/>
                    </a:lnR>
                    <a:lnT>
                      <a:noFill/>
                    </a:lnT>
                    <a:lnB>
                      <a:noFill/>
                    </a:lnB>
                    <a:solidFill>
                      <a:srgbClr val="003763"/>
                    </a:solidFill>
                  </a:tcPr>
                </a:tc>
                <a:tc>
                  <a:txBody>
                    <a:bodyPr/>
                    <a:lstStyle/>
                    <a:p>
                      <a:pPr algn="l" fontAlgn="ctr"/>
                      <a:r>
                        <a:rPr lang="en-US" sz="1000" b="1" i="0" u="none" strike="noStrike">
                          <a:solidFill>
                            <a:srgbClr val="FFFFFF"/>
                          </a:solidFill>
                          <a:effectLst/>
                          <a:latin typeface="Calibri" panose="020F0502020204030204" pitchFamily="34" charset="0"/>
                        </a:rPr>
                        <a:t>             7,099 </a:t>
                      </a:r>
                    </a:p>
                  </a:txBody>
                  <a:tcPr marL="8884" marR="8884" marT="8884" marB="0" anchor="ctr">
                    <a:lnL>
                      <a:noFill/>
                    </a:lnL>
                    <a:lnR>
                      <a:noFill/>
                    </a:lnR>
                    <a:lnT>
                      <a:noFill/>
                    </a:lnT>
                    <a:lnB>
                      <a:noFill/>
                    </a:lnB>
                    <a:solidFill>
                      <a:srgbClr val="003763"/>
                    </a:solidFill>
                  </a:tcPr>
                </a:tc>
                <a:tc>
                  <a:txBody>
                    <a:bodyPr/>
                    <a:lstStyle/>
                    <a:p>
                      <a:pPr algn="l" fontAlgn="ctr"/>
                      <a:r>
                        <a:rPr lang="en-US" sz="1000" b="1" i="0" u="none" strike="noStrike">
                          <a:solidFill>
                            <a:srgbClr val="FFFFFF"/>
                          </a:solidFill>
                          <a:effectLst/>
                          <a:latin typeface="Calibri" panose="020F0502020204030204" pitchFamily="34" charset="0"/>
                        </a:rPr>
                        <a:t>        10,736 </a:t>
                      </a:r>
                    </a:p>
                  </a:txBody>
                  <a:tcPr marL="8884" marR="8884" marT="8884" marB="0" anchor="ctr">
                    <a:lnL>
                      <a:noFill/>
                    </a:lnL>
                    <a:lnR>
                      <a:noFill/>
                    </a:lnR>
                    <a:lnT>
                      <a:noFill/>
                    </a:lnT>
                    <a:lnB>
                      <a:noFill/>
                    </a:lnB>
                    <a:solidFill>
                      <a:srgbClr val="003763"/>
                    </a:solidFill>
                  </a:tcPr>
                </a:tc>
                <a:extLst>
                  <a:ext uri="{0D108BD9-81ED-4DB2-BD59-A6C34878D82A}">
                    <a16:rowId xmlns:a16="http://schemas.microsoft.com/office/drawing/2014/main" val="458525990"/>
                  </a:ext>
                </a:extLst>
              </a:tr>
              <a:tr h="0">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5136556"/>
                  </a:ext>
                </a:extLst>
              </a:tr>
              <a:tr h="0">
                <a:tc>
                  <a:txBody>
                    <a:bodyPr/>
                    <a:lstStyle/>
                    <a:p>
                      <a:pPr algn="l" fontAlgn="b"/>
                      <a:endParaRPr lang="en-US" sz="1000" b="0" i="0" u="none" strike="noStrike">
                        <a:solidFill>
                          <a:srgbClr val="000000"/>
                        </a:solidFill>
                        <a:effectLst/>
                        <a:latin typeface="Calibri" panose="020F0502020204030204" pitchFamily="34" charset="0"/>
                      </a:endParaRPr>
                    </a:p>
                  </a:txBody>
                  <a:tcPr marL="8884" marR="8884" marT="8884" marB="0" anchor="b">
                    <a:lnL>
                      <a:noFill/>
                    </a:lnL>
                    <a:lnR>
                      <a:noFill/>
                    </a:lnR>
                    <a:lnT>
                      <a:noFill/>
                    </a:lnT>
                    <a:lnB>
                      <a:noFill/>
                    </a:lnB>
                    <a:no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884" marR="8884" marT="8884" marB="0" anchor="b">
                    <a:lnL>
                      <a:noFill/>
                    </a:lnL>
                    <a:lnR w="12700" cap="flat" cmpd="sng" algn="ctr">
                      <a:solidFill>
                        <a:schemeClr val="tx1"/>
                      </a:solidFill>
                      <a:prstDash val="solid"/>
                      <a:round/>
                      <a:headEnd type="none" w="med" len="med"/>
                      <a:tailEnd type="none" w="med" len="med"/>
                    </a:lnR>
                    <a:lnT>
                      <a:noFill/>
                    </a:lnT>
                    <a:lnB>
                      <a:noFill/>
                    </a:lnB>
                    <a:noFill/>
                  </a:tcPr>
                </a:tc>
                <a:tc gridSpan="2">
                  <a:txBody>
                    <a:bodyPr/>
                    <a:lstStyle/>
                    <a:p>
                      <a:pPr algn="l" fontAlgn="b"/>
                      <a:r>
                        <a:rPr lang="en-US" sz="1000" b="1" i="0" u="none" strike="noStrike" dirty="0">
                          <a:solidFill>
                            <a:srgbClr val="000000"/>
                          </a:solidFill>
                          <a:effectLst/>
                          <a:latin typeface="Calibri" panose="020F0502020204030204" pitchFamily="34" charset="0"/>
                        </a:rPr>
                        <a:t>% Inefficiency</a:t>
                      </a:r>
                    </a:p>
                  </a:txBody>
                  <a:tcPr marL="8884" marR="8884" marT="8884"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r" fontAlgn="b"/>
                      <a:r>
                        <a:rPr lang="en-US" sz="1000" b="1" i="0" u="none" strike="noStrike" dirty="0">
                          <a:solidFill>
                            <a:srgbClr val="000000"/>
                          </a:solidFill>
                          <a:effectLst/>
                          <a:latin typeface="Calibri" panose="020F0502020204030204" pitchFamily="34" charset="0"/>
                        </a:rPr>
                        <a:t>21%</a:t>
                      </a:r>
                    </a:p>
                  </a:txBody>
                  <a:tcPr marL="8884" marR="8884" marT="8884"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783525"/>
                  </a:ext>
                </a:extLst>
              </a:tr>
            </a:tbl>
          </a:graphicData>
        </a:graphic>
      </p:graphicFrame>
    </p:spTree>
    <p:extLst>
      <p:ext uri="{BB962C8B-B14F-4D97-AF65-F5344CB8AC3E}">
        <p14:creationId xmlns:p14="http://schemas.microsoft.com/office/powerpoint/2010/main" val="186783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90550" y="355600"/>
            <a:ext cx="10515600" cy="682625"/>
          </a:xfrm>
        </p:spPr>
        <p:txBody>
          <a:bodyPr>
            <a:normAutofit/>
          </a:bodyPr>
          <a:lstStyle/>
          <a:p>
            <a:r>
              <a:rPr lang="en-US" sz="3000" u="sng" dirty="0">
                <a:solidFill>
                  <a:schemeClr val="tx1">
                    <a:lumMod val="75000"/>
                    <a:lumOff val="25000"/>
                  </a:schemeClr>
                </a:solidFill>
                <a:latin typeface="Arial Black" panose="020B0A04020102020204" pitchFamily="34" charset="0"/>
              </a:rPr>
              <a:t>Case 1 - Large Bridge Construction	</a:t>
            </a:r>
            <a:endParaRPr lang="en-US" sz="3000" dirty="0">
              <a:solidFill>
                <a:schemeClr val="tx1">
                  <a:lumMod val="75000"/>
                  <a:lumOff val="25000"/>
                </a:schemeClr>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6DA3EF35-FA6B-2712-3BFF-C08794793267}"/>
              </a:ext>
            </a:extLst>
          </p:cNvPr>
          <p:cNvSpPr>
            <a:spLocks noGrp="1"/>
          </p:cNvSpPr>
          <p:nvPr>
            <p:ph type="sldNum" sz="quarter" idx="12"/>
          </p:nvPr>
        </p:nvSpPr>
        <p:spPr/>
        <p:txBody>
          <a:bodyPr/>
          <a:lstStyle/>
          <a:p>
            <a:fld id="{8DA3EDF3-DB61-43AE-B6FA-16462152BCF6}" type="slidenum">
              <a:rPr lang="pt-BR" smtClean="0"/>
              <a:pPr/>
              <a:t>10</a:t>
            </a:fld>
            <a:endParaRPr lang="pt-BR" dirty="0"/>
          </a:p>
        </p:txBody>
      </p:sp>
      <p:sp>
        <p:nvSpPr>
          <p:cNvPr id="5" name="TextBox 4">
            <a:extLst>
              <a:ext uri="{FF2B5EF4-FFF2-40B4-BE49-F238E27FC236}">
                <a16:creationId xmlns:a16="http://schemas.microsoft.com/office/drawing/2014/main" id="{2B6BDB9B-677A-B420-7713-D655DB93FEB4}"/>
              </a:ext>
            </a:extLst>
          </p:cNvPr>
          <p:cNvSpPr txBox="1"/>
          <p:nvPr/>
        </p:nvSpPr>
        <p:spPr>
          <a:xfrm>
            <a:off x="590550" y="1527135"/>
            <a:ext cx="9020876"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Used for purposes of mediation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Prior to deep expert involvement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Impacts described by contractor – contractor felt strong argument on severe impacts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Used MCAA factors to estimate loss from impacts</a:t>
            </a:r>
          </a:p>
        </p:txBody>
      </p:sp>
    </p:spTree>
    <p:extLst>
      <p:ext uri="{BB962C8B-B14F-4D97-AF65-F5344CB8AC3E}">
        <p14:creationId xmlns:p14="http://schemas.microsoft.com/office/powerpoint/2010/main" val="564368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90550" y="355600"/>
            <a:ext cx="10515600" cy="682625"/>
          </a:xfrm>
        </p:spPr>
        <p:txBody>
          <a:bodyPr>
            <a:normAutofit/>
          </a:bodyPr>
          <a:lstStyle/>
          <a:p>
            <a:r>
              <a:rPr lang="en-US" sz="3000" u="sng" dirty="0">
                <a:solidFill>
                  <a:schemeClr val="tx1">
                    <a:lumMod val="75000"/>
                    <a:lumOff val="25000"/>
                  </a:schemeClr>
                </a:solidFill>
                <a:latin typeface="Arial Black" panose="020B0A04020102020204" pitchFamily="34" charset="0"/>
              </a:rPr>
              <a:t>Case 2 - Louisiana Paper Facility	</a:t>
            </a:r>
            <a:endParaRPr lang="en-US" sz="3000" dirty="0">
              <a:solidFill>
                <a:schemeClr val="tx1">
                  <a:lumMod val="75000"/>
                  <a:lumOff val="25000"/>
                </a:schemeClr>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6DA3EF35-FA6B-2712-3BFF-C08794793267}"/>
              </a:ext>
            </a:extLst>
          </p:cNvPr>
          <p:cNvSpPr>
            <a:spLocks noGrp="1"/>
          </p:cNvSpPr>
          <p:nvPr>
            <p:ph type="sldNum" sz="quarter" idx="12"/>
          </p:nvPr>
        </p:nvSpPr>
        <p:spPr/>
        <p:txBody>
          <a:bodyPr/>
          <a:lstStyle/>
          <a:p>
            <a:fld id="{8DA3EDF3-DB61-43AE-B6FA-16462152BCF6}" type="slidenum">
              <a:rPr lang="pt-BR" smtClean="0"/>
              <a:pPr/>
              <a:t>11</a:t>
            </a:fld>
            <a:endParaRPr lang="pt-BR" dirty="0"/>
          </a:p>
        </p:txBody>
      </p:sp>
      <p:sp>
        <p:nvSpPr>
          <p:cNvPr id="5" name="TextBox 4">
            <a:extLst>
              <a:ext uri="{FF2B5EF4-FFF2-40B4-BE49-F238E27FC236}">
                <a16:creationId xmlns:a16="http://schemas.microsoft.com/office/drawing/2014/main" id="{2B6BDB9B-677A-B420-7713-D655DB93FEB4}"/>
              </a:ext>
            </a:extLst>
          </p:cNvPr>
          <p:cNvSpPr txBox="1"/>
          <p:nvPr/>
        </p:nvSpPr>
        <p:spPr>
          <a:xfrm>
            <a:off x="1356304" y="1720082"/>
            <a:ext cx="9222213"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t>Contractor’s expert relied on MCAA to assert lost productivity costs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Contractor’s expert overlooked key guidance and misapplied factors</a:t>
            </a:r>
          </a:p>
          <a:p>
            <a:pPr lvl="1"/>
            <a:r>
              <a:rPr lang="en-US" sz="2400" dirty="0"/>
              <a:t>-   Overlooked caution to apply factors on T&amp;M scopes</a:t>
            </a:r>
          </a:p>
          <a:p>
            <a:pPr lvl="1"/>
            <a:r>
              <a:rPr lang="en-US" sz="2400" dirty="0"/>
              <a:t>-   Ultimately applied the same productivity factor to total hours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Provided opportunity for owner, via our response, to argue MCAA-based calculation should not be considered</a:t>
            </a:r>
          </a:p>
        </p:txBody>
      </p:sp>
    </p:spTree>
    <p:extLst>
      <p:ext uri="{BB962C8B-B14F-4D97-AF65-F5344CB8AC3E}">
        <p14:creationId xmlns:p14="http://schemas.microsoft.com/office/powerpoint/2010/main" val="2390761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4A078790-190E-C4BF-A4AB-6321E1778CDE}"/>
              </a:ext>
            </a:extLst>
          </p:cNvPr>
          <p:cNvSpPr txBox="1"/>
          <p:nvPr/>
        </p:nvSpPr>
        <p:spPr>
          <a:xfrm>
            <a:off x="1800980" y="2967473"/>
            <a:ext cx="8590039" cy="1107996"/>
          </a:xfrm>
          <a:prstGeom prst="rect">
            <a:avLst/>
          </a:prstGeom>
          <a:noFill/>
        </p:spPr>
        <p:txBody>
          <a:bodyPr wrap="square" rtlCol="0">
            <a:spAutoFit/>
          </a:bodyPr>
          <a:lstStyle/>
          <a:p>
            <a:pPr algn="ctr"/>
            <a:r>
              <a:rPr lang="en-US" sz="6600" b="1" dirty="0">
                <a:solidFill>
                  <a:schemeClr val="bg1"/>
                </a:solidFill>
                <a:effectLst>
                  <a:outerShdw blurRad="38100" dist="38100" dir="2700000" algn="tl">
                    <a:srgbClr val="000000">
                      <a:alpha val="43137"/>
                    </a:srgbClr>
                  </a:outerShdw>
                </a:effectLst>
                <a:latin typeface="Arial Black" panose="020B0A04020102020204" pitchFamily="34" charset="0"/>
                <a:cs typeface="Lato Heavy" panose="020F0902020204030203" pitchFamily="34" charset="0"/>
              </a:rPr>
              <a:t>Q &amp; A</a:t>
            </a:r>
            <a:endParaRPr lang="id-ID" sz="6600" b="1" dirty="0">
              <a:solidFill>
                <a:schemeClr val="bg1"/>
              </a:solidFill>
              <a:effectLst>
                <a:outerShdw blurRad="38100" dist="38100" dir="2700000" algn="tl">
                  <a:srgbClr val="000000">
                    <a:alpha val="43137"/>
                  </a:srgbClr>
                </a:outerShdw>
              </a:effectLst>
              <a:latin typeface="Arial Black" panose="020B0A04020102020204" pitchFamily="34" charset="0"/>
              <a:cs typeface="Lato Heavy" panose="020F0902020204030203" pitchFamily="34" charset="0"/>
            </a:endParaRPr>
          </a:p>
        </p:txBody>
      </p:sp>
    </p:spTree>
    <p:extLst>
      <p:ext uri="{BB962C8B-B14F-4D97-AF65-F5344CB8AC3E}">
        <p14:creationId xmlns:p14="http://schemas.microsoft.com/office/powerpoint/2010/main" val="298870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A3EF35-FA6B-2712-3BFF-C08794793267}"/>
              </a:ext>
            </a:extLst>
          </p:cNvPr>
          <p:cNvSpPr>
            <a:spLocks noGrp="1"/>
          </p:cNvSpPr>
          <p:nvPr>
            <p:ph type="sldNum" sz="quarter" idx="12"/>
          </p:nvPr>
        </p:nvSpPr>
        <p:spPr/>
        <p:txBody>
          <a:bodyPr/>
          <a:lstStyle/>
          <a:p>
            <a:fld id="{8DA3EDF3-DB61-43AE-B6FA-16462152BCF6}" type="slidenum">
              <a:rPr lang="pt-BR" smtClean="0"/>
              <a:pPr/>
              <a:t>13</a:t>
            </a:fld>
            <a:endParaRPr lang="pt-BR" dirty="0"/>
          </a:p>
        </p:txBody>
      </p:sp>
      <p:sp>
        <p:nvSpPr>
          <p:cNvPr id="16" name="Text Placeholder 11">
            <a:extLst>
              <a:ext uri="{FF2B5EF4-FFF2-40B4-BE49-F238E27FC236}">
                <a16:creationId xmlns:a16="http://schemas.microsoft.com/office/drawing/2014/main" id="{8A792415-D39C-E178-D495-4E543BC92D79}"/>
              </a:ext>
            </a:extLst>
          </p:cNvPr>
          <p:cNvSpPr txBox="1">
            <a:spLocks/>
          </p:cNvSpPr>
          <p:nvPr/>
        </p:nvSpPr>
        <p:spPr>
          <a:xfrm>
            <a:off x="2331988" y="1815353"/>
            <a:ext cx="5591481" cy="4332642"/>
          </a:xfrm>
          <a:prstGeom prst="rect">
            <a:avLst/>
          </a:prstGeom>
          <a:noFill/>
        </p:spPr>
        <p:txBody>
          <a:bodyPr vert="horz" lIns="0" tIns="0" rIns="0" bIns="0" rtlCol="0" anchor="t">
            <a:noAutofit/>
          </a:bodyPr>
          <a:lstStyle>
            <a:lvl1pPr marL="0" marR="0" indent="0" algn="l" defTabSz="887553" rtl="0" eaLnBrk="1" fontAlgn="auto" latinLnBrk="0" hangingPunct="1">
              <a:lnSpc>
                <a:spcPct val="110000"/>
              </a:lnSpc>
              <a:spcBef>
                <a:spcPts val="397"/>
              </a:spcBef>
              <a:spcAft>
                <a:spcPts val="397"/>
              </a:spcAft>
              <a:buClr>
                <a:schemeClr val="accent2"/>
              </a:buClr>
              <a:buSzTx/>
              <a:buFontTx/>
              <a:buNone/>
              <a:tabLst/>
              <a:defRPr sz="1235" b="1" kern="1200">
                <a:solidFill>
                  <a:schemeClr val="accent2"/>
                </a:solidFill>
                <a:latin typeface="Calibri" panose="020F0502020204030204" pitchFamily="34" charset="0"/>
                <a:ea typeface="+mn-ea"/>
                <a:cs typeface="Calibri" panose="020F0502020204030204" pitchFamily="34" charset="0"/>
              </a:defRPr>
            </a:lvl1pPr>
            <a:lvl2pPr marL="0" marR="0" indent="0" algn="l" defTabSz="887553" rtl="0" eaLnBrk="1" fontAlgn="auto" latinLnBrk="0" hangingPunct="1">
              <a:lnSpc>
                <a:spcPct val="110000"/>
              </a:lnSpc>
              <a:spcBef>
                <a:spcPts val="0"/>
              </a:spcBef>
              <a:spcAft>
                <a:spcPts val="397"/>
              </a:spcAft>
              <a:buClr>
                <a:schemeClr val="accent2"/>
              </a:buClr>
              <a:buSzTx/>
              <a:buFontTx/>
              <a:buNone/>
              <a:tabLst/>
              <a:defRPr sz="1235" kern="1200">
                <a:solidFill>
                  <a:schemeClr val="tx1"/>
                </a:solidFill>
                <a:latin typeface="Calibri" panose="020F0502020204030204" pitchFamily="34" charset="0"/>
                <a:ea typeface="+mn-ea"/>
                <a:cs typeface="Calibri" panose="020F0502020204030204" pitchFamily="34" charset="0"/>
              </a:defRPr>
            </a:lvl2pPr>
            <a:lvl3pPr marL="0" marR="0" indent="0" algn="l" defTabSz="887536" rtl="0" eaLnBrk="1" fontAlgn="auto" latinLnBrk="0" hangingPunct="1">
              <a:lnSpc>
                <a:spcPct val="110000"/>
              </a:lnSpc>
              <a:spcBef>
                <a:spcPts val="0"/>
              </a:spcBef>
              <a:spcAft>
                <a:spcPts val="397"/>
              </a:spcAft>
              <a:buClr>
                <a:schemeClr val="accent2"/>
              </a:buClr>
              <a:buSzTx/>
              <a:buFontTx/>
              <a:buNone/>
              <a:tabLst/>
              <a:defRPr sz="1235" b="1" kern="1200">
                <a:solidFill>
                  <a:schemeClr val="tx1"/>
                </a:solidFill>
                <a:latin typeface="Calibri" panose="020F0502020204030204" pitchFamily="34" charset="0"/>
                <a:ea typeface="+mn-ea"/>
                <a:cs typeface="Calibri" panose="020F0502020204030204" pitchFamily="34" charset="0"/>
              </a:defRPr>
            </a:lvl3pPr>
            <a:lvl4pPr marL="161371" marR="0" indent="-161371" algn="l" defTabSz="887536" rtl="0" eaLnBrk="1" fontAlgn="auto" latinLnBrk="0" hangingPunct="1">
              <a:lnSpc>
                <a:spcPct val="110000"/>
              </a:lnSpc>
              <a:spcBef>
                <a:spcPts val="0"/>
              </a:spcBef>
              <a:spcAft>
                <a:spcPts val="397"/>
              </a:spcAft>
              <a:buClr>
                <a:schemeClr val="accent2"/>
              </a:buClr>
              <a:buSzTx/>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4pPr>
            <a:lvl5pPr marL="355014" marR="0" indent="-193644" algn="l" defTabSz="887536" rtl="0" eaLnBrk="1" fontAlgn="auto" latinLnBrk="0" hangingPunct="1">
              <a:lnSpc>
                <a:spcPct val="110000"/>
              </a:lnSpc>
              <a:spcBef>
                <a:spcPts val="0"/>
              </a:spcBef>
              <a:spcAft>
                <a:spcPts val="397"/>
              </a:spcAft>
              <a:buClr>
                <a:schemeClr val="accent2"/>
              </a:buClr>
              <a:buSzTx/>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0" marR="0" lvl="0" indent="0" algn="l" defTabSz="887553" rtl="0" eaLnBrk="1" fontAlgn="auto" latinLnBrk="0" hangingPunct="1">
              <a:lnSpc>
                <a:spcPct val="110000"/>
              </a:lnSpc>
              <a:spcBef>
                <a:spcPts val="397"/>
              </a:spcBef>
              <a:spcAft>
                <a:spcPts val="397"/>
              </a:spcAft>
              <a:buClr>
                <a:srgbClr val="0067B1"/>
              </a:buClr>
              <a:buSzTx/>
              <a:buFontTx/>
              <a:buNone/>
              <a:tabLst/>
              <a:defRPr/>
            </a:pPr>
            <a:r>
              <a:rPr kumimoji="0" lang="en-US" sz="1235" b="1"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Laura Miller is an expert in the calculation of construction delay and disruption related damages. Ms. Miller has nearly 30 years of construction and damages related experience. She has performed contemporaneous construction cost reviews and has analyzed the financial impact of various construction cost, schedule, and contract issues, both in private and public contracts. Ms. Miller has testified in depositions, at trial, and in AAA, ICDR, and DRB arbitrations. Her expertise includes the analysis of construction damages considering the impact of design changes, change orders, delays, disruptions, inefficiencies, and accelerations. Her work in the construction arena has also involved issues such as terminations, defaults, limitations under Federal Acquisition Regulations, and integration of damages with schedule delay.</a:t>
            </a:r>
          </a:p>
          <a:p>
            <a:pPr marL="0" marR="0" lvl="0" indent="0" algn="l" defTabSz="887553" rtl="0" eaLnBrk="1" fontAlgn="auto" latinLnBrk="0" hangingPunct="1">
              <a:lnSpc>
                <a:spcPct val="110000"/>
              </a:lnSpc>
              <a:spcBef>
                <a:spcPts val="397"/>
              </a:spcBef>
              <a:spcAft>
                <a:spcPts val="397"/>
              </a:spcAft>
              <a:buClr>
                <a:srgbClr val="0067B1"/>
              </a:buClr>
              <a:buSzTx/>
              <a:buFontTx/>
              <a:buNone/>
              <a:tabLst/>
              <a:defRPr/>
            </a:pPr>
            <a:r>
              <a:rPr kumimoji="0" lang="en-US" sz="1059"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Ms. Miller’s experience encompasses various industry sectors, including projects in the oil and gas, power, industrial, transportation, commercial building, pipeline, and government contracting sectors. She has consulted to steel companies, electric and water utilities, oil and gas companies, construction companies, housing authorities, insurance companies, sureties, equipment producers, school districts, municipalities and other government entities. A recognized expert in the area of construction damages, Ms. Miller has testified in various ADR and trial proceedings, and she has presented her findings at several mediations.</a:t>
            </a:r>
          </a:p>
          <a:p>
            <a:pPr marL="0" marR="0" lvl="0" indent="0" algn="l" defTabSz="887553" rtl="0" eaLnBrk="1" fontAlgn="auto" latinLnBrk="0" hangingPunct="1">
              <a:lnSpc>
                <a:spcPct val="110000"/>
              </a:lnSpc>
              <a:spcBef>
                <a:spcPts val="397"/>
              </a:spcBef>
              <a:spcAft>
                <a:spcPts val="397"/>
              </a:spcAft>
              <a:buClr>
                <a:srgbClr val="0067B1"/>
              </a:buClr>
              <a:buSzTx/>
              <a:buFontTx/>
              <a:buNone/>
              <a:tabLst/>
              <a:defRPr/>
            </a:pPr>
            <a:r>
              <a:rPr kumimoji="0" lang="en-US" sz="1059"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Ms. Miller has presented to local and national organizations on topics related to the tracking and verification of construction costs, the quantification of construction damages, and construction fraud.</a:t>
            </a:r>
            <a:endParaRPr kumimoji="0" lang="en-US" sz="1059" b="0"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p:txBody>
      </p:sp>
      <p:sp>
        <p:nvSpPr>
          <p:cNvPr id="17" name="Title 2">
            <a:extLst>
              <a:ext uri="{FF2B5EF4-FFF2-40B4-BE49-F238E27FC236}">
                <a16:creationId xmlns:a16="http://schemas.microsoft.com/office/drawing/2014/main" id="{1AB3CAFA-9B34-2221-6C47-54D200256496}"/>
              </a:ext>
            </a:extLst>
          </p:cNvPr>
          <p:cNvSpPr txBox="1">
            <a:spLocks/>
          </p:cNvSpPr>
          <p:nvPr/>
        </p:nvSpPr>
        <p:spPr>
          <a:xfrm>
            <a:off x="403458" y="605117"/>
            <a:ext cx="11385588" cy="605118"/>
          </a:xfrm>
          <a:prstGeom prst="rect">
            <a:avLst/>
          </a:prstGeom>
        </p:spPr>
        <p:txBody>
          <a:bodyPr vert="horz" lIns="0" tIns="0" rIns="0" bIns="0" rtlCol="0" anchor="b" anchorCtr="0">
            <a:noAutofit/>
          </a:bodyPr>
          <a:lstStyle>
            <a:lvl1pPr algn="l" defTabSz="887536" rtl="0" eaLnBrk="1" latinLnBrk="0" hangingPunct="1">
              <a:lnSpc>
                <a:spcPct val="90000"/>
              </a:lnSpc>
              <a:spcBef>
                <a:spcPct val="0"/>
              </a:spcBef>
              <a:buNone/>
              <a:defRPr sz="2294" kern="1200">
                <a:solidFill>
                  <a:schemeClr val="accent2"/>
                </a:solidFill>
                <a:latin typeface="Calibri" panose="020F0502020204030204" pitchFamily="34" charset="0"/>
                <a:ea typeface="+mj-ea"/>
                <a:cs typeface="Calibri" panose="020F0502020204030204" pitchFamily="34" charset="0"/>
              </a:defRPr>
            </a:lvl1pPr>
          </a:lstStyle>
          <a:p>
            <a:pPr marL="0" marR="0" lvl="0" indent="0" algn="l" defTabSz="887536" rtl="0" eaLnBrk="1" fontAlgn="auto" latinLnBrk="0" hangingPunct="1">
              <a:lnSpc>
                <a:spcPct val="90000"/>
              </a:lnSpc>
              <a:spcBef>
                <a:spcPct val="0"/>
              </a:spcBef>
              <a:spcAft>
                <a:spcPts val="0"/>
              </a:spcAft>
              <a:buClrTx/>
              <a:buSzTx/>
              <a:buFontTx/>
              <a:buNone/>
              <a:tabLst/>
              <a:defRPr/>
            </a:pPr>
            <a:r>
              <a:rPr kumimoji="0" lang="en-US" sz="2294" b="0" i="0" u="none" strike="noStrike" kern="1200" cap="none" spc="0" normalizeH="0" baseline="0" noProof="0">
                <a:ln>
                  <a:noFill/>
                </a:ln>
                <a:solidFill>
                  <a:srgbClr val="0067B1"/>
                </a:solidFill>
                <a:effectLst/>
                <a:uLnTx/>
                <a:uFillTx/>
                <a:latin typeface="Calibri" panose="020F0502020204030204" pitchFamily="34" charset="0"/>
                <a:ea typeface="+mj-ea"/>
                <a:cs typeface="Calibri" panose="020F0502020204030204" pitchFamily="34" charset="0"/>
              </a:rPr>
              <a:t>Laura Miller</a:t>
            </a:r>
            <a:endParaRPr kumimoji="0" lang="en-US" sz="2294" b="0" i="0" u="none" strike="noStrike" kern="1200" cap="none" spc="0" normalizeH="0" baseline="0" noProof="0" dirty="0">
              <a:ln>
                <a:noFill/>
              </a:ln>
              <a:solidFill>
                <a:srgbClr val="0067B1"/>
              </a:solidFill>
              <a:effectLst/>
              <a:uLnTx/>
              <a:uFillTx/>
              <a:latin typeface="Calibri" panose="020F0502020204030204" pitchFamily="34" charset="0"/>
              <a:ea typeface="+mj-ea"/>
              <a:cs typeface="Calibri" panose="020F0502020204030204" pitchFamily="34" charset="0"/>
            </a:endParaRPr>
          </a:p>
        </p:txBody>
      </p:sp>
      <p:sp>
        <p:nvSpPr>
          <p:cNvPr id="18" name="Text Placeholder 3">
            <a:extLst>
              <a:ext uri="{FF2B5EF4-FFF2-40B4-BE49-F238E27FC236}">
                <a16:creationId xmlns:a16="http://schemas.microsoft.com/office/drawing/2014/main" id="{33D8BC82-E0EF-209B-18F5-E10272961302}"/>
              </a:ext>
            </a:extLst>
          </p:cNvPr>
          <p:cNvSpPr txBox="1">
            <a:spLocks/>
          </p:cNvSpPr>
          <p:nvPr/>
        </p:nvSpPr>
        <p:spPr>
          <a:xfrm>
            <a:off x="537509" y="3308200"/>
            <a:ext cx="1460518" cy="2703756"/>
          </a:xfrm>
          <a:prstGeom prst="rect">
            <a:avLst/>
          </a:prstGeom>
        </p:spPr>
        <p:txBody>
          <a:bodyPr vert="horz" lIns="0" tIns="0" rIns="0" bIns="0" rtlCol="0">
            <a:noAutofit/>
          </a:bodyPr>
          <a:lstStyle>
            <a:lvl1pPr marL="0" marR="0" indent="0" algn="l" defTabSz="887536" rtl="0" eaLnBrk="1" fontAlgn="auto" latinLnBrk="0" hangingPunct="1">
              <a:lnSpc>
                <a:spcPct val="100000"/>
              </a:lnSpc>
              <a:spcBef>
                <a:spcPts val="0"/>
              </a:spcBef>
              <a:spcAft>
                <a:spcPts val="0"/>
              </a:spcAft>
              <a:buClr>
                <a:schemeClr val="accent2"/>
              </a:buClr>
              <a:buSzTx/>
              <a:buFont typeface="System Font Regular"/>
              <a:buNone/>
              <a:tabLst/>
              <a:defRPr sz="971" b="1" kern="1200">
                <a:solidFill>
                  <a:schemeClr val="accent2"/>
                </a:solidFill>
                <a:latin typeface="Calibri" panose="020F0502020204030204" pitchFamily="34" charset="0"/>
                <a:ea typeface="+mn-ea"/>
                <a:cs typeface="Calibri" panose="020F0502020204030204" pitchFamily="34" charset="0"/>
              </a:defRPr>
            </a:lvl1pPr>
            <a:lvl2pPr marL="0" indent="0" algn="l" defTabSz="887536" rtl="0" eaLnBrk="1" latinLnBrk="0" hangingPunct="1">
              <a:lnSpc>
                <a:spcPct val="100000"/>
              </a:lnSpc>
              <a:spcBef>
                <a:spcPts val="0"/>
              </a:spcBef>
              <a:spcAft>
                <a:spcPts val="0"/>
              </a:spcAft>
              <a:buClr>
                <a:schemeClr val="accent2"/>
              </a:buClr>
              <a:buFont typeface="System Font Regular"/>
              <a:buNone/>
              <a:tabLst/>
              <a:defRPr sz="971" kern="1200">
                <a:solidFill>
                  <a:schemeClr val="tx1"/>
                </a:solidFill>
                <a:latin typeface="Calibri" panose="020F0502020204030204" pitchFamily="34" charset="0"/>
                <a:ea typeface="+mn-ea"/>
                <a:cs typeface="Calibri" panose="020F0502020204030204" pitchFamily="34" charset="0"/>
              </a:defRPr>
            </a:lvl2pPr>
            <a:lvl3pPr marL="0" indent="0" algn="l" defTabSz="887536" rtl="0" eaLnBrk="1" latinLnBrk="0" hangingPunct="1">
              <a:lnSpc>
                <a:spcPct val="100000"/>
              </a:lnSpc>
              <a:spcBef>
                <a:spcPts val="794"/>
              </a:spcBef>
              <a:spcAft>
                <a:spcPts val="0"/>
              </a:spcAft>
              <a:buClr>
                <a:schemeClr val="accent2"/>
              </a:buClr>
              <a:buFont typeface="System Font Regular"/>
              <a:buNone/>
              <a:tabLst/>
              <a:defRPr sz="971" b="1" kern="1200">
                <a:solidFill>
                  <a:schemeClr val="accent2"/>
                </a:solidFill>
                <a:latin typeface="Calibri" panose="020F0502020204030204" pitchFamily="34" charset="0"/>
                <a:ea typeface="+mn-ea"/>
                <a:cs typeface="Calibri" panose="020F0502020204030204" pitchFamily="34" charset="0"/>
              </a:defRPr>
            </a:lvl3pPr>
            <a:lvl4pPr marL="0" indent="0" algn="l" defTabSz="887536" rtl="0" eaLnBrk="1" latinLnBrk="0" hangingPunct="1">
              <a:lnSpc>
                <a:spcPct val="100000"/>
              </a:lnSpc>
              <a:spcBef>
                <a:spcPts val="0"/>
              </a:spcBef>
              <a:spcAft>
                <a:spcPts val="0"/>
              </a:spcAft>
              <a:buClr>
                <a:schemeClr val="accent2"/>
              </a:buClr>
              <a:buFont typeface="System Font Regular"/>
              <a:buNone/>
              <a:tabLst/>
              <a:defRPr sz="971" kern="1200">
                <a:solidFill>
                  <a:schemeClr val="tx1"/>
                </a:solidFill>
                <a:latin typeface="Calibri" panose="020F0502020204030204" pitchFamily="34" charset="0"/>
                <a:ea typeface="+mn-ea"/>
                <a:cs typeface="Calibri" panose="020F0502020204030204" pitchFamily="34" charset="0"/>
              </a:defRPr>
            </a:lvl4pPr>
            <a:lvl5pPr marL="0" indent="0" algn="l" defTabSz="887536" rtl="0" eaLnBrk="1" latinLnBrk="0" hangingPunct="1">
              <a:lnSpc>
                <a:spcPct val="100000"/>
              </a:lnSpc>
              <a:spcBef>
                <a:spcPts val="0"/>
              </a:spcBef>
              <a:spcAft>
                <a:spcPts val="0"/>
              </a:spcAft>
              <a:buClr>
                <a:schemeClr val="accent2"/>
              </a:buClr>
              <a:buFont typeface="System Font Regular"/>
              <a:buNone/>
              <a:tabLst/>
              <a:defRPr sz="971" i="1"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1"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Education</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B.S., Business Administration and Accounting, John Carroll University</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M.B.A., University of Pittsburgh, Joseph M. Katz Graduate School of Business</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endParaRPr kumimoji="0" lang="en-US" sz="971" b="1"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endParaRP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1"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Certifications</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Certified Public Accountant (CPA), Commonwealth of Pennsylvania</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Certified Fraud Examiner (CFE)</a:t>
            </a:r>
          </a:p>
          <a:p>
            <a:pPr marL="0" marR="0" lvl="0" indent="0" algn="l" defTabSz="887536" rtl="0" eaLnBrk="1" fontAlgn="auto" latinLnBrk="0" hangingPunct="1">
              <a:lnSpc>
                <a:spcPct val="100000"/>
              </a:lnSpc>
              <a:spcBef>
                <a:spcPts val="0"/>
              </a:spcBef>
              <a:spcAft>
                <a:spcPts val="0"/>
              </a:spcAft>
              <a:buClr>
                <a:srgbClr val="0067B1"/>
              </a:buClr>
              <a:buSzTx/>
              <a:buFont typeface="System Font Regular"/>
              <a:buNone/>
              <a:tabLst/>
              <a:defRPr/>
            </a:pPr>
            <a:r>
              <a:rPr kumimoji="0" lang="en-US" sz="971" b="0"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Certified Construction Auditor (CCA)</a:t>
            </a:r>
            <a:endParaRPr kumimoji="0" lang="en-US" sz="971" b="0"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p:txBody>
      </p:sp>
      <p:sp>
        <p:nvSpPr>
          <p:cNvPr id="19" name="Text Placeholder 4">
            <a:extLst>
              <a:ext uri="{FF2B5EF4-FFF2-40B4-BE49-F238E27FC236}">
                <a16:creationId xmlns:a16="http://schemas.microsoft.com/office/drawing/2014/main" id="{39D470BC-1984-262A-0602-D9BD7B44C801}"/>
              </a:ext>
            </a:extLst>
          </p:cNvPr>
          <p:cNvSpPr txBox="1">
            <a:spLocks/>
          </p:cNvSpPr>
          <p:nvPr/>
        </p:nvSpPr>
        <p:spPr>
          <a:xfrm>
            <a:off x="403458" y="1323191"/>
            <a:ext cx="7512390" cy="290456"/>
          </a:xfrm>
          <a:prstGeom prst="rect">
            <a:avLst/>
          </a:prstGeom>
        </p:spPr>
        <p:txBody>
          <a:bodyPr vert="horz" lIns="0" tIns="0" rIns="0" bIns="0" rtlCol="0" anchor="t">
            <a:noAutofit/>
          </a:bodyPr>
          <a:lstStyle>
            <a:lvl1pPr marL="0" indent="0" algn="l" defTabSz="887536" rtl="0" eaLnBrk="1" latinLnBrk="0" hangingPunct="1">
              <a:lnSpc>
                <a:spcPct val="100000"/>
              </a:lnSpc>
              <a:spcBef>
                <a:spcPts val="0"/>
              </a:spcBef>
              <a:spcAft>
                <a:spcPts val="0"/>
              </a:spcAft>
              <a:buClr>
                <a:schemeClr val="accent2"/>
              </a:buClr>
              <a:buFontTx/>
              <a:buNone/>
              <a:tabLst/>
              <a:defRPr sz="1588" b="0" kern="1200">
                <a:solidFill>
                  <a:schemeClr val="accent1"/>
                </a:solidFill>
                <a:latin typeface="Calibri" panose="020F0502020204030204" pitchFamily="34" charset="0"/>
                <a:ea typeface="+mn-ea"/>
                <a:cs typeface="Calibri" panose="020F0502020204030204" pitchFamily="34" charset="0"/>
              </a:defRPr>
            </a:lvl1pPr>
            <a:lvl2pPr marL="355014" indent="-193644"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2pPr>
            <a:lvl3pPr marL="508316"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3pPr>
            <a:lvl4pPr marL="661617"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4pPr>
            <a:lvl5pPr marL="420828" indent="0" algn="l" defTabSz="887536" rtl="0" eaLnBrk="1" latinLnBrk="0" hangingPunct="1">
              <a:lnSpc>
                <a:spcPct val="100000"/>
              </a:lnSpc>
              <a:spcBef>
                <a:spcPts val="0"/>
              </a:spcBef>
              <a:spcAft>
                <a:spcPts val="397"/>
              </a:spcAft>
              <a:buClr>
                <a:schemeClr val="accent2"/>
              </a:buClr>
              <a:buFont typeface="System Font Regular"/>
              <a:buNone/>
              <a:tabLst/>
              <a:defRPr sz="1235"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0" marR="0" lvl="0" indent="0" algn="l" defTabSz="887536" rtl="0" eaLnBrk="1" fontAlgn="auto" latinLnBrk="0" hangingPunct="1">
              <a:lnSpc>
                <a:spcPct val="100000"/>
              </a:lnSpc>
              <a:spcBef>
                <a:spcPts val="0"/>
              </a:spcBef>
              <a:spcAft>
                <a:spcPts val="0"/>
              </a:spcAft>
              <a:buClr>
                <a:srgbClr val="0067B1"/>
              </a:buClr>
              <a:buSzTx/>
              <a:buFontTx/>
              <a:buNone/>
              <a:tabLst/>
              <a:defRPr/>
            </a:pPr>
            <a:r>
              <a:rPr kumimoji="0" lang="en-US" sz="1588" b="0" i="0" u="none" strike="noStrike" kern="1200" cap="none" spc="0" normalizeH="0" baseline="0" noProof="0">
                <a:ln>
                  <a:noFill/>
                </a:ln>
                <a:solidFill>
                  <a:srgbClr val="003763"/>
                </a:solidFill>
                <a:effectLst/>
                <a:uLnTx/>
                <a:uFillTx/>
                <a:latin typeface="Calibri" panose="020F0502020204030204" pitchFamily="34" charset="0"/>
                <a:ea typeface="+mn-ea"/>
                <a:cs typeface="Calibri" panose="020F0502020204030204" pitchFamily="34" charset="0"/>
              </a:rPr>
              <a:t>Senior Managing Director, Forensics &amp; Litigation Consulting</a:t>
            </a:r>
            <a:endParaRPr kumimoji="0" lang="en-US" sz="1588" b="0" i="0" u="none" strike="noStrike" kern="1200" cap="none" spc="0" normalizeH="0" baseline="0" noProof="0" dirty="0">
              <a:ln>
                <a:noFill/>
              </a:ln>
              <a:solidFill>
                <a:srgbClr val="003763"/>
              </a:solidFill>
              <a:effectLst/>
              <a:uLnTx/>
              <a:uFillTx/>
              <a:latin typeface="Calibri" panose="020F0502020204030204" pitchFamily="34" charset="0"/>
              <a:ea typeface="+mn-ea"/>
              <a:cs typeface="Calibri" panose="020F0502020204030204" pitchFamily="34" charset="0"/>
            </a:endParaRPr>
          </a:p>
        </p:txBody>
      </p:sp>
      <p:pic>
        <p:nvPicPr>
          <p:cNvPr id="20" name="Picture Placeholder 15">
            <a:extLst>
              <a:ext uri="{FF2B5EF4-FFF2-40B4-BE49-F238E27FC236}">
                <a16:creationId xmlns:a16="http://schemas.microsoft.com/office/drawing/2014/main" id="{9FECF6DC-97F3-4215-5EBD-028EC57AAA57}"/>
              </a:ext>
            </a:extLst>
          </p:cNvPr>
          <p:cNvPicPr>
            <a:picLocks noChangeAspect="1"/>
          </p:cNvPicPr>
          <p:nvPr/>
        </p:nvPicPr>
        <p:blipFill rotWithShape="1">
          <a:blip r:embed="rId3"/>
          <a:srcRect l="3319" t="1342" r="-12141" b="-19720"/>
          <a:stretch/>
        </p:blipFill>
        <p:spPr bwMode="gray">
          <a:xfrm>
            <a:off x="512342" y="1948590"/>
            <a:ext cx="1702352" cy="1480410"/>
          </a:xfrm>
          <a:prstGeom prst="rect">
            <a:avLst/>
          </a:prstGeom>
        </p:spPr>
      </p:pic>
      <p:sp>
        <p:nvSpPr>
          <p:cNvPr id="21" name="Text Placeholder 6">
            <a:extLst>
              <a:ext uri="{FF2B5EF4-FFF2-40B4-BE49-F238E27FC236}">
                <a16:creationId xmlns:a16="http://schemas.microsoft.com/office/drawing/2014/main" id="{68A05205-2243-575A-3E9D-C72E660A8D79}"/>
              </a:ext>
            </a:extLst>
          </p:cNvPr>
          <p:cNvSpPr txBox="1">
            <a:spLocks/>
          </p:cNvSpPr>
          <p:nvPr/>
        </p:nvSpPr>
        <p:spPr>
          <a:xfrm>
            <a:off x="8133716" y="1274781"/>
            <a:ext cx="3655330" cy="395344"/>
          </a:xfrm>
          <a:prstGeom prst="rect">
            <a:avLst/>
          </a:prstGeom>
        </p:spPr>
        <p:txBody>
          <a:bodyPr vert="horz" lIns="0" tIns="0" rIns="0" bIns="0" rtlCol="0" anchor="t">
            <a:noAutofit/>
          </a:bodyPr>
          <a:lstStyle>
            <a:lvl1pPr marL="0" indent="0" algn="l" defTabSz="887536" rtl="0" eaLnBrk="1" latinLnBrk="0" hangingPunct="1">
              <a:lnSpc>
                <a:spcPct val="100000"/>
              </a:lnSpc>
              <a:spcBef>
                <a:spcPts val="0"/>
              </a:spcBef>
              <a:spcAft>
                <a:spcPts val="0"/>
              </a:spcAft>
              <a:buClr>
                <a:schemeClr val="accent2"/>
              </a:buClr>
              <a:buFontTx/>
              <a:buNone/>
              <a:tabLst/>
              <a:defRPr sz="1235" b="0" kern="1200">
                <a:solidFill>
                  <a:schemeClr val="tx1"/>
                </a:solidFill>
                <a:latin typeface="Calibri" panose="020F0502020204030204" pitchFamily="34" charset="0"/>
                <a:ea typeface="+mn-ea"/>
                <a:cs typeface="Calibri" panose="020F0502020204030204" pitchFamily="34" charset="0"/>
              </a:defRPr>
            </a:lvl1pPr>
            <a:lvl2pPr marL="355014" indent="-193644"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2pPr>
            <a:lvl3pPr marL="508316"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3pPr>
            <a:lvl4pPr marL="661617"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4pPr>
            <a:lvl5pPr marL="420828" indent="0" algn="l" defTabSz="887536" rtl="0" eaLnBrk="1" latinLnBrk="0" hangingPunct="1">
              <a:lnSpc>
                <a:spcPct val="100000"/>
              </a:lnSpc>
              <a:spcBef>
                <a:spcPts val="0"/>
              </a:spcBef>
              <a:spcAft>
                <a:spcPts val="397"/>
              </a:spcAft>
              <a:buClr>
                <a:schemeClr val="accent2"/>
              </a:buClr>
              <a:buFont typeface="System Font Regular"/>
              <a:buNone/>
              <a:tabLst/>
              <a:defRPr sz="1235"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0" marR="0" lvl="0" indent="0" algn="l" defTabSz="887536" rtl="0" eaLnBrk="1" fontAlgn="auto" latinLnBrk="0" hangingPunct="1">
              <a:lnSpc>
                <a:spcPct val="100000"/>
              </a:lnSpc>
              <a:spcBef>
                <a:spcPts val="0"/>
              </a:spcBef>
              <a:spcAft>
                <a:spcPts val="0"/>
              </a:spcAft>
              <a:buClr>
                <a:srgbClr val="0067B1"/>
              </a:buClr>
              <a:buSzTx/>
              <a:buFontTx/>
              <a:buNone/>
              <a:tabLst/>
              <a:defRPr/>
            </a:pP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+1 412 227 3864</a:t>
            </a:r>
          </a:p>
          <a:p>
            <a:pPr marL="0" marR="0" lvl="0" indent="0" algn="l" defTabSz="887536" rtl="0" eaLnBrk="1" fontAlgn="auto" latinLnBrk="0" hangingPunct="1">
              <a:lnSpc>
                <a:spcPct val="100000"/>
              </a:lnSpc>
              <a:spcBef>
                <a:spcPts val="0"/>
              </a:spcBef>
              <a:spcAft>
                <a:spcPts val="0"/>
              </a:spcAft>
              <a:buClr>
                <a:srgbClr val="0067B1"/>
              </a:buClr>
              <a:buSzTx/>
              <a:buFontTx/>
              <a:buNone/>
              <a:tabLst/>
              <a:defRPr/>
            </a:pP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laura.miller@fticonsulting.com</a:t>
            </a:r>
            <a:endParaRPr kumimoji="0" lang="en-US" sz="1235"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Text Placeholder 10">
            <a:extLst>
              <a:ext uri="{FF2B5EF4-FFF2-40B4-BE49-F238E27FC236}">
                <a16:creationId xmlns:a16="http://schemas.microsoft.com/office/drawing/2014/main" id="{41AEBAC2-3EA5-DBA5-1BD9-CD9F0DC77033}"/>
              </a:ext>
            </a:extLst>
          </p:cNvPr>
          <p:cNvSpPr txBox="1">
            <a:spLocks/>
          </p:cNvSpPr>
          <p:nvPr/>
        </p:nvSpPr>
        <p:spPr>
          <a:xfrm>
            <a:off x="8133716" y="1815353"/>
            <a:ext cx="3655330" cy="514860"/>
          </a:xfrm>
          <a:prstGeom prst="rect">
            <a:avLst/>
          </a:prstGeom>
        </p:spPr>
        <p:txBody>
          <a:bodyPr vert="horz" lIns="0" tIns="0" rIns="0" bIns="0" rtlCol="0">
            <a:noAutofit/>
          </a:bodyPr>
          <a:lstStyle>
            <a:lvl1pPr marL="0" marR="0" indent="0" algn="l" defTabSz="812140" rtl="0" eaLnBrk="1" fontAlgn="auto" latinLnBrk="0" hangingPunct="1">
              <a:lnSpc>
                <a:spcPct val="100000"/>
              </a:lnSpc>
              <a:spcBef>
                <a:spcPts val="0"/>
              </a:spcBef>
              <a:spcAft>
                <a:spcPts val="0"/>
              </a:spcAft>
              <a:buClrTx/>
              <a:buSzTx/>
              <a:buFont typeface="System Font Regular"/>
              <a:buNone/>
              <a:tabLst/>
              <a:defRPr lang="en-US" sz="1235" b="1" kern="1200" dirty="0">
                <a:solidFill>
                  <a:schemeClr val="accent2"/>
                </a:solidFill>
                <a:latin typeface="Calibri" panose="020F0502020204030204" pitchFamily="34" charset="0"/>
                <a:ea typeface="+mn-ea"/>
                <a:cs typeface="Calibri" panose="020F0502020204030204" pitchFamily="34" charset="0"/>
              </a:defRPr>
            </a:lvl1pPr>
            <a:lvl2pPr marL="161373" indent="-161373" algn="l" defTabSz="887536" rtl="0" eaLnBrk="1" latinLnBrk="0" hangingPunct="1">
              <a:lnSpc>
                <a:spcPct val="110000"/>
              </a:lnSpc>
              <a:spcBef>
                <a:spcPts val="0"/>
              </a:spcBef>
              <a:spcAft>
                <a:spcPts val="397"/>
              </a:spcAft>
              <a:buClr>
                <a:schemeClr val="accent2"/>
              </a:buClr>
              <a:buFont typeface="System Font Regular"/>
              <a:buChar char="■"/>
              <a:tabLst/>
              <a:defRPr sz="1059" b="0" kern="1200">
                <a:solidFill>
                  <a:schemeClr val="tx1"/>
                </a:solidFill>
                <a:latin typeface="Calibri" panose="020F0502020204030204" pitchFamily="34" charset="0"/>
                <a:ea typeface="+mn-ea"/>
                <a:cs typeface="Calibri" panose="020F0502020204030204" pitchFamily="34" charset="0"/>
              </a:defRPr>
            </a:lvl2pPr>
            <a:lvl3pPr marL="161373" marR="0" indent="-161373" algn="l" defTabSz="887553" rtl="0" eaLnBrk="1" fontAlgn="auto" latinLnBrk="0" hangingPunct="1">
              <a:lnSpc>
                <a:spcPct val="110000"/>
              </a:lnSpc>
              <a:spcBef>
                <a:spcPts val="0"/>
              </a:spcBef>
              <a:spcAft>
                <a:spcPts val="0"/>
              </a:spcAft>
              <a:buClr>
                <a:schemeClr val="accent2"/>
              </a:buClr>
              <a:buSzTx/>
              <a:buFont typeface="System Font Regular"/>
              <a:buChar char="■"/>
              <a:tabLst/>
              <a:defRPr sz="1059" b="0" kern="1200">
                <a:solidFill>
                  <a:schemeClr val="tx1"/>
                </a:solidFill>
                <a:latin typeface="Calibri" panose="020F0502020204030204" pitchFamily="34" charset="0"/>
                <a:ea typeface="+mn-ea"/>
                <a:cs typeface="Calibri" panose="020F0502020204030204" pitchFamily="34" charset="0"/>
              </a:defRPr>
            </a:lvl3pPr>
            <a:lvl4pPr marL="161373" indent="0" algn="l" defTabSz="887536" rtl="0" eaLnBrk="1" latinLnBrk="0" hangingPunct="1">
              <a:lnSpc>
                <a:spcPct val="110000"/>
              </a:lnSpc>
              <a:spcBef>
                <a:spcPts val="0"/>
              </a:spcBef>
              <a:spcAft>
                <a:spcPts val="397"/>
              </a:spcAft>
              <a:buClr>
                <a:schemeClr val="accent2"/>
              </a:buClr>
              <a:buFontTx/>
              <a:buNone/>
              <a:tabLst/>
              <a:defRPr sz="1059" kern="1200">
                <a:solidFill>
                  <a:schemeClr val="tx1"/>
                </a:solidFill>
                <a:latin typeface="Calibri" panose="020F0502020204030204" pitchFamily="34" charset="0"/>
                <a:ea typeface="+mn-ea"/>
                <a:cs typeface="Calibri" panose="020F0502020204030204" pitchFamily="34" charset="0"/>
              </a:defRPr>
            </a:lvl4pPr>
            <a:lvl5pPr marL="443163" indent="0" algn="l" defTabSz="887536" rtl="0" eaLnBrk="1" latinLnBrk="0" hangingPunct="1">
              <a:lnSpc>
                <a:spcPct val="100000"/>
              </a:lnSpc>
              <a:spcBef>
                <a:spcPts val="0"/>
              </a:spcBef>
              <a:spcAft>
                <a:spcPts val="397"/>
              </a:spcAft>
              <a:buClr>
                <a:schemeClr val="accent2"/>
              </a:buClr>
              <a:buFont typeface="System Font Regular"/>
              <a:buNone/>
              <a:tabLst/>
              <a:defRPr sz="1235"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0" marR="0" lvl="0" indent="0" algn="l" defTabSz="812140" rtl="0" eaLnBrk="1" fontAlgn="auto" latinLnBrk="0" hangingPunct="1">
              <a:lnSpc>
                <a:spcPct val="100000"/>
              </a:lnSpc>
              <a:spcBef>
                <a:spcPts val="0"/>
              </a:spcBef>
              <a:spcAft>
                <a:spcPts val="0"/>
              </a:spcAft>
              <a:buClrTx/>
              <a:buSzTx/>
              <a:buFont typeface="System Font Regular"/>
              <a:buNone/>
              <a:tabLst/>
              <a:defRPr/>
            </a:pPr>
            <a:r>
              <a:rPr kumimoji="0" lang="en-US" sz="1235" b="1" i="0" u="none" strike="noStrike" kern="1200" cap="none" spc="0" normalizeH="0" baseline="0" noProof="0">
                <a:ln>
                  <a:noFill/>
                </a:ln>
                <a:solidFill>
                  <a:srgbClr val="0067B1"/>
                </a:solidFill>
                <a:effectLst/>
                <a:uLnTx/>
                <a:uFillTx/>
                <a:latin typeface="Calibri" panose="020F0502020204030204" pitchFamily="34" charset="0"/>
                <a:ea typeface="+mn-ea"/>
                <a:cs typeface="Calibri" panose="020F0502020204030204" pitchFamily="34" charset="0"/>
              </a:rPr>
              <a:t>Awards &amp; Recognition</a:t>
            </a:r>
            <a:endParaRPr kumimoji="0" lang="en-US" sz="1235"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p:txBody>
      </p:sp>
      <p:sp>
        <p:nvSpPr>
          <p:cNvPr id="24" name="Text Placeholder 1">
            <a:extLst>
              <a:ext uri="{FF2B5EF4-FFF2-40B4-BE49-F238E27FC236}">
                <a16:creationId xmlns:a16="http://schemas.microsoft.com/office/drawing/2014/main" id="{1D063EA6-0818-A5DD-C9D7-7B8900E232BC}"/>
              </a:ext>
            </a:extLst>
          </p:cNvPr>
          <p:cNvSpPr txBox="1">
            <a:spLocks/>
          </p:cNvSpPr>
          <p:nvPr/>
        </p:nvSpPr>
        <p:spPr>
          <a:xfrm>
            <a:off x="8133716" y="2336418"/>
            <a:ext cx="3655330" cy="3820695"/>
          </a:xfrm>
          <a:prstGeom prst="rect">
            <a:avLst/>
          </a:prstGeom>
        </p:spPr>
        <p:txBody>
          <a:bodyPr vert="horz" lIns="0" tIns="0" rIns="0" bIns="0" rtlCol="0">
            <a:noAutofit/>
          </a:bodyPr>
          <a:lstStyle>
            <a:lvl1pPr marL="161371" indent="-161371" algn="l" defTabSz="887536" rtl="0" eaLnBrk="1" latinLnBrk="0" hangingPunct="1">
              <a:lnSpc>
                <a:spcPct val="100000"/>
              </a:lnSpc>
              <a:spcBef>
                <a:spcPts val="0"/>
              </a:spcBef>
              <a:spcAft>
                <a:spcPts val="397"/>
              </a:spcAft>
              <a:buClr>
                <a:schemeClr val="accent2"/>
              </a:buClr>
              <a:buFont typeface="System Font Regular"/>
              <a:buChar char="■"/>
              <a:tabLst/>
              <a:defRPr sz="1235" b="0" kern="1200">
                <a:solidFill>
                  <a:schemeClr val="tx1"/>
                </a:solidFill>
                <a:latin typeface="Calibri" panose="020F0502020204030204" pitchFamily="34" charset="0"/>
                <a:ea typeface="+mn-ea"/>
                <a:cs typeface="Calibri" panose="020F0502020204030204" pitchFamily="34" charset="0"/>
              </a:defRPr>
            </a:lvl1pPr>
            <a:lvl2pPr marL="355014" indent="-193644"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2pPr>
            <a:lvl3pPr marL="508316"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3pPr>
            <a:lvl4pPr marL="661617"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4pPr>
            <a:lvl5pPr marL="814919" indent="-153302" algn="l" defTabSz="887536" rtl="0" eaLnBrk="1" latinLnBrk="0" hangingPunct="1">
              <a:lnSpc>
                <a:spcPct val="100000"/>
              </a:lnSpc>
              <a:spcBef>
                <a:spcPts val="0"/>
              </a:spcBef>
              <a:spcAft>
                <a:spcPts val="397"/>
              </a:spcAft>
              <a:buClr>
                <a:schemeClr val="accent2"/>
              </a:buClr>
              <a:buFont typeface="System Font Regular"/>
              <a:buChar char="○"/>
              <a:tabLst/>
              <a:defRPr sz="1235" kern="1200">
                <a:solidFill>
                  <a:schemeClr val="tx1"/>
                </a:solidFill>
                <a:latin typeface="Calibri" panose="020F0502020204030204" pitchFamily="34" charset="0"/>
                <a:ea typeface="+mn-ea"/>
                <a:cs typeface="Calibri" panose="020F0502020204030204" pitchFamily="34" charset="0"/>
              </a:defRPr>
            </a:lvl5pPr>
            <a:lvl6pPr marL="707396" marR="0" indent="-123269" algn="l" defTabSz="887536" rtl="0" eaLnBrk="1" fontAlgn="auto" latinLnBrk="0" hangingPunct="1">
              <a:lnSpc>
                <a:spcPct val="110000"/>
              </a:lnSpc>
              <a:spcBef>
                <a:spcPts val="485"/>
              </a:spcBef>
              <a:spcAft>
                <a:spcPts val="0"/>
              </a:spcAft>
              <a:buClrTx/>
              <a:buSzTx/>
              <a:buFont typeface="System Font Regular"/>
              <a:buChar char="–"/>
              <a:tabLst/>
              <a:defRPr sz="1059" kern="1200">
                <a:solidFill>
                  <a:schemeClr val="tx2"/>
                </a:solidFill>
                <a:latin typeface="+mn-lt"/>
                <a:ea typeface="+mn-ea"/>
                <a:cs typeface="+mn-cs"/>
              </a:defRPr>
            </a:lvl6pPr>
            <a:lvl7pPr marL="913310" indent="-151285" algn="l" defTabSz="887536" rtl="0" eaLnBrk="1" latinLnBrk="0" hangingPunct="1">
              <a:lnSpc>
                <a:spcPct val="110000"/>
              </a:lnSpc>
              <a:spcBef>
                <a:spcPts val="485"/>
              </a:spcBef>
              <a:buFont typeface="System Font Regular"/>
              <a:buChar char="–"/>
              <a:tabLst/>
              <a:defRPr sz="1059" kern="1200">
                <a:solidFill>
                  <a:schemeClr val="tx2"/>
                </a:solidFill>
                <a:latin typeface="+mn-lt"/>
                <a:ea typeface="+mn-ea"/>
                <a:cs typeface="+mn-cs"/>
              </a:defRPr>
            </a:lvl7pPr>
            <a:lvl8pPr marL="3328261"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029" indent="-221884" algn="l" defTabSz="887536"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a:lstStyle>
          <a:p>
            <a:pPr marL="161371" marR="0" lvl="0" indent="-161371" algn="l" defTabSz="887536" rtl="0" eaLnBrk="1" fontAlgn="auto" latinLnBrk="0" hangingPunct="1">
              <a:lnSpc>
                <a:spcPct val="100000"/>
              </a:lnSpc>
              <a:spcBef>
                <a:spcPts val="0"/>
              </a:spcBef>
              <a:spcAft>
                <a:spcPts val="397"/>
              </a:spcAft>
              <a:buClr>
                <a:srgbClr val="0067B1"/>
              </a:buClr>
              <a:buSzTx/>
              <a:buFont typeface="System Font Regular"/>
              <a:buChar char="■"/>
              <a:tabLst/>
              <a:defRPr/>
            </a:pPr>
            <a:r>
              <a:rPr kumimoji="0" lang="en-US" sz="1235"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Who’s Who Legal: Construction</a:t>
            </a: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35"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Law Business Research</a:t>
            </a: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(2016-2023)</a:t>
            </a:r>
          </a:p>
          <a:p>
            <a:pPr marL="161371" marR="0" lvl="0" indent="-161371" algn="l" defTabSz="887536" rtl="0" eaLnBrk="1" fontAlgn="auto" latinLnBrk="0" hangingPunct="1">
              <a:lnSpc>
                <a:spcPct val="100000"/>
              </a:lnSpc>
              <a:spcBef>
                <a:spcPts val="0"/>
              </a:spcBef>
              <a:spcAft>
                <a:spcPts val="397"/>
              </a:spcAft>
              <a:buClr>
                <a:srgbClr val="0067B1"/>
              </a:buClr>
              <a:buSzTx/>
              <a:buFont typeface="System Font Regular"/>
              <a:buChar char="■"/>
              <a:tabLst/>
              <a:defRPr/>
            </a:pPr>
            <a:r>
              <a:rPr kumimoji="0" lang="en-US" sz="1235"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Who’s Who Legal: Consulting Experts – Quantum &amp; Delay</a:t>
            </a: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35"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Law Business Research</a:t>
            </a:r>
            <a:r>
              <a:rPr kumimoji="0" lang="en-US" sz="1235"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(2016-2023)</a:t>
            </a:r>
            <a:endParaRPr kumimoji="0" lang="en-US" sz="1235"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5" name="Picture 24">
            <a:extLst>
              <a:ext uri="{FF2B5EF4-FFF2-40B4-BE49-F238E27FC236}">
                <a16:creationId xmlns:a16="http://schemas.microsoft.com/office/drawing/2014/main" id="{3CB3E754-3CDA-BD29-76AE-7A99DC60A2EF}"/>
              </a:ext>
            </a:extLst>
          </p:cNvPr>
          <p:cNvPicPr>
            <a:picLocks noChangeAspect="1"/>
          </p:cNvPicPr>
          <p:nvPr/>
        </p:nvPicPr>
        <p:blipFill>
          <a:blip r:embed="rId4"/>
          <a:stretch>
            <a:fillRect/>
          </a:stretch>
        </p:blipFill>
        <p:spPr>
          <a:xfrm>
            <a:off x="10407290" y="365970"/>
            <a:ext cx="1179554" cy="235884"/>
          </a:xfrm>
          <a:prstGeom prst="rect">
            <a:avLst/>
          </a:prstGeom>
        </p:spPr>
      </p:pic>
    </p:spTree>
    <p:extLst>
      <p:ext uri="{BB962C8B-B14F-4D97-AF65-F5344CB8AC3E}">
        <p14:creationId xmlns:p14="http://schemas.microsoft.com/office/powerpoint/2010/main" val="3132339212"/>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983</Words>
  <Application>Microsoft Office PowerPoint</Application>
  <PresentationFormat>Widescreen</PresentationFormat>
  <Paragraphs>150</Paragraphs>
  <Slides>13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System Font Regular</vt:lpstr>
      <vt:lpstr>Arial</vt:lpstr>
      <vt:lpstr>Arial Black</vt:lpstr>
      <vt:lpstr>Calibri</vt:lpstr>
      <vt:lpstr>Calibri Light</vt:lpstr>
      <vt:lpstr>Tema do Office</vt:lpstr>
      <vt:lpstr>PowerPoint Presentation</vt:lpstr>
      <vt:lpstr>PowerPoint Presentation</vt:lpstr>
      <vt:lpstr>Most Common Productivity Analyses</vt:lpstr>
      <vt:lpstr>MCAA   Credibility for  Sanity Check </vt:lpstr>
      <vt:lpstr>MCAA   Change Orders, Productivity &amp; Overtime Edition 2016</vt:lpstr>
      <vt:lpstr>Credibility      Limit Use of Factors to Increase  Reasonableness  (≤  3 factors) </vt:lpstr>
      <vt:lpstr>Example: 3 Factor Application </vt:lpstr>
      <vt:lpstr>PowerPoint Presentation</vt:lpstr>
      <vt:lpstr>MCAA in Conjunction with Measured Mile </vt:lpstr>
      <vt:lpstr>Case 1 - Large Bridge Construction </vt:lpstr>
      <vt:lpstr>Case 2 - Louisiana Paper Facility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Miller, Laura</cp:lastModifiedBy>
  <cp:revision>19</cp:revision>
  <dcterms:created xsi:type="dcterms:W3CDTF">2024-07-19T21:14:21Z</dcterms:created>
  <dcterms:modified xsi:type="dcterms:W3CDTF">2024-08-23T20:23:10Z</dcterms:modified>
</cp:coreProperties>
</file>