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256" r:id="rId2"/>
    <p:sldId id="257" r:id="rId3"/>
    <p:sldId id="261" r:id="rId4"/>
    <p:sldId id="294" r:id="rId5"/>
    <p:sldId id="295" r:id="rId6"/>
    <p:sldId id="287" r:id="rId7"/>
    <p:sldId id="3207" r:id="rId8"/>
    <p:sldId id="3208" r:id="rId9"/>
    <p:sldId id="3210" r:id="rId10"/>
    <p:sldId id="3209" r:id="rId11"/>
    <p:sldId id="289" r:id="rId12"/>
    <p:sldId id="290" r:id="rId13"/>
    <p:sldId id="293" r:id="rId14"/>
    <p:sldId id="3205" r:id="rId15"/>
    <p:sldId id="292" r:id="rId16"/>
    <p:sldId id="3211" r:id="rId17"/>
    <p:sldId id="276"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325" userDrawn="1">
          <p15:clr>
            <a:srgbClr val="A4A3A4"/>
          </p15:clr>
        </p15:guide>
        <p15:guide id="4" pos="7355" userDrawn="1">
          <p15:clr>
            <a:srgbClr val="A4A3A4"/>
          </p15:clr>
        </p15:guide>
        <p15:guide id="5" orient="horz" pos="323" userDrawn="1">
          <p15:clr>
            <a:srgbClr val="A4A3A4"/>
          </p15:clr>
        </p15:guide>
        <p15:guide id="6" orient="horz" pos="39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EFC2"/>
    <a:srgbClr val="FF9393"/>
    <a:srgbClr val="FF5050"/>
    <a:srgbClr val="0076B4"/>
    <a:srgbClr val="032F6E"/>
    <a:srgbClr val="DCB138"/>
    <a:srgbClr val="FFFFB3"/>
    <a:srgbClr val="F1C2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08" autoAdjust="0"/>
    <p:restoredTop sz="94660"/>
  </p:normalViewPr>
  <p:slideViewPr>
    <p:cSldViewPr snapToGrid="0" showGuides="1">
      <p:cViewPr varScale="1">
        <p:scale>
          <a:sx n="65" d="100"/>
          <a:sy n="65" d="100"/>
        </p:scale>
        <p:origin x="52" y="170"/>
      </p:cViewPr>
      <p:guideLst>
        <p:guide orient="horz" pos="2160"/>
        <p:guide pos="3840"/>
        <p:guide pos="325"/>
        <p:guide pos="7355"/>
        <p:guide orient="horz" pos="323"/>
        <p:guide orient="horz" pos="39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https://hectcombr.sharepoint.com/sites/p887/C1/Gerais/Disruption/C&#225;lculo%20da%20produtividade%20por%20disciplin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550139995011471E-2"/>
          <c:y val="4.2075879949111376E-2"/>
          <c:w val="0.92018053559948432"/>
          <c:h val="0.8625142762828174"/>
        </c:manualLayout>
      </c:layout>
      <c:barChart>
        <c:barDir val="col"/>
        <c:grouping val="clustered"/>
        <c:varyColors val="0"/>
        <c:ser>
          <c:idx val="0"/>
          <c:order val="0"/>
          <c:tx>
            <c:strRef>
              <c:f>'[Cálculo da produtividade por disciplina.xlsx]Análise'!$C$37</c:f>
              <c:strCache>
                <c:ptCount val="1"/>
                <c:pt idx="0">
                  <c:v>TUBULAÇÃO (Montagem_de_Tubulação [kg/hh])</c:v>
                </c:pt>
              </c:strCache>
            </c:strRef>
          </c:tx>
          <c:spPr>
            <a:solidFill>
              <a:srgbClr val="0076B4"/>
            </a:solidFill>
            <a:ln>
              <a:noFill/>
            </a:ln>
            <a:effectLst/>
          </c:spPr>
          <c:invertIfNegative val="0"/>
          <c:cat>
            <c:numRef>
              <c:f>'[Cálculo da produtividade por disciplina.xlsx]Análise'!$D$36:$Q$36</c:f>
              <c:numCache>
                <c:formatCode>mmm\-yy</c:formatCode>
                <c:ptCount val="14"/>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pt idx="12">
                  <c:v>45383</c:v>
                </c:pt>
                <c:pt idx="13">
                  <c:v>45413</c:v>
                </c:pt>
              </c:numCache>
            </c:numRef>
          </c:cat>
          <c:val>
            <c:numRef>
              <c:f>'[Cálculo da produtividade por disciplina.xlsx]Análise'!$D$37:$Q$37</c:f>
              <c:numCache>
                <c:formatCode>#,##0.000</c:formatCode>
                <c:ptCount val="14"/>
                <c:pt idx="0">
                  <c:v>0</c:v>
                </c:pt>
                <c:pt idx="1">
                  <c:v>0</c:v>
                </c:pt>
                <c:pt idx="2">
                  <c:v>0.30496680890927258</c:v>
                </c:pt>
                <c:pt idx="3">
                  <c:v>1.1381121175859421</c:v>
                </c:pt>
                <c:pt idx="4">
                  <c:v>0.40245076318260548</c:v>
                </c:pt>
                <c:pt idx="5">
                  <c:v>0.56784974402427213</c:v>
                </c:pt>
                <c:pt idx="6">
                  <c:v>0.86243336243376711</c:v>
                </c:pt>
                <c:pt idx="7">
                  <c:v>0.29465135604295434</c:v>
                </c:pt>
                <c:pt idx="8">
                  <c:v>0.19558703005566158</c:v>
                </c:pt>
                <c:pt idx="9">
                  <c:v>0.19918618712677563</c:v>
                </c:pt>
                <c:pt idx="10">
                  <c:v>0.28357425614139481</c:v>
                </c:pt>
                <c:pt idx="11">
                  <c:v>0.19737453916634862</c:v>
                </c:pt>
                <c:pt idx="12">
                  <c:v>0.1673547643212267</c:v>
                </c:pt>
                <c:pt idx="13">
                  <c:v>0.12252480645958602</c:v>
                </c:pt>
              </c:numCache>
            </c:numRef>
          </c:val>
          <c:extLst>
            <c:ext xmlns:c16="http://schemas.microsoft.com/office/drawing/2014/chart" uri="{C3380CC4-5D6E-409C-BE32-E72D297353CC}">
              <c16:uniqueId val="{00000000-E1B2-4A10-98DC-9D0F3835BD64}"/>
            </c:ext>
          </c:extLst>
        </c:ser>
        <c:dLbls>
          <c:showLegendKey val="0"/>
          <c:showVal val="0"/>
          <c:showCatName val="0"/>
          <c:showSerName val="0"/>
          <c:showPercent val="0"/>
          <c:showBubbleSize val="0"/>
        </c:dLbls>
        <c:gapWidth val="140"/>
        <c:overlap val="-27"/>
        <c:axId val="584535575"/>
        <c:axId val="584543495"/>
      </c:barChart>
      <c:dateAx>
        <c:axId val="584535575"/>
        <c:scaling>
          <c:orientation val="minMax"/>
        </c:scaling>
        <c:delete val="0"/>
        <c:axPos val="b"/>
        <c:numFmt formatCode="mmm\-yy"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Segoe UI Light" panose="020B0502040204020203" pitchFamily="34" charset="0"/>
              </a:defRPr>
            </a:pPr>
            <a:endParaRPr lang="pt-BR"/>
          </a:p>
        </c:txPr>
        <c:crossAx val="584543495"/>
        <c:crosses val="autoZero"/>
        <c:auto val="1"/>
        <c:lblOffset val="100"/>
        <c:baseTimeUnit val="months"/>
      </c:dateAx>
      <c:valAx>
        <c:axId val="584543495"/>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Segoe UI Light" panose="020B0502040204020203" pitchFamily="34" charset="0"/>
                  </a:defRPr>
                </a:pPr>
                <a:r>
                  <a:rPr lang="pt-BR"/>
                  <a:t>Kg / HH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Segoe UI Light" panose="020B0502040204020203" pitchFamily="34" charset="0"/>
                </a:defRPr>
              </a:pPr>
              <a:endParaRPr lang="pt-BR"/>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Segoe UI Light" panose="020B0502040204020203" pitchFamily="34" charset="0"/>
              </a:defRPr>
            </a:pPr>
            <a:endParaRPr lang="pt-BR"/>
          </a:p>
        </c:txPr>
        <c:crossAx val="584535575"/>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cs typeface="Segoe UI Light" panose="020B0502040204020203" pitchFamily="34" charset="0"/>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896B1C-BFDC-467B-B17C-FA7496880831}" type="datetimeFigureOut">
              <a:rPr lang="pt-BR" smtClean="0"/>
              <a:t>27/08/2024</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9CDA31-AF4B-4961-8EB6-FE2B1065C3D9}" type="slidenum">
              <a:rPr lang="pt-BR" smtClean="0"/>
              <a:t>‹nº›</a:t>
            </a:fld>
            <a:endParaRPr lang="pt-BR"/>
          </a:p>
        </p:txBody>
      </p:sp>
    </p:spTree>
    <p:extLst>
      <p:ext uri="{BB962C8B-B14F-4D97-AF65-F5344CB8AC3E}">
        <p14:creationId xmlns:p14="http://schemas.microsoft.com/office/powerpoint/2010/main" val="34682319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D1FA90-EE7E-4AB4-885E-0583018C9B27}" type="datetimeFigureOut">
              <a:rPr lang="pt-BR" smtClean="0"/>
              <a:t>27/08/2024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561E2-9CEB-445B-BC96-C6BE7D07B78E}" type="slidenum">
              <a:rPr lang="pt-BR" smtClean="0"/>
              <a:t>‹nº›</a:t>
            </a:fld>
            <a:endParaRPr lang="pt-BR"/>
          </a:p>
        </p:txBody>
      </p:sp>
    </p:spTree>
    <p:extLst>
      <p:ext uri="{BB962C8B-B14F-4D97-AF65-F5344CB8AC3E}">
        <p14:creationId xmlns:p14="http://schemas.microsoft.com/office/powerpoint/2010/main" val="28917191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BF4382CD-FA01-40FF-8D3F-9918D9968EE2}" type="datetime1">
              <a:rPr lang="pt-BR" smtClean="0"/>
              <a:t>27/08/2024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DA3EDF3-DB61-43AE-B6FA-16462152BCF6}" type="slidenum">
              <a:rPr lang="pt-BR" smtClean="0"/>
              <a:t>‹nº›</a:t>
            </a:fld>
            <a:endParaRPr lang="pt-BR"/>
          </a:p>
        </p:txBody>
      </p:sp>
    </p:spTree>
    <p:extLst>
      <p:ext uri="{BB962C8B-B14F-4D97-AF65-F5344CB8AC3E}">
        <p14:creationId xmlns:p14="http://schemas.microsoft.com/office/powerpoint/2010/main" val="3297478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710FDCEC-2FBE-467B-8913-07699334FDF7}" type="datetime1">
              <a:rPr lang="pt-BR" smtClean="0"/>
              <a:t>27/08/2024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3995446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8BD4D8A6-D9C5-4E6D-93E8-169D93E0751F}" type="datetime1">
              <a:rPr lang="pt-BR" smtClean="0"/>
              <a:t>27/08/2024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140358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78C2E4A4-9A36-4AF6-B486-8E35F709432A}" type="datetime1">
              <a:rPr lang="pt-BR" smtClean="0"/>
              <a:t>27/08/2024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422644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58702D37-CFD5-40BA-837A-24261C8569CF}" type="datetime1">
              <a:rPr lang="pt-BR" smtClean="0"/>
              <a:t>27/08/2024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10"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2307259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6160BAE3-CE02-4173-9B75-D6500AF424C5}" type="datetime1">
              <a:rPr lang="pt-BR" smtClean="0"/>
              <a:t>27/08/2024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380091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5DA1C2F-87D1-4FF1-8535-FAED01C2E5DA}" type="datetime1">
              <a:rPr lang="pt-BR" smtClean="0"/>
              <a:t>27/08/2024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5"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424406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AC5228B2-69A8-4628-9347-BB47B26805ED}" type="datetime1">
              <a:rPr lang="pt-BR" smtClean="0"/>
              <a:t>27/08/2024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175452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1600"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53C5DCD-75C0-44C1-962A-AA9D27EDEED7}" type="datetime1">
              <a:rPr lang="pt-BR" smtClean="0"/>
              <a:t>27/08/2024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
        <p:nvSpPr>
          <p:cNvPr id="9" name="Espaço Reservado para Imagem 2"/>
          <p:cNvSpPr>
            <a:spLocks noGrp="1"/>
          </p:cNvSpPr>
          <p:nvPr>
            <p:ph type="pic" idx="13"/>
          </p:nvPr>
        </p:nvSpPr>
        <p:spPr>
          <a:xfrm>
            <a:off x="8478032"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Tree>
    <p:extLst>
      <p:ext uri="{BB962C8B-B14F-4D97-AF65-F5344CB8AC3E}">
        <p14:creationId xmlns:p14="http://schemas.microsoft.com/office/powerpoint/2010/main" val="642076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AADFBDB-73BA-4EB7-8111-BFA709AFE128}" type="datetime1">
              <a:rPr lang="pt-BR" smtClean="0"/>
              <a:t>27/08/2024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100117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93885AF7-BF6E-4707-91DC-18ABA58DB8B8}" type="datetime1">
              <a:rPr lang="pt-BR" smtClean="0"/>
              <a:t>27/08/2024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289993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D2D79CDB-0504-4325-97AE-E9D486DEC161}" type="datetime1">
              <a:rPr lang="pt-BR" smtClean="0"/>
              <a:t>27/08/2024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7" name="Espaço Reservado para Imagem 6"/>
          <p:cNvSpPr>
            <a:spLocks noGrp="1"/>
          </p:cNvSpPr>
          <p:nvPr>
            <p:ph type="pic" sz="quarter" idx="13"/>
          </p:nvPr>
        </p:nvSpPr>
        <p:spPr>
          <a:xfrm>
            <a:off x="5335588" y="1140586"/>
            <a:ext cx="2817812" cy="4395787"/>
          </a:xfrm>
        </p:spPr>
        <p:txBody>
          <a:bodyPr/>
          <a:lstStyle/>
          <a:p>
            <a:endParaRPr lang="pt-BR"/>
          </a:p>
        </p:txBody>
      </p:sp>
      <p:sp>
        <p:nvSpPr>
          <p:cNvPr id="8" name="Espaço Reservado para Imagem 6"/>
          <p:cNvSpPr>
            <a:spLocks noGrp="1"/>
          </p:cNvSpPr>
          <p:nvPr>
            <p:ph type="pic" sz="quarter" idx="14"/>
          </p:nvPr>
        </p:nvSpPr>
        <p:spPr>
          <a:xfrm>
            <a:off x="8293818" y="1140585"/>
            <a:ext cx="2817812" cy="4395787"/>
          </a:xfrm>
        </p:spPr>
        <p:txBody>
          <a:bodyPr/>
          <a:lstStyle/>
          <a:p>
            <a:endParaRPr lang="pt-BR"/>
          </a:p>
        </p:txBody>
      </p:sp>
      <p:sp>
        <p:nvSpPr>
          <p:cNvPr id="9"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ptos" panose="020B00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47742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79CDB-0504-4325-97AE-E9D486DEC161}" type="datetime1">
              <a:rPr lang="pt-BR" smtClean="0"/>
              <a:t>27/08/2024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3EDF3-DB61-43AE-B6FA-16462152BCF6}" type="slidenum">
              <a:rPr lang="pt-BR" smtClean="0"/>
              <a:t>‹nº›</a:t>
            </a:fld>
            <a:endParaRPr lang="pt-BR"/>
          </a:p>
        </p:txBody>
      </p:sp>
    </p:spTree>
    <p:extLst>
      <p:ext uri="{BB962C8B-B14F-4D97-AF65-F5344CB8AC3E}">
        <p14:creationId xmlns:p14="http://schemas.microsoft.com/office/powerpoint/2010/main" val="3482800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4.jpg"/><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btítulo 2">
            <a:extLst>
              <a:ext uri="{FF2B5EF4-FFF2-40B4-BE49-F238E27FC236}">
                <a16:creationId xmlns:a16="http://schemas.microsoft.com/office/drawing/2014/main" id="{DAA1352C-71DF-E896-D40E-FF3E499C1B64}"/>
              </a:ext>
            </a:extLst>
          </p:cNvPr>
          <p:cNvSpPr>
            <a:spLocks noGrp="1"/>
          </p:cNvSpPr>
          <p:nvPr>
            <p:ph type="subTitle" idx="1"/>
          </p:nvPr>
        </p:nvSpPr>
        <p:spPr>
          <a:xfrm>
            <a:off x="1666875" y="4791252"/>
            <a:ext cx="8858250" cy="837464"/>
          </a:xfrm>
        </p:spPr>
        <p:txBody>
          <a:bodyPr>
            <a:normAutofit fontScale="85000" lnSpcReduction="20000"/>
          </a:bodyPr>
          <a:lstStyle/>
          <a:p>
            <a:r>
              <a:rPr lang="en-US" dirty="0">
                <a:solidFill>
                  <a:schemeClr val="accent1">
                    <a:lumMod val="50000"/>
                  </a:schemeClr>
                </a:solidFill>
                <a:latin typeface="Aptos SemiBold" panose="020B0004020202020204" pitchFamily="34" charset="0"/>
                <a:cs typeface="Arial" panose="020B0604020202020204" pitchFamily="34" charset="0"/>
              </a:rPr>
              <a:t>Geovane Martins</a:t>
            </a:r>
          </a:p>
          <a:p>
            <a:r>
              <a:rPr lang="en-US" sz="1600" dirty="0" err="1">
                <a:solidFill>
                  <a:srgbClr val="0076B4"/>
                </a:solidFill>
                <a:latin typeface="Aptos" panose="020B0004020202020204" pitchFamily="34" charset="0"/>
                <a:cs typeface="Arial" panose="020B0604020202020204" pitchFamily="34" charset="0"/>
              </a:rPr>
              <a:t>Perda</a:t>
            </a:r>
            <a:r>
              <a:rPr lang="en-US" sz="1600" dirty="0">
                <a:solidFill>
                  <a:srgbClr val="0076B4"/>
                </a:solidFill>
                <a:latin typeface="Aptos" panose="020B0004020202020204" pitchFamily="34" charset="0"/>
                <a:cs typeface="Arial" panose="020B0604020202020204" pitchFamily="34" charset="0"/>
              </a:rPr>
              <a:t> de </a:t>
            </a:r>
            <a:r>
              <a:rPr lang="en-US" sz="1600" dirty="0" err="1">
                <a:solidFill>
                  <a:srgbClr val="0076B4"/>
                </a:solidFill>
                <a:latin typeface="Aptos" panose="020B0004020202020204" pitchFamily="34" charset="0"/>
                <a:cs typeface="Arial" panose="020B0604020202020204" pitchFamily="34" charset="0"/>
              </a:rPr>
              <a:t>Produtividade</a:t>
            </a:r>
            <a:r>
              <a:rPr lang="en-US" sz="1600" dirty="0">
                <a:solidFill>
                  <a:srgbClr val="0076B4"/>
                </a:solidFill>
                <a:latin typeface="Aptos" panose="020B0004020202020204" pitchFamily="34" charset="0"/>
                <a:cs typeface="Arial" panose="020B0604020202020204" pitchFamily="34" charset="0"/>
              </a:rPr>
              <a:t> – </a:t>
            </a:r>
            <a:r>
              <a:rPr lang="en-US" sz="1600" dirty="0" err="1">
                <a:solidFill>
                  <a:srgbClr val="0076B4"/>
                </a:solidFill>
                <a:latin typeface="Aptos" panose="020B0004020202020204" pitchFamily="34" charset="0"/>
                <a:cs typeface="Arial" panose="020B0604020202020204" pitchFamily="34" charset="0"/>
              </a:rPr>
              <a:t>Conceitos</a:t>
            </a:r>
            <a:endParaRPr lang="en-US" sz="1600" dirty="0">
              <a:solidFill>
                <a:srgbClr val="0076B4"/>
              </a:solidFill>
              <a:latin typeface="Aptos" panose="020B0004020202020204" pitchFamily="34" charset="0"/>
              <a:cs typeface="Arial" panose="020B0604020202020204" pitchFamily="34" charset="0"/>
            </a:endParaRPr>
          </a:p>
          <a:p>
            <a:r>
              <a:rPr lang="en-US" sz="1000" dirty="0">
                <a:solidFill>
                  <a:srgbClr val="0076B4"/>
                </a:solidFill>
                <a:latin typeface="Aptos" panose="020B0004020202020204" pitchFamily="34" charset="0"/>
                <a:cs typeface="Arial" panose="020B0604020202020204" pitchFamily="34" charset="0"/>
              </a:rPr>
              <a:t>Sao Paulo, 29 de Agosto de 2024</a:t>
            </a:r>
          </a:p>
        </p:txBody>
      </p:sp>
    </p:spTree>
    <p:extLst>
      <p:ext uri="{BB962C8B-B14F-4D97-AF65-F5344CB8AC3E}">
        <p14:creationId xmlns:p14="http://schemas.microsoft.com/office/powerpoint/2010/main" val="409243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6998B6E-B606-8D49-2251-12273ADEAFF7}"/>
              </a:ext>
            </a:extLst>
          </p:cNvPr>
          <p:cNvSpPr txBox="1"/>
          <p:nvPr/>
        </p:nvSpPr>
        <p:spPr>
          <a:xfrm>
            <a:off x="824754" y="1778601"/>
            <a:ext cx="4548915" cy="1150058"/>
          </a:xfrm>
          <a:prstGeom prst="rect">
            <a:avLst/>
          </a:prstGeom>
          <a:noFill/>
        </p:spPr>
        <p:txBody>
          <a:bodyPr wrap="square" rtlCol="0">
            <a:spAutoFit/>
          </a:bodyPr>
          <a:lstStyle/>
          <a:p>
            <a:pPr>
              <a:lnSpc>
                <a:spcPct val="85000"/>
              </a:lnSpc>
            </a:pPr>
            <a:r>
              <a:rPr lang="en-US" sz="4000" b="1" dirty="0" err="1">
                <a:solidFill>
                  <a:srgbClr val="0076B5"/>
                </a:solidFill>
                <a:latin typeface="Aptos Black" panose="020B0004020202020204" pitchFamily="34" charset="0"/>
                <a:cs typeface="Lato Heavy" panose="020F0902020204030203" pitchFamily="34" charset="0"/>
              </a:rPr>
              <a:t>Olá</a:t>
            </a:r>
            <a:r>
              <a:rPr lang="en-US" sz="4000" b="1" dirty="0">
                <a:solidFill>
                  <a:srgbClr val="0076B5"/>
                </a:solidFill>
                <a:latin typeface="Aptos Black" panose="020B0004020202020204" pitchFamily="34" charset="0"/>
                <a:cs typeface="Lato Heavy" panose="020F0902020204030203" pitchFamily="34" charset="0"/>
              </a:rPr>
              <a:t>, </a:t>
            </a:r>
            <a:r>
              <a:rPr lang="en-US" sz="4000" b="1" dirty="0" err="1">
                <a:solidFill>
                  <a:srgbClr val="0076B5"/>
                </a:solidFill>
                <a:latin typeface="Aptos Black" panose="020B0004020202020204" pitchFamily="34" charset="0"/>
                <a:cs typeface="Lato Heavy" panose="020F0902020204030203" pitchFamily="34" charset="0"/>
              </a:rPr>
              <a:t>eu</a:t>
            </a:r>
            <a:r>
              <a:rPr lang="en-US" sz="4000" b="1" dirty="0">
                <a:solidFill>
                  <a:srgbClr val="0076B5"/>
                </a:solidFill>
                <a:latin typeface="Aptos Black" panose="020B0004020202020204" pitchFamily="34" charset="0"/>
                <a:cs typeface="Lato Heavy" panose="020F0902020204030203" pitchFamily="34" charset="0"/>
              </a:rPr>
              <a:t> sou o </a:t>
            </a:r>
            <a:r>
              <a:rPr lang="en-US" sz="4000" b="1" dirty="0" err="1">
                <a:solidFill>
                  <a:srgbClr val="1D3859"/>
                </a:solidFill>
                <a:latin typeface="Aptos Black" panose="020B0004020202020204" pitchFamily="34" charset="0"/>
                <a:cs typeface="Lato Heavy" panose="020F0902020204030203" pitchFamily="34" charset="0"/>
              </a:rPr>
              <a:t>Geovane</a:t>
            </a:r>
            <a:r>
              <a:rPr lang="en-US" sz="4000" b="1" dirty="0">
                <a:solidFill>
                  <a:srgbClr val="1D3859"/>
                </a:solidFill>
                <a:latin typeface="Aptos Black" panose="020B0004020202020204" pitchFamily="34" charset="0"/>
                <a:cs typeface="Lato Heavy" panose="020F0902020204030203" pitchFamily="34" charset="0"/>
              </a:rPr>
              <a:t> Martins</a:t>
            </a:r>
            <a:endParaRPr lang="id-ID" sz="4000" b="1" dirty="0">
              <a:solidFill>
                <a:srgbClr val="1D3859"/>
              </a:solidFill>
              <a:latin typeface="Aptos Black" panose="020B0004020202020204" pitchFamily="34" charset="0"/>
              <a:cs typeface="Lato Heavy" panose="020F0902020204030203" pitchFamily="34" charset="0"/>
            </a:endParaRPr>
          </a:p>
        </p:txBody>
      </p:sp>
      <p:sp>
        <p:nvSpPr>
          <p:cNvPr id="6" name="TextBox 6">
            <a:extLst>
              <a:ext uri="{FF2B5EF4-FFF2-40B4-BE49-F238E27FC236}">
                <a16:creationId xmlns:a16="http://schemas.microsoft.com/office/drawing/2014/main" id="{FC78D30A-5C88-7004-5436-3C0EEE02040F}"/>
              </a:ext>
            </a:extLst>
          </p:cNvPr>
          <p:cNvSpPr txBox="1"/>
          <p:nvPr/>
        </p:nvSpPr>
        <p:spPr>
          <a:xfrm>
            <a:off x="824754" y="3059668"/>
            <a:ext cx="5239247" cy="369332"/>
          </a:xfrm>
          <a:prstGeom prst="rect">
            <a:avLst/>
          </a:prstGeom>
          <a:noFill/>
        </p:spPr>
        <p:txBody>
          <a:bodyPr wrap="square" rtlCol="0">
            <a:spAutoFit/>
          </a:bodyPr>
          <a:lstStyle/>
          <a:p>
            <a:r>
              <a:rPr lang="en-US" b="1" dirty="0">
                <a:solidFill>
                  <a:srgbClr val="1D3859"/>
                </a:solidFill>
                <a:latin typeface="Aptos" panose="020B0004020202020204" pitchFamily="34" charset="0"/>
                <a:cs typeface="Arial" panose="020B0604020202020204" pitchFamily="34" charset="0"/>
              </a:rPr>
              <a:t>HECT Consultoria - Director </a:t>
            </a:r>
          </a:p>
        </p:txBody>
      </p:sp>
      <p:sp>
        <p:nvSpPr>
          <p:cNvPr id="7" name="Rectangle 8">
            <a:extLst>
              <a:ext uri="{FF2B5EF4-FFF2-40B4-BE49-F238E27FC236}">
                <a16:creationId xmlns:a16="http://schemas.microsoft.com/office/drawing/2014/main" id="{A5D7217E-A2DC-B511-E0D0-EC16C9C26608}"/>
              </a:ext>
            </a:extLst>
          </p:cNvPr>
          <p:cNvSpPr/>
          <p:nvPr/>
        </p:nvSpPr>
        <p:spPr>
          <a:xfrm>
            <a:off x="824754" y="3572156"/>
            <a:ext cx="4616822" cy="1361206"/>
          </a:xfrm>
          <a:prstGeom prst="rect">
            <a:avLst/>
          </a:prstGeom>
        </p:spPr>
        <p:txBody>
          <a:bodyPr wrap="square">
            <a:spAutoFit/>
          </a:bodyPr>
          <a:lstStyle/>
          <a:p>
            <a:pPr>
              <a:lnSpc>
                <a:spcPct val="120000"/>
              </a:lnSpc>
            </a:pPr>
            <a:r>
              <a:rPr lang="en-US" sz="1400" dirty="0" err="1">
                <a:solidFill>
                  <a:srgbClr val="1D3859"/>
                </a:solidFill>
                <a:latin typeface="Aptos" panose="020B0004020202020204" pitchFamily="34" charset="0"/>
                <a:cs typeface="Arial" panose="020B0604020202020204" pitchFamily="34" charset="0"/>
              </a:rPr>
              <a:t>Engenheiro</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advogado</a:t>
            </a:r>
            <a:r>
              <a:rPr lang="en-US" sz="1400" dirty="0">
                <a:solidFill>
                  <a:srgbClr val="1D3859"/>
                </a:solidFill>
                <a:latin typeface="Aptos" panose="020B0004020202020204" pitchFamily="34" charset="0"/>
                <a:cs typeface="Arial" panose="020B0604020202020204" pitchFamily="34" charset="0"/>
              </a:rPr>
              <a:t>, MBA </a:t>
            </a:r>
            <a:r>
              <a:rPr lang="en-US" sz="1400" dirty="0" err="1">
                <a:solidFill>
                  <a:srgbClr val="1D3859"/>
                </a:solidFill>
                <a:latin typeface="Aptos" panose="020B0004020202020204" pitchFamily="34" charset="0"/>
                <a:cs typeface="Arial" panose="020B0604020202020204" pitchFamily="34" charset="0"/>
              </a:rPr>
              <a:t>em</a:t>
            </a:r>
            <a:r>
              <a:rPr lang="en-US" sz="1400" dirty="0">
                <a:solidFill>
                  <a:srgbClr val="1D3859"/>
                </a:solidFill>
                <a:latin typeface="Aptos" panose="020B0004020202020204" pitchFamily="34" charset="0"/>
                <a:cs typeface="Arial" panose="020B0604020202020204" pitchFamily="34" charset="0"/>
              </a:rPr>
              <a:t> Gestão de Projetos, </a:t>
            </a:r>
            <a:r>
              <a:rPr lang="en-US" sz="1400" dirty="0" err="1">
                <a:solidFill>
                  <a:srgbClr val="1D3859"/>
                </a:solidFill>
                <a:latin typeface="Aptos" panose="020B0004020202020204" pitchFamily="34" charset="0"/>
                <a:cs typeface="Arial" panose="020B0604020202020204" pitchFamily="34" charset="0"/>
              </a:rPr>
              <a:t>especialista</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em</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analises</a:t>
            </a:r>
            <a:r>
              <a:rPr lang="en-US" sz="1400" dirty="0">
                <a:solidFill>
                  <a:srgbClr val="1D3859"/>
                </a:solidFill>
                <a:latin typeface="Aptos" panose="020B0004020202020204" pitchFamily="34" charset="0"/>
                <a:cs typeface="Arial" panose="020B0604020202020204" pitchFamily="34" charset="0"/>
              </a:rPr>
              <a:t> de </a:t>
            </a:r>
            <a:r>
              <a:rPr lang="en-US" sz="1400" dirty="0" err="1">
                <a:solidFill>
                  <a:srgbClr val="1D3859"/>
                </a:solidFill>
                <a:latin typeface="Aptos" panose="020B0004020202020204" pitchFamily="34" charset="0"/>
                <a:cs typeface="Arial" panose="020B0604020202020204" pitchFamily="34" charset="0"/>
              </a:rPr>
              <a:t>desvios</a:t>
            </a:r>
            <a:r>
              <a:rPr lang="en-US" sz="1400" dirty="0">
                <a:solidFill>
                  <a:srgbClr val="1D3859"/>
                </a:solidFill>
                <a:latin typeface="Aptos" panose="020B0004020202020204" pitchFamily="34" charset="0"/>
                <a:cs typeface="Arial" panose="020B0604020202020204" pitchFamily="34" charset="0"/>
              </a:rPr>
              <a:t> e </a:t>
            </a:r>
            <a:r>
              <a:rPr lang="en-US" sz="1400" dirty="0" err="1">
                <a:solidFill>
                  <a:srgbClr val="1D3859"/>
                </a:solidFill>
                <a:latin typeface="Aptos" panose="020B0004020202020204" pitchFamily="34" charset="0"/>
                <a:cs typeface="Arial" panose="020B0604020202020204" pitchFamily="34" charset="0"/>
              </a:rPr>
              <a:t>calculo</a:t>
            </a:r>
            <a:r>
              <a:rPr lang="en-US" sz="1400" dirty="0">
                <a:solidFill>
                  <a:srgbClr val="1D3859"/>
                </a:solidFill>
                <a:latin typeface="Aptos" panose="020B0004020202020204" pitchFamily="34" charset="0"/>
                <a:cs typeface="Arial" panose="020B0604020202020204" pitchFamily="34" charset="0"/>
              </a:rPr>
              <a:t> de </a:t>
            </a:r>
            <a:r>
              <a:rPr lang="en-US" sz="1400" dirty="0" err="1">
                <a:solidFill>
                  <a:srgbClr val="1D3859"/>
                </a:solidFill>
                <a:latin typeface="Aptos" panose="020B0004020202020204" pitchFamily="34" charset="0"/>
                <a:cs typeface="Arial" panose="020B0604020202020204" pitchFamily="34" charset="0"/>
              </a:rPr>
              <a:t>danos</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em</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contratos</a:t>
            </a:r>
            <a:r>
              <a:rPr lang="en-US" sz="1400" dirty="0">
                <a:solidFill>
                  <a:srgbClr val="1D3859"/>
                </a:solidFill>
                <a:latin typeface="Aptos" panose="020B0004020202020204" pitchFamily="34" charset="0"/>
                <a:cs typeface="Arial" panose="020B0604020202020204" pitchFamily="34" charset="0"/>
              </a:rPr>
              <a:t> de </a:t>
            </a:r>
            <a:r>
              <a:rPr lang="en-US" sz="1400" dirty="0" err="1">
                <a:solidFill>
                  <a:srgbClr val="1D3859"/>
                </a:solidFill>
                <a:latin typeface="Aptos" panose="020B0004020202020204" pitchFamily="34" charset="0"/>
                <a:cs typeface="Arial" panose="020B0604020202020204" pitchFamily="34" charset="0"/>
              </a:rPr>
              <a:t>construção</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Atuou</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em</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casos</a:t>
            </a:r>
            <a:r>
              <a:rPr lang="en-US" sz="1400" dirty="0">
                <a:solidFill>
                  <a:srgbClr val="1D3859"/>
                </a:solidFill>
                <a:latin typeface="Aptos" panose="020B0004020202020204" pitchFamily="34" charset="0"/>
                <a:cs typeface="Arial" panose="020B0604020202020204" pitchFamily="34" charset="0"/>
              </a:rPr>
              <a:t> de </a:t>
            </a:r>
            <a:r>
              <a:rPr lang="en-US" sz="1400" dirty="0" err="1">
                <a:solidFill>
                  <a:srgbClr val="1D3859"/>
                </a:solidFill>
                <a:latin typeface="Aptos" panose="020B0004020202020204" pitchFamily="34" charset="0"/>
                <a:cs typeface="Arial" panose="020B0604020202020204" pitchFamily="34" charset="0"/>
              </a:rPr>
              <a:t>alta</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complexidade</a:t>
            </a:r>
            <a:r>
              <a:rPr lang="en-US" sz="1400" dirty="0">
                <a:solidFill>
                  <a:srgbClr val="1D3859"/>
                </a:solidFill>
                <a:latin typeface="Aptos" panose="020B0004020202020204" pitchFamily="34" charset="0"/>
                <a:cs typeface="Arial" panose="020B0604020202020204" pitchFamily="34" charset="0"/>
              </a:rPr>
              <a:t> no Brasil e no exterior. Atua </a:t>
            </a:r>
            <a:r>
              <a:rPr lang="en-US" sz="1400" dirty="0" err="1">
                <a:solidFill>
                  <a:srgbClr val="1D3859"/>
                </a:solidFill>
                <a:latin typeface="Aptos" panose="020B0004020202020204" pitchFamily="34" charset="0"/>
                <a:cs typeface="Arial" panose="020B0604020202020204" pitchFamily="34" charset="0"/>
              </a:rPr>
              <a:t>como</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perito</a:t>
            </a:r>
            <a:r>
              <a:rPr lang="en-US" sz="1400" dirty="0">
                <a:solidFill>
                  <a:srgbClr val="1D3859"/>
                </a:solidFill>
                <a:latin typeface="Aptos" panose="020B0004020202020204" pitchFamily="34" charset="0"/>
                <a:cs typeface="Arial" panose="020B0604020202020204" pitchFamily="34" charset="0"/>
              </a:rPr>
              <a:t>, </a:t>
            </a:r>
            <a:r>
              <a:rPr lang="en-US" sz="1400" dirty="0" err="1">
                <a:solidFill>
                  <a:srgbClr val="1D3859"/>
                </a:solidFill>
                <a:latin typeface="Aptos" panose="020B0004020202020204" pitchFamily="34" charset="0"/>
                <a:cs typeface="Arial" panose="020B0604020202020204" pitchFamily="34" charset="0"/>
              </a:rPr>
              <a:t>arbitro</a:t>
            </a:r>
            <a:r>
              <a:rPr lang="en-US" sz="1400" dirty="0">
                <a:solidFill>
                  <a:srgbClr val="1D3859"/>
                </a:solidFill>
                <a:latin typeface="Aptos" panose="020B0004020202020204" pitchFamily="34" charset="0"/>
                <a:cs typeface="Arial" panose="020B0604020202020204" pitchFamily="34" charset="0"/>
              </a:rPr>
              <a:t> e dispute board. </a:t>
            </a:r>
          </a:p>
        </p:txBody>
      </p:sp>
      <p:pic>
        <p:nvPicPr>
          <p:cNvPr id="1028" name="Picture 4">
            <a:extLst>
              <a:ext uri="{FF2B5EF4-FFF2-40B4-BE49-F238E27FC236}">
                <a16:creationId xmlns:a16="http://schemas.microsoft.com/office/drawing/2014/main" id="{70A8DF33-E09D-E67D-9C3F-0043276D2E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6024" y="1612754"/>
            <a:ext cx="3775224" cy="3775224"/>
          </a:xfrm>
          <a:prstGeom prst="ellipse">
            <a:avLst/>
          </a:prstGeom>
          <a:noFill/>
          <a:ln>
            <a:solidFill>
              <a:srgbClr val="DCB13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772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6A45AA0-FD1F-5BA7-D9ED-B205CCE79C39}"/>
              </a:ext>
            </a:extLst>
          </p:cNvPr>
          <p:cNvSpPr txBox="1"/>
          <p:nvPr/>
        </p:nvSpPr>
        <p:spPr>
          <a:xfrm>
            <a:off x="404010" y="757835"/>
            <a:ext cx="3854225" cy="1096198"/>
          </a:xfrm>
          <a:prstGeom prst="rect">
            <a:avLst/>
          </a:prstGeom>
          <a:noFill/>
        </p:spPr>
        <p:txBody>
          <a:bodyPr wrap="square">
            <a:spAutoFit/>
          </a:bodyPr>
          <a:lstStyle/>
          <a:p>
            <a:pPr>
              <a:lnSpc>
                <a:spcPct val="80000"/>
              </a:lnSpc>
            </a:pPr>
            <a:r>
              <a:rPr lang="pt-BR" sz="4000" dirty="0">
                <a:solidFill>
                  <a:srgbClr val="0076B4"/>
                </a:solidFill>
                <a:latin typeface="Aptos ExtraBold" panose="020B0004020202020204" pitchFamily="34" charset="0"/>
              </a:rPr>
              <a:t>Perda de</a:t>
            </a:r>
            <a:br>
              <a:rPr lang="pt-BR" sz="4000" dirty="0">
                <a:solidFill>
                  <a:srgbClr val="0076B4"/>
                </a:solidFill>
                <a:latin typeface="Aptos ExtraBold" panose="020B0004020202020204" pitchFamily="34" charset="0"/>
              </a:rPr>
            </a:br>
            <a:r>
              <a:rPr lang="pt-BR" sz="4000" dirty="0">
                <a:solidFill>
                  <a:srgbClr val="0076B4"/>
                </a:solidFill>
                <a:latin typeface="Aptos ExtraBold" panose="020B0004020202020204" pitchFamily="34" charset="0"/>
              </a:rPr>
              <a:t>produtividade</a:t>
            </a:r>
            <a:endParaRPr lang="pt-BR" sz="4000" dirty="0">
              <a:latin typeface="Aptos ExtraBold" panose="020B0004020202020204" pitchFamily="34" charset="0"/>
            </a:endParaRPr>
          </a:p>
        </p:txBody>
      </p:sp>
      <p:sp>
        <p:nvSpPr>
          <p:cNvPr id="8" name="CaixaDeTexto 7">
            <a:extLst>
              <a:ext uri="{FF2B5EF4-FFF2-40B4-BE49-F238E27FC236}">
                <a16:creationId xmlns:a16="http://schemas.microsoft.com/office/drawing/2014/main" id="{C297DE74-1728-78F2-1A1E-38D378BB4C10}"/>
              </a:ext>
            </a:extLst>
          </p:cNvPr>
          <p:cNvSpPr txBox="1"/>
          <p:nvPr/>
        </p:nvSpPr>
        <p:spPr>
          <a:xfrm>
            <a:off x="395045" y="1701461"/>
            <a:ext cx="2441694" cy="830997"/>
          </a:xfrm>
          <a:prstGeom prst="rect">
            <a:avLst/>
          </a:prstGeom>
          <a:noFill/>
        </p:spPr>
        <p:txBody>
          <a:bodyPr wrap="none" rtlCol="0">
            <a:spAutoFit/>
          </a:bodyPr>
          <a:lstStyle/>
          <a:p>
            <a:r>
              <a:rPr lang="pt-BR" sz="4800" dirty="0">
                <a:latin typeface="Aptos Light" panose="020B0004020202020204" pitchFamily="34" charset="0"/>
              </a:rPr>
              <a:t>O QUE É</a:t>
            </a:r>
          </a:p>
        </p:txBody>
      </p:sp>
      <p:sp>
        <p:nvSpPr>
          <p:cNvPr id="11" name="CaixaDeTexto 10">
            <a:extLst>
              <a:ext uri="{FF2B5EF4-FFF2-40B4-BE49-F238E27FC236}">
                <a16:creationId xmlns:a16="http://schemas.microsoft.com/office/drawing/2014/main" id="{27E88144-430D-800B-C28E-968A94130000}"/>
              </a:ext>
            </a:extLst>
          </p:cNvPr>
          <p:cNvSpPr txBox="1"/>
          <p:nvPr/>
        </p:nvSpPr>
        <p:spPr>
          <a:xfrm>
            <a:off x="421941" y="3065615"/>
            <a:ext cx="4210092" cy="1257204"/>
          </a:xfrm>
          <a:prstGeom prst="rect">
            <a:avLst/>
          </a:prstGeom>
          <a:noFill/>
        </p:spPr>
        <p:txBody>
          <a:bodyPr wrap="square">
            <a:spAutoFit/>
          </a:bodyPr>
          <a:lstStyle/>
          <a:p>
            <a:pPr>
              <a:lnSpc>
                <a:spcPct val="120000"/>
              </a:lnSpc>
            </a:pPr>
            <a:r>
              <a:rPr lang="pt-BR" sz="1600" dirty="0"/>
              <a:t>Perda de produtividade ocorre quando o empreiteiro não atinge a produtividade prevista ou a praticável, </a:t>
            </a:r>
            <a:r>
              <a:rPr lang="pt-BR" sz="1600" b="1" dirty="0"/>
              <a:t>gerando um maior dispêndio de esforço por</a:t>
            </a:r>
            <a:r>
              <a:rPr lang="pt-BR" sz="1600" dirty="0"/>
              <a:t> unidade produzida.</a:t>
            </a:r>
          </a:p>
        </p:txBody>
      </p:sp>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6D81076D-5B9B-A903-101C-00115094B5FF}"/>
                  </a:ext>
                </a:extLst>
              </p:cNvPr>
              <p:cNvSpPr txBox="1"/>
              <p:nvPr/>
            </p:nvSpPr>
            <p:spPr>
              <a:xfrm>
                <a:off x="421940" y="4779828"/>
                <a:ext cx="4379604" cy="1114601"/>
              </a:xfrm>
              <a:prstGeom prst="rect">
                <a:avLst/>
              </a:prstGeom>
              <a:noFill/>
            </p:spPr>
            <p:txBody>
              <a:bodyPr wrap="square">
                <a:spAutoFit/>
              </a:bodyPr>
              <a:lstStyle/>
              <a:p>
                <a:pPr marL="0" indent="0">
                  <a:buNone/>
                </a:pPr>
                <a:r>
                  <a:rPr lang="pt-BR" sz="1600" b="1" dirty="0">
                    <a:solidFill>
                      <a:schemeClr val="tx1"/>
                    </a:solidFill>
                    <a:latin typeface="Aptos" panose="020B0004020202020204" pitchFamily="34" charset="0"/>
                    <a:cs typeface="Arial" panose="020B0604020202020204" pitchFamily="34" charset="0"/>
                  </a:rPr>
                  <a:t>Produtividade</a:t>
                </a:r>
                <a:r>
                  <a:rPr lang="pt-BR" sz="1600" dirty="0">
                    <a:solidFill>
                      <a:schemeClr val="tx1"/>
                    </a:solidFill>
                    <a:latin typeface="Aptos" panose="020B0004020202020204" pitchFamily="34" charset="0"/>
                    <a:cs typeface="Arial" panose="020B0604020202020204" pitchFamily="34" charset="0"/>
                  </a:rPr>
                  <a:t> = </a:t>
                </a:r>
                <a14:m>
                  <m:oMath xmlns:m="http://schemas.openxmlformats.org/officeDocument/2006/math">
                    <m:f>
                      <m:fPr>
                        <m:ctrlPr>
                          <a:rPr lang="pt-BR" sz="1600" i="1">
                            <a:solidFill>
                              <a:schemeClr val="tx1"/>
                            </a:solidFill>
                            <a:latin typeface="Cambria Math" panose="02040503050406030204" pitchFamily="18" charset="0"/>
                            <a:cs typeface="Arial" panose="020B0604020202020204" pitchFamily="34" charset="0"/>
                          </a:rPr>
                        </m:ctrlPr>
                      </m:fPr>
                      <m:num>
                        <m:r>
                          <a:rPr lang="pt-BR" sz="1600">
                            <a:solidFill>
                              <a:schemeClr val="tx1"/>
                            </a:solidFill>
                            <a:latin typeface="Cambria Math" panose="02040503050406030204" pitchFamily="18" charset="0"/>
                            <a:cs typeface="Arial" panose="020B0604020202020204" pitchFamily="34" charset="0"/>
                          </a:rPr>
                          <m:t>𝑆𝑒𝑟𝑣𝑖</m:t>
                        </m:r>
                        <m:r>
                          <a:rPr lang="pt-BR" sz="1600">
                            <a:solidFill>
                              <a:schemeClr val="tx1"/>
                            </a:solidFill>
                            <a:latin typeface="Cambria Math" panose="02040503050406030204" pitchFamily="18" charset="0"/>
                            <a:cs typeface="Arial" panose="020B0604020202020204" pitchFamily="34" charset="0"/>
                          </a:rPr>
                          <m:t>ç</m:t>
                        </m:r>
                        <m:r>
                          <a:rPr lang="pt-BR" sz="1600">
                            <a:solidFill>
                              <a:schemeClr val="tx1"/>
                            </a:solidFill>
                            <a:latin typeface="Cambria Math" panose="02040503050406030204" pitchFamily="18" charset="0"/>
                            <a:cs typeface="Arial" panose="020B0604020202020204" pitchFamily="34" charset="0"/>
                          </a:rPr>
                          <m:t>𝑜</m:t>
                        </m:r>
                        <m:r>
                          <a:rPr lang="pt-BR" sz="1600">
                            <a:solidFill>
                              <a:schemeClr val="tx1"/>
                            </a:solidFill>
                            <a:latin typeface="Cambria Math" panose="02040503050406030204" pitchFamily="18" charset="0"/>
                            <a:cs typeface="Arial" panose="020B0604020202020204" pitchFamily="34" charset="0"/>
                          </a:rPr>
                          <m:t> </m:t>
                        </m:r>
                        <m:r>
                          <a:rPr lang="pt-BR" sz="1600">
                            <a:solidFill>
                              <a:schemeClr val="tx1"/>
                            </a:solidFill>
                            <a:latin typeface="Cambria Math" panose="02040503050406030204" pitchFamily="18" charset="0"/>
                            <a:cs typeface="Arial" panose="020B0604020202020204" pitchFamily="34" charset="0"/>
                          </a:rPr>
                          <m:t>𝑒𝑥𝑒𝑐𝑢𝑡𝑎𝑑𝑜</m:t>
                        </m:r>
                      </m:num>
                      <m:den>
                        <m:r>
                          <a:rPr lang="pt-BR" sz="1600">
                            <a:solidFill>
                              <a:schemeClr val="tx1"/>
                            </a:solidFill>
                            <a:latin typeface="Cambria Math" panose="02040503050406030204" pitchFamily="18" charset="0"/>
                            <a:cs typeface="Arial" panose="020B0604020202020204" pitchFamily="34" charset="0"/>
                          </a:rPr>
                          <m:t>h𝑜𝑟𝑎𝑠</m:t>
                        </m:r>
                        <m:r>
                          <a:rPr lang="pt-BR" sz="1600">
                            <a:solidFill>
                              <a:schemeClr val="tx1"/>
                            </a:solidFill>
                            <a:latin typeface="Cambria Math" panose="02040503050406030204" pitchFamily="18" charset="0"/>
                            <a:cs typeface="Arial" panose="020B0604020202020204" pitchFamily="34" charset="0"/>
                          </a:rPr>
                          <m:t> </m:t>
                        </m:r>
                        <m:r>
                          <a:rPr lang="pt-BR" sz="1600">
                            <a:solidFill>
                              <a:schemeClr val="tx1"/>
                            </a:solidFill>
                            <a:latin typeface="Cambria Math" panose="02040503050406030204" pitchFamily="18" charset="0"/>
                            <a:cs typeface="Arial" panose="020B0604020202020204" pitchFamily="34" charset="0"/>
                          </a:rPr>
                          <m:t>𝑑𝑒</m:t>
                        </m:r>
                        <m:r>
                          <a:rPr lang="pt-BR" sz="1600">
                            <a:solidFill>
                              <a:schemeClr val="tx1"/>
                            </a:solidFill>
                            <a:latin typeface="Cambria Math" panose="02040503050406030204" pitchFamily="18" charset="0"/>
                            <a:cs typeface="Arial" panose="020B0604020202020204" pitchFamily="34" charset="0"/>
                          </a:rPr>
                          <m:t> </m:t>
                        </m:r>
                        <m:r>
                          <a:rPr lang="pt-BR" sz="1600">
                            <a:solidFill>
                              <a:schemeClr val="tx1"/>
                            </a:solidFill>
                            <a:latin typeface="Cambria Math" panose="02040503050406030204" pitchFamily="18" charset="0"/>
                            <a:cs typeface="Arial" panose="020B0604020202020204" pitchFamily="34" charset="0"/>
                          </a:rPr>
                          <m:t>𝑡𝑟𝑎𝑏𝑎𝑙h𝑎𝑑𝑎𝑠</m:t>
                        </m:r>
                        <m:r>
                          <a:rPr lang="pt-BR" sz="1600">
                            <a:solidFill>
                              <a:schemeClr val="tx1"/>
                            </a:solidFill>
                            <a:latin typeface="Cambria Math" panose="02040503050406030204" pitchFamily="18" charset="0"/>
                            <a:cs typeface="Arial" panose="020B0604020202020204" pitchFamily="34" charset="0"/>
                          </a:rPr>
                          <m:t> (</m:t>
                        </m:r>
                        <m:r>
                          <a:rPr lang="pt-BR" sz="1600">
                            <a:solidFill>
                              <a:schemeClr val="tx1"/>
                            </a:solidFill>
                            <a:latin typeface="Cambria Math" panose="02040503050406030204" pitchFamily="18" charset="0"/>
                            <a:cs typeface="Arial" panose="020B0604020202020204" pitchFamily="34" charset="0"/>
                          </a:rPr>
                          <m:t>𝑀𝑂</m:t>
                        </m:r>
                        <m:r>
                          <m:rPr>
                            <m:sty m:val="p"/>
                          </m:rPr>
                          <a:rPr lang="pt-BR" sz="1600" b="0" i="0" smtClean="0">
                            <a:solidFill>
                              <a:schemeClr val="tx1"/>
                            </a:solidFill>
                            <a:latin typeface="Cambria Math" panose="02040503050406030204" pitchFamily="18" charset="0"/>
                            <a:cs typeface="Arial" panose="020B0604020202020204" pitchFamily="34" charset="0"/>
                          </a:rPr>
                          <m:t>D</m:t>
                        </m:r>
                        <m:r>
                          <a:rPr lang="pt-BR" sz="1600">
                            <a:solidFill>
                              <a:schemeClr val="tx1"/>
                            </a:solidFill>
                            <a:latin typeface="Cambria Math" panose="02040503050406030204" pitchFamily="18" charset="0"/>
                            <a:cs typeface="Arial" panose="020B0604020202020204" pitchFamily="34" charset="0"/>
                          </a:rPr>
                          <m:t>)</m:t>
                        </m:r>
                      </m:den>
                    </m:f>
                  </m:oMath>
                </a14:m>
                <a:endParaRPr lang="pt-BR" sz="1600" dirty="0">
                  <a:solidFill>
                    <a:schemeClr val="tx1"/>
                  </a:solidFill>
                  <a:latin typeface="Aptos" panose="020B0004020202020204" pitchFamily="34" charset="0"/>
                  <a:cs typeface="Arial" panose="020B0604020202020204" pitchFamily="34" charset="0"/>
                </a:endParaRPr>
              </a:p>
              <a:p>
                <a:pPr marL="0" indent="0">
                  <a:buNone/>
                </a:pPr>
                <a:endParaRPr lang="pt-BR" sz="1600" dirty="0">
                  <a:solidFill>
                    <a:schemeClr val="tx1"/>
                  </a:solidFill>
                  <a:latin typeface="Aptos" panose="020B0004020202020204" pitchFamily="34" charset="0"/>
                  <a:cs typeface="Arial" panose="020B0604020202020204" pitchFamily="34" charset="0"/>
                </a:endParaRPr>
              </a:p>
              <a:p>
                <a:pPr marL="0" indent="0">
                  <a:buNone/>
                </a:pPr>
                <a:r>
                  <a:rPr lang="pt-BR" sz="1600" b="1" dirty="0">
                    <a:solidFill>
                      <a:schemeClr val="tx1"/>
                    </a:solidFill>
                    <a:latin typeface="Aptos" panose="020B0004020202020204" pitchFamily="34" charset="0"/>
                    <a:cs typeface="Arial" panose="020B0604020202020204" pitchFamily="34" charset="0"/>
                  </a:rPr>
                  <a:t>Fator de produtividade </a:t>
                </a:r>
                <a:r>
                  <a:rPr lang="pt-BR" sz="1600" dirty="0">
                    <a:solidFill>
                      <a:schemeClr val="tx1"/>
                    </a:solidFill>
                    <a:latin typeface="Aptos" panose="020B0004020202020204" pitchFamily="34" charset="0"/>
                    <a:cs typeface="Arial" panose="020B0604020202020204" pitchFamily="34" charset="0"/>
                  </a:rPr>
                  <a:t>= </a:t>
                </a:r>
                <a14:m>
                  <m:oMath xmlns:m="http://schemas.openxmlformats.org/officeDocument/2006/math">
                    <m:f>
                      <m:fPr>
                        <m:ctrlPr>
                          <a:rPr lang="pt-BR" sz="1600" i="1">
                            <a:solidFill>
                              <a:schemeClr val="tx1"/>
                            </a:solidFill>
                            <a:latin typeface="Cambria Math" panose="02040503050406030204" pitchFamily="18" charset="0"/>
                            <a:cs typeface="Arial" panose="020B0604020202020204" pitchFamily="34" charset="0"/>
                          </a:rPr>
                        </m:ctrlPr>
                      </m:fPr>
                      <m:num>
                        <m:r>
                          <a:rPr lang="pt-BR" sz="1600">
                            <a:solidFill>
                              <a:schemeClr val="tx1"/>
                            </a:solidFill>
                            <a:latin typeface="Cambria Math" panose="02040503050406030204" pitchFamily="18" charset="0"/>
                            <a:cs typeface="Arial" panose="020B0604020202020204" pitchFamily="34" charset="0"/>
                          </a:rPr>
                          <m:t>𝑃𝑟𝑜𝑑𝑢𝑡𝑖𝑣𝑖𝑑𝑎𝑑𝑒</m:t>
                        </m:r>
                        <m:r>
                          <a:rPr lang="pt-BR" sz="1600">
                            <a:solidFill>
                              <a:schemeClr val="tx1"/>
                            </a:solidFill>
                            <a:latin typeface="Cambria Math" panose="02040503050406030204" pitchFamily="18" charset="0"/>
                            <a:cs typeface="Arial" panose="020B0604020202020204" pitchFamily="34" charset="0"/>
                          </a:rPr>
                          <m:t> </m:t>
                        </m:r>
                        <m:r>
                          <a:rPr lang="pt-BR" sz="1600">
                            <a:solidFill>
                              <a:schemeClr val="tx1"/>
                            </a:solidFill>
                            <a:latin typeface="Cambria Math" panose="02040503050406030204" pitchFamily="18" charset="0"/>
                            <a:cs typeface="Arial" panose="020B0604020202020204" pitchFamily="34" charset="0"/>
                          </a:rPr>
                          <m:t>𝑎𝑡𝑖𝑛𝑔𝑖𝑑𝑎</m:t>
                        </m:r>
                      </m:num>
                      <m:den>
                        <m:r>
                          <a:rPr lang="pt-BR" sz="1600">
                            <a:solidFill>
                              <a:schemeClr val="tx1"/>
                            </a:solidFill>
                            <a:latin typeface="Cambria Math" panose="02040503050406030204" pitchFamily="18" charset="0"/>
                            <a:cs typeface="Arial" panose="020B0604020202020204" pitchFamily="34" charset="0"/>
                          </a:rPr>
                          <m:t>𝑃𝑟𝑜𝑑𝑢𝑡𝑖𝑣𝑖𝑑𝑎𝑑𝑒</m:t>
                        </m:r>
                        <m:r>
                          <a:rPr lang="pt-BR" sz="1600">
                            <a:solidFill>
                              <a:schemeClr val="tx1"/>
                            </a:solidFill>
                            <a:latin typeface="Cambria Math" panose="02040503050406030204" pitchFamily="18" charset="0"/>
                            <a:cs typeface="Arial" panose="020B0604020202020204" pitchFamily="34" charset="0"/>
                          </a:rPr>
                          <m:t> </m:t>
                        </m:r>
                        <m:r>
                          <a:rPr lang="pt-BR" sz="1600">
                            <a:solidFill>
                              <a:schemeClr val="tx1"/>
                            </a:solidFill>
                            <a:latin typeface="Cambria Math" panose="02040503050406030204" pitchFamily="18" charset="0"/>
                            <a:cs typeface="Arial" panose="020B0604020202020204" pitchFamily="34" charset="0"/>
                          </a:rPr>
                          <m:t>𝑝𝑙𝑎𝑛𝑒𝑗𝑎𝑑𝑎</m:t>
                        </m:r>
                      </m:den>
                    </m:f>
                  </m:oMath>
                </a14:m>
                <a:endParaRPr lang="pt-BR" sz="1600" dirty="0">
                  <a:solidFill>
                    <a:schemeClr val="tx1"/>
                  </a:solidFill>
                </a:endParaRPr>
              </a:p>
            </p:txBody>
          </p:sp>
        </mc:Choice>
        <mc:Fallback xmlns="">
          <p:sp>
            <p:nvSpPr>
              <p:cNvPr id="13" name="CaixaDeTexto 12">
                <a:extLst>
                  <a:ext uri="{FF2B5EF4-FFF2-40B4-BE49-F238E27FC236}">
                    <a16:creationId xmlns:a16="http://schemas.microsoft.com/office/drawing/2014/main" id="{6D81076D-5B9B-A903-101C-00115094B5FF}"/>
                  </a:ext>
                </a:extLst>
              </p:cNvPr>
              <p:cNvSpPr txBox="1">
                <a:spLocks noRot="1" noChangeAspect="1" noMove="1" noResize="1" noEditPoints="1" noAdjustHandles="1" noChangeArrowheads="1" noChangeShapeType="1" noTextEdit="1"/>
              </p:cNvSpPr>
              <p:nvPr/>
            </p:nvSpPr>
            <p:spPr>
              <a:xfrm>
                <a:off x="421940" y="4779828"/>
                <a:ext cx="4379604" cy="1114601"/>
              </a:xfrm>
              <a:prstGeom prst="rect">
                <a:avLst/>
              </a:prstGeom>
              <a:blipFill>
                <a:blip r:embed="rId3"/>
                <a:stretch>
                  <a:fillRect l="-695" b="-1639"/>
                </a:stretch>
              </a:blipFill>
            </p:spPr>
            <p:txBody>
              <a:bodyPr/>
              <a:lstStyle/>
              <a:p>
                <a:r>
                  <a:rPr lang="pt-BR">
                    <a:noFill/>
                  </a:rPr>
                  <a:t> </a:t>
                </a:r>
              </a:p>
            </p:txBody>
          </p:sp>
        </mc:Fallback>
      </mc:AlternateContent>
      <p:sp>
        <p:nvSpPr>
          <p:cNvPr id="47" name="Retângulo 46">
            <a:extLst>
              <a:ext uri="{FF2B5EF4-FFF2-40B4-BE49-F238E27FC236}">
                <a16:creationId xmlns:a16="http://schemas.microsoft.com/office/drawing/2014/main" id="{9F1A2E92-3B4B-54DC-3FAE-56D2F8739C16}"/>
              </a:ext>
            </a:extLst>
          </p:cNvPr>
          <p:cNvSpPr/>
          <p:nvPr/>
        </p:nvSpPr>
        <p:spPr>
          <a:xfrm>
            <a:off x="5209954" y="967561"/>
            <a:ext cx="7070652" cy="4944140"/>
          </a:xfrm>
          <a:prstGeom prst="rect">
            <a:avLst/>
          </a:prstGeom>
          <a:solidFill>
            <a:schemeClr val="bg1">
              <a:alpha val="90000"/>
            </a:schemeClr>
          </a:solidFill>
          <a:ln>
            <a:solidFill>
              <a:srgbClr val="DCB138"/>
            </a:solidFill>
          </a:ln>
          <a:effectLst>
            <a:outerShdw blurRad="190500" dist="190500" dir="8100000" algn="t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3" name="Forma Livre: Forma 42">
            <a:extLst>
              <a:ext uri="{FF2B5EF4-FFF2-40B4-BE49-F238E27FC236}">
                <a16:creationId xmlns:a16="http://schemas.microsoft.com/office/drawing/2014/main" id="{B6CDA67F-0153-F5AF-979F-B6AD35DA6499}"/>
              </a:ext>
            </a:extLst>
          </p:cNvPr>
          <p:cNvSpPr/>
          <p:nvPr/>
        </p:nvSpPr>
        <p:spPr>
          <a:xfrm>
            <a:off x="9498969" y="3399515"/>
            <a:ext cx="2084843" cy="1705613"/>
          </a:xfrm>
          <a:custGeom>
            <a:avLst/>
            <a:gdLst>
              <a:gd name="connsiteX0" fmla="*/ 0 w 2075632"/>
              <a:gd name="connsiteY0" fmla="*/ 0 h 1486601"/>
              <a:gd name="connsiteX1" fmla="*/ 1772701 w 2075632"/>
              <a:gd name="connsiteY1" fmla="*/ 0 h 1486601"/>
              <a:gd name="connsiteX2" fmla="*/ 2075632 w 2075632"/>
              <a:gd name="connsiteY2" fmla="*/ 1486601 h 1486601"/>
            </a:gdLst>
            <a:ahLst/>
            <a:cxnLst>
              <a:cxn ang="0">
                <a:pos x="connsiteX0" y="connsiteY0"/>
              </a:cxn>
              <a:cxn ang="0">
                <a:pos x="connsiteX1" y="connsiteY1"/>
              </a:cxn>
              <a:cxn ang="0">
                <a:pos x="connsiteX2" y="connsiteY2"/>
              </a:cxn>
            </a:cxnLst>
            <a:rect l="l" t="t" r="r" b="b"/>
            <a:pathLst>
              <a:path w="2075632" h="1486601">
                <a:moveTo>
                  <a:pt x="0" y="0"/>
                </a:moveTo>
                <a:lnTo>
                  <a:pt x="1772701" y="0"/>
                </a:lnTo>
                <a:lnTo>
                  <a:pt x="2075632" y="1486601"/>
                </a:lnTo>
              </a:path>
            </a:pathLst>
          </a:custGeom>
          <a:noFill/>
          <a:ln w="25400">
            <a:solidFill>
              <a:srgbClr val="FF505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aixaDeTexto 21">
            <a:extLst>
              <a:ext uri="{FF2B5EF4-FFF2-40B4-BE49-F238E27FC236}">
                <a16:creationId xmlns:a16="http://schemas.microsoft.com/office/drawing/2014/main" id="{A7EF37A7-E9F4-645A-B866-EB96C455F9C2}"/>
              </a:ext>
            </a:extLst>
          </p:cNvPr>
          <p:cNvSpPr txBox="1"/>
          <p:nvPr/>
        </p:nvSpPr>
        <p:spPr>
          <a:xfrm>
            <a:off x="7604081" y="5165369"/>
            <a:ext cx="1151084" cy="393441"/>
          </a:xfrm>
          <a:prstGeom prst="rect">
            <a:avLst/>
          </a:prstGeom>
          <a:noFill/>
        </p:spPr>
        <p:txBody>
          <a:bodyPr wrap="none" rtlCol="0">
            <a:spAutoFit/>
          </a:bodyPr>
          <a:lstStyle/>
          <a:p>
            <a:pPr algn="ctr">
              <a:lnSpc>
                <a:spcPct val="80000"/>
              </a:lnSpc>
            </a:pPr>
            <a:r>
              <a:rPr lang="pt-BR" sz="1200" dirty="0">
                <a:latin typeface="Aptos ExtraBold" panose="020B0004020202020204" pitchFamily="34" charset="0"/>
              </a:rPr>
              <a:t>PRAZO</a:t>
            </a:r>
          </a:p>
          <a:p>
            <a:pPr algn="ctr">
              <a:lnSpc>
                <a:spcPct val="80000"/>
              </a:lnSpc>
            </a:pPr>
            <a:r>
              <a:rPr lang="pt-BR" sz="1200" dirty="0">
                <a:latin typeface="Aptos ExtraBold" panose="020B0004020202020204" pitchFamily="34" charset="0"/>
              </a:rPr>
              <a:t>CONTRATUAL</a:t>
            </a:r>
          </a:p>
        </p:txBody>
      </p:sp>
      <p:sp>
        <p:nvSpPr>
          <p:cNvPr id="23" name="CaixaDeTexto 22">
            <a:extLst>
              <a:ext uri="{FF2B5EF4-FFF2-40B4-BE49-F238E27FC236}">
                <a16:creationId xmlns:a16="http://schemas.microsoft.com/office/drawing/2014/main" id="{5AA64C0C-CBD9-06E1-4468-ED9571D632B6}"/>
              </a:ext>
            </a:extLst>
          </p:cNvPr>
          <p:cNvSpPr txBox="1"/>
          <p:nvPr/>
        </p:nvSpPr>
        <p:spPr>
          <a:xfrm>
            <a:off x="10171118" y="5165368"/>
            <a:ext cx="953531" cy="393441"/>
          </a:xfrm>
          <a:prstGeom prst="rect">
            <a:avLst/>
          </a:prstGeom>
          <a:noFill/>
        </p:spPr>
        <p:txBody>
          <a:bodyPr wrap="none" rtlCol="0">
            <a:spAutoFit/>
          </a:bodyPr>
          <a:lstStyle/>
          <a:p>
            <a:pPr algn="ctr">
              <a:lnSpc>
                <a:spcPct val="80000"/>
              </a:lnSpc>
            </a:pPr>
            <a:r>
              <a:rPr lang="pt-BR" sz="1200" dirty="0">
                <a:latin typeface="Aptos ExtraBold" panose="020B0004020202020204" pitchFamily="34" charset="0"/>
              </a:rPr>
              <a:t>EXTENSÃO</a:t>
            </a:r>
            <a:br>
              <a:rPr lang="pt-BR" sz="1200" dirty="0">
                <a:latin typeface="Aptos ExtraBold" panose="020B0004020202020204" pitchFamily="34" charset="0"/>
              </a:rPr>
            </a:br>
            <a:r>
              <a:rPr lang="pt-BR" sz="1200" dirty="0">
                <a:latin typeface="Aptos ExtraBold" panose="020B0004020202020204" pitchFamily="34" charset="0"/>
              </a:rPr>
              <a:t>DE PRAZO</a:t>
            </a:r>
          </a:p>
        </p:txBody>
      </p:sp>
      <p:cxnSp>
        <p:nvCxnSpPr>
          <p:cNvPr id="26" name="Conector reto 25">
            <a:extLst>
              <a:ext uri="{FF2B5EF4-FFF2-40B4-BE49-F238E27FC236}">
                <a16:creationId xmlns:a16="http://schemas.microsoft.com/office/drawing/2014/main" id="{7BFC44DB-8CD1-DB2C-68CC-2AE6F0B8851B}"/>
              </a:ext>
            </a:extLst>
          </p:cNvPr>
          <p:cNvCxnSpPr>
            <a:cxnSpLocks/>
          </p:cNvCxnSpPr>
          <p:nvPr/>
        </p:nvCxnSpPr>
        <p:spPr>
          <a:xfrm>
            <a:off x="11652450" y="4930496"/>
            <a:ext cx="0" cy="396000"/>
          </a:xfrm>
          <a:prstGeom prst="line">
            <a:avLst/>
          </a:prstGeom>
          <a:ln w="222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Forma Livre: Forma 44">
            <a:extLst>
              <a:ext uri="{FF2B5EF4-FFF2-40B4-BE49-F238E27FC236}">
                <a16:creationId xmlns:a16="http://schemas.microsoft.com/office/drawing/2014/main" id="{632CA455-3353-6C60-FFAD-B2C111EBC2E6}"/>
              </a:ext>
            </a:extLst>
          </p:cNvPr>
          <p:cNvSpPr/>
          <p:nvPr/>
        </p:nvSpPr>
        <p:spPr>
          <a:xfrm>
            <a:off x="6742541" y="1742793"/>
            <a:ext cx="2900275" cy="3373555"/>
          </a:xfrm>
          <a:custGeom>
            <a:avLst/>
            <a:gdLst>
              <a:gd name="connsiteX0" fmla="*/ 2900275 w 2900275"/>
              <a:gd name="connsiteY0" fmla="*/ 2939543 h 2945153"/>
              <a:gd name="connsiteX1" fmla="*/ 2524418 w 2900275"/>
              <a:gd name="connsiteY1" fmla="*/ 0 h 2945153"/>
              <a:gd name="connsiteX2" fmla="*/ 1503431 w 2900275"/>
              <a:gd name="connsiteY2" fmla="*/ 0 h 2945153"/>
              <a:gd name="connsiteX3" fmla="*/ 0 w 2900275"/>
              <a:gd name="connsiteY3" fmla="*/ 2945153 h 2945153"/>
              <a:gd name="connsiteX4" fmla="*/ 2900275 w 2900275"/>
              <a:gd name="connsiteY4" fmla="*/ 2939543 h 29451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275" h="2945153">
                <a:moveTo>
                  <a:pt x="2900275" y="2939543"/>
                </a:moveTo>
                <a:lnTo>
                  <a:pt x="2524418" y="0"/>
                </a:lnTo>
                <a:lnTo>
                  <a:pt x="1503431" y="0"/>
                </a:lnTo>
                <a:lnTo>
                  <a:pt x="0" y="2945153"/>
                </a:lnTo>
                <a:lnTo>
                  <a:pt x="2900275" y="2939543"/>
                </a:lnTo>
                <a:close/>
              </a:path>
            </a:pathLst>
          </a:custGeom>
          <a:solidFill>
            <a:srgbClr val="FF5050">
              <a:alpha val="50000"/>
            </a:srgbClr>
          </a:solidFill>
          <a:ln w="25400">
            <a:solidFill>
              <a:srgbClr val="FF505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4" name="Forma Livre: Forma 33">
            <a:extLst>
              <a:ext uri="{FF2B5EF4-FFF2-40B4-BE49-F238E27FC236}">
                <a16:creationId xmlns:a16="http://schemas.microsoft.com/office/drawing/2014/main" id="{D6926542-1E85-496C-D726-19CF5DA2BE42}"/>
              </a:ext>
            </a:extLst>
          </p:cNvPr>
          <p:cNvSpPr/>
          <p:nvPr/>
        </p:nvSpPr>
        <p:spPr>
          <a:xfrm>
            <a:off x="6942755" y="3400654"/>
            <a:ext cx="2556215" cy="327715"/>
          </a:xfrm>
          <a:custGeom>
            <a:avLst/>
            <a:gdLst>
              <a:gd name="connsiteX0" fmla="*/ 47272 w 2556215"/>
              <a:gd name="connsiteY0" fmla="*/ 0 h 286099"/>
              <a:gd name="connsiteX1" fmla="*/ 2522135 w 2556215"/>
              <a:gd name="connsiteY1" fmla="*/ 0 h 286099"/>
              <a:gd name="connsiteX2" fmla="*/ 2556215 w 2556215"/>
              <a:gd name="connsiteY2" fmla="*/ 286099 h 286099"/>
              <a:gd name="connsiteX3" fmla="*/ 0 w 2556215"/>
              <a:gd name="connsiteY3" fmla="*/ 286099 h 286099"/>
              <a:gd name="connsiteX4" fmla="*/ 47272 w 2556215"/>
              <a:gd name="connsiteY4" fmla="*/ 0 h 286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215" h="286099">
                <a:moveTo>
                  <a:pt x="47272" y="0"/>
                </a:moveTo>
                <a:lnTo>
                  <a:pt x="2522135" y="0"/>
                </a:lnTo>
                <a:lnTo>
                  <a:pt x="2556215" y="286099"/>
                </a:lnTo>
                <a:lnTo>
                  <a:pt x="0" y="286099"/>
                </a:lnTo>
                <a:lnTo>
                  <a:pt x="47272" y="0"/>
                </a:lnTo>
                <a:close/>
              </a:path>
            </a:pathLst>
          </a:custGeom>
          <a:solidFill>
            <a:schemeClr val="accent1">
              <a:lumMod val="50000"/>
              <a:alpha val="70000"/>
            </a:schemeClr>
          </a:solidFill>
          <a:ln w="25400"/>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2" name="Forma Livre: Forma 31">
            <a:extLst>
              <a:ext uri="{FF2B5EF4-FFF2-40B4-BE49-F238E27FC236}">
                <a16:creationId xmlns:a16="http://schemas.microsoft.com/office/drawing/2014/main" id="{28C5444C-0D9F-5D1B-98A3-4DB7F0014954}"/>
              </a:ext>
            </a:extLst>
          </p:cNvPr>
          <p:cNvSpPr/>
          <p:nvPr/>
        </p:nvSpPr>
        <p:spPr>
          <a:xfrm>
            <a:off x="6742540" y="3728369"/>
            <a:ext cx="2900771" cy="1387979"/>
          </a:xfrm>
          <a:custGeom>
            <a:avLst/>
            <a:gdLst>
              <a:gd name="connsiteX0" fmla="*/ 200215 w 2900771"/>
              <a:gd name="connsiteY0" fmla="*/ 0 h 1211722"/>
              <a:gd name="connsiteX1" fmla="*/ 2756430 w 2900771"/>
              <a:gd name="connsiteY1" fmla="*/ 0 h 1211722"/>
              <a:gd name="connsiteX2" fmla="*/ 2900771 w 2900771"/>
              <a:gd name="connsiteY2" fmla="*/ 1211722 h 1211722"/>
              <a:gd name="connsiteX3" fmla="*/ 0 w 2900771"/>
              <a:gd name="connsiteY3" fmla="*/ 1211722 h 1211722"/>
              <a:gd name="connsiteX4" fmla="*/ 200215 w 2900771"/>
              <a:gd name="connsiteY4" fmla="*/ 0 h 1211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771" h="1211722">
                <a:moveTo>
                  <a:pt x="200215" y="0"/>
                </a:moveTo>
                <a:lnTo>
                  <a:pt x="2756430" y="0"/>
                </a:lnTo>
                <a:lnTo>
                  <a:pt x="2900771" y="1211722"/>
                </a:lnTo>
                <a:lnTo>
                  <a:pt x="0" y="1211722"/>
                </a:lnTo>
                <a:lnTo>
                  <a:pt x="200215" y="0"/>
                </a:lnTo>
                <a:close/>
              </a:path>
            </a:pathLst>
          </a:custGeom>
          <a:solidFill>
            <a:srgbClr val="0076B4">
              <a:alpha val="70000"/>
            </a:srgbClr>
          </a:solidFill>
          <a:ln w="25400"/>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cxnSp>
        <p:nvCxnSpPr>
          <p:cNvPr id="17" name="Conector de Seta Reta 16">
            <a:extLst>
              <a:ext uri="{FF2B5EF4-FFF2-40B4-BE49-F238E27FC236}">
                <a16:creationId xmlns:a16="http://schemas.microsoft.com/office/drawing/2014/main" id="{085578B3-9766-6130-5F42-B78938E59FA1}"/>
              </a:ext>
            </a:extLst>
          </p:cNvPr>
          <p:cNvCxnSpPr>
            <a:cxnSpLocks/>
          </p:cNvCxnSpPr>
          <p:nvPr/>
        </p:nvCxnSpPr>
        <p:spPr>
          <a:xfrm flipV="1">
            <a:off x="6743751" y="1403915"/>
            <a:ext cx="0" cy="389068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de Seta Reta 19">
            <a:extLst>
              <a:ext uri="{FF2B5EF4-FFF2-40B4-BE49-F238E27FC236}">
                <a16:creationId xmlns:a16="http://schemas.microsoft.com/office/drawing/2014/main" id="{8596EFBE-C721-C589-2B27-1C9CF4C9486A}"/>
              </a:ext>
            </a:extLst>
          </p:cNvPr>
          <p:cNvCxnSpPr>
            <a:cxnSpLocks/>
          </p:cNvCxnSpPr>
          <p:nvPr/>
        </p:nvCxnSpPr>
        <p:spPr>
          <a:xfrm>
            <a:off x="6555494" y="5115207"/>
            <a:ext cx="506505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ector reto 24">
            <a:extLst>
              <a:ext uri="{FF2B5EF4-FFF2-40B4-BE49-F238E27FC236}">
                <a16:creationId xmlns:a16="http://schemas.microsoft.com/office/drawing/2014/main" id="{09A08C33-5514-9ED2-171D-3755446DFCDA}"/>
              </a:ext>
            </a:extLst>
          </p:cNvPr>
          <p:cNvCxnSpPr>
            <a:cxnSpLocks/>
          </p:cNvCxnSpPr>
          <p:nvPr/>
        </p:nvCxnSpPr>
        <p:spPr>
          <a:xfrm>
            <a:off x="9643313" y="4930496"/>
            <a:ext cx="0" cy="396000"/>
          </a:xfrm>
          <a:prstGeom prst="line">
            <a:avLst/>
          </a:prstGeom>
          <a:ln w="2222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54" name="Agrupar 53">
            <a:extLst>
              <a:ext uri="{FF2B5EF4-FFF2-40B4-BE49-F238E27FC236}">
                <a16:creationId xmlns:a16="http://schemas.microsoft.com/office/drawing/2014/main" id="{541E30A3-75F8-8062-B6E2-60346E3C02D0}"/>
              </a:ext>
            </a:extLst>
          </p:cNvPr>
          <p:cNvGrpSpPr/>
          <p:nvPr/>
        </p:nvGrpSpPr>
        <p:grpSpPr>
          <a:xfrm>
            <a:off x="526571" y="2728341"/>
            <a:ext cx="1189596" cy="93779"/>
            <a:chOff x="3467464" y="34057"/>
            <a:chExt cx="6188411" cy="487848"/>
          </a:xfrm>
        </p:grpSpPr>
        <p:sp>
          <p:nvSpPr>
            <p:cNvPr id="48" name="Retângulo 47">
              <a:extLst>
                <a:ext uri="{FF2B5EF4-FFF2-40B4-BE49-F238E27FC236}">
                  <a16:creationId xmlns:a16="http://schemas.microsoft.com/office/drawing/2014/main" id="{4D941748-8BD4-21F1-B2AD-54CBAFB4EB10}"/>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9" name="Retângulo 48">
              <a:extLst>
                <a:ext uri="{FF2B5EF4-FFF2-40B4-BE49-F238E27FC236}">
                  <a16:creationId xmlns:a16="http://schemas.microsoft.com/office/drawing/2014/main" id="{D1DC336D-8230-80B6-8F2F-31B1D4345454}"/>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0" name="Retângulo 49">
              <a:extLst>
                <a:ext uri="{FF2B5EF4-FFF2-40B4-BE49-F238E27FC236}">
                  <a16:creationId xmlns:a16="http://schemas.microsoft.com/office/drawing/2014/main" id="{7799676B-48DB-5070-0BEE-EB112A206A7D}"/>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1" name="Retângulo 50">
              <a:extLst>
                <a:ext uri="{FF2B5EF4-FFF2-40B4-BE49-F238E27FC236}">
                  <a16:creationId xmlns:a16="http://schemas.microsoft.com/office/drawing/2014/main" id="{71BC2776-ECCC-B071-F129-FC8949671894}"/>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2" name="Retângulo 51">
              <a:extLst>
                <a:ext uri="{FF2B5EF4-FFF2-40B4-BE49-F238E27FC236}">
                  <a16:creationId xmlns:a16="http://schemas.microsoft.com/office/drawing/2014/main" id="{DCFE24FC-300F-696A-0A83-C03153357979}"/>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Retângulo 52">
              <a:extLst>
                <a:ext uri="{FF2B5EF4-FFF2-40B4-BE49-F238E27FC236}">
                  <a16:creationId xmlns:a16="http://schemas.microsoft.com/office/drawing/2014/main" id="{277822CE-869E-B553-2D0C-C9E5C8FD93BB}"/>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cxnSp>
        <p:nvCxnSpPr>
          <p:cNvPr id="56" name="Conector reto 55">
            <a:extLst>
              <a:ext uri="{FF2B5EF4-FFF2-40B4-BE49-F238E27FC236}">
                <a16:creationId xmlns:a16="http://schemas.microsoft.com/office/drawing/2014/main" id="{3E11B566-80FF-FCB0-A8AE-505AC771973F}"/>
              </a:ext>
            </a:extLst>
          </p:cNvPr>
          <p:cNvCxnSpPr>
            <a:cxnSpLocks/>
          </p:cNvCxnSpPr>
          <p:nvPr/>
        </p:nvCxnSpPr>
        <p:spPr>
          <a:xfrm flipH="1">
            <a:off x="5688419" y="3728369"/>
            <a:ext cx="1254336" cy="0"/>
          </a:xfrm>
          <a:prstGeom prst="line">
            <a:avLst/>
          </a:prstGeom>
          <a:ln w="222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Conector reto 58">
            <a:extLst>
              <a:ext uri="{FF2B5EF4-FFF2-40B4-BE49-F238E27FC236}">
                <a16:creationId xmlns:a16="http://schemas.microsoft.com/office/drawing/2014/main" id="{2E60F909-BA9D-5C43-F946-D0011C95BE00}"/>
              </a:ext>
            </a:extLst>
          </p:cNvPr>
          <p:cNvCxnSpPr>
            <a:cxnSpLocks/>
          </p:cNvCxnSpPr>
          <p:nvPr/>
        </p:nvCxnSpPr>
        <p:spPr>
          <a:xfrm flipH="1">
            <a:off x="5688419" y="3399515"/>
            <a:ext cx="1254336" cy="0"/>
          </a:xfrm>
          <a:prstGeom prst="line">
            <a:avLst/>
          </a:prstGeom>
          <a:ln w="222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1" name="Conector reto 60">
            <a:extLst>
              <a:ext uri="{FF2B5EF4-FFF2-40B4-BE49-F238E27FC236}">
                <a16:creationId xmlns:a16="http://schemas.microsoft.com/office/drawing/2014/main" id="{DC991ADC-3692-2D65-704E-F96F905512B1}"/>
              </a:ext>
            </a:extLst>
          </p:cNvPr>
          <p:cNvCxnSpPr>
            <a:cxnSpLocks/>
          </p:cNvCxnSpPr>
          <p:nvPr/>
        </p:nvCxnSpPr>
        <p:spPr>
          <a:xfrm flipH="1">
            <a:off x="5688419" y="1742793"/>
            <a:ext cx="2488018" cy="0"/>
          </a:xfrm>
          <a:prstGeom prst="line">
            <a:avLst/>
          </a:prstGeom>
          <a:ln w="222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5" name="CaixaDeTexto 64">
            <a:extLst>
              <a:ext uri="{FF2B5EF4-FFF2-40B4-BE49-F238E27FC236}">
                <a16:creationId xmlns:a16="http://schemas.microsoft.com/office/drawing/2014/main" id="{23C43676-81B6-41D6-4CB4-4B61479F6A64}"/>
              </a:ext>
            </a:extLst>
          </p:cNvPr>
          <p:cNvSpPr txBox="1"/>
          <p:nvPr/>
        </p:nvSpPr>
        <p:spPr>
          <a:xfrm>
            <a:off x="5736592" y="3409595"/>
            <a:ext cx="914032" cy="355867"/>
          </a:xfrm>
          <a:prstGeom prst="rect">
            <a:avLst/>
          </a:prstGeom>
          <a:noFill/>
        </p:spPr>
        <p:txBody>
          <a:bodyPr wrap="none" rtlCol="0">
            <a:spAutoFit/>
          </a:bodyPr>
          <a:lstStyle/>
          <a:p>
            <a:pPr algn="ctr">
              <a:lnSpc>
                <a:spcPct val="80000"/>
              </a:lnSpc>
            </a:pPr>
            <a:r>
              <a:rPr lang="pt-BR" sz="1000" dirty="0">
                <a:latin typeface="Aptos ExtraBold" panose="020B0004020202020204" pitchFamily="34" charset="0"/>
              </a:rPr>
              <a:t>HORAS</a:t>
            </a:r>
          </a:p>
          <a:p>
            <a:pPr algn="ctr">
              <a:lnSpc>
                <a:spcPct val="80000"/>
              </a:lnSpc>
            </a:pPr>
            <a:r>
              <a:rPr lang="pt-BR" sz="1000" dirty="0">
                <a:latin typeface="Aptos ExtraBold" panose="020B0004020202020204" pitchFamily="34" charset="0"/>
              </a:rPr>
              <a:t>AJUSTADAS</a:t>
            </a:r>
          </a:p>
        </p:txBody>
      </p:sp>
      <p:sp>
        <p:nvSpPr>
          <p:cNvPr id="66" name="CaixaDeTexto 65">
            <a:extLst>
              <a:ext uri="{FF2B5EF4-FFF2-40B4-BE49-F238E27FC236}">
                <a16:creationId xmlns:a16="http://schemas.microsoft.com/office/drawing/2014/main" id="{4635E2F7-E7B8-3FB2-E85B-71C3427951E4}"/>
              </a:ext>
            </a:extLst>
          </p:cNvPr>
          <p:cNvSpPr txBox="1"/>
          <p:nvPr/>
        </p:nvSpPr>
        <p:spPr>
          <a:xfrm>
            <a:off x="5600338" y="2425120"/>
            <a:ext cx="1186543" cy="343299"/>
          </a:xfrm>
          <a:prstGeom prst="rect">
            <a:avLst/>
          </a:prstGeom>
          <a:noFill/>
        </p:spPr>
        <p:txBody>
          <a:bodyPr wrap="none" rtlCol="0">
            <a:spAutoFit/>
          </a:bodyPr>
          <a:lstStyle/>
          <a:p>
            <a:pPr algn="ctr">
              <a:lnSpc>
                <a:spcPct val="80000"/>
              </a:lnSpc>
            </a:pPr>
            <a:r>
              <a:rPr lang="pt-BR" sz="1000" dirty="0">
                <a:latin typeface="Aptos ExtraBold" panose="020B0004020202020204" pitchFamily="34" charset="0"/>
              </a:rPr>
              <a:t>PERDA DE</a:t>
            </a:r>
          </a:p>
          <a:p>
            <a:pPr algn="ctr">
              <a:lnSpc>
                <a:spcPct val="80000"/>
              </a:lnSpc>
            </a:pPr>
            <a:r>
              <a:rPr lang="pt-BR" sz="1000" dirty="0">
                <a:latin typeface="Aptos ExtraBold" panose="020B0004020202020204" pitchFamily="34" charset="0"/>
              </a:rPr>
              <a:t>PRODUTIVIDADE</a:t>
            </a:r>
          </a:p>
        </p:txBody>
      </p:sp>
      <p:sp>
        <p:nvSpPr>
          <p:cNvPr id="68" name="CaixaDeTexto 67">
            <a:extLst>
              <a:ext uri="{FF2B5EF4-FFF2-40B4-BE49-F238E27FC236}">
                <a16:creationId xmlns:a16="http://schemas.microsoft.com/office/drawing/2014/main" id="{CE712E60-5EC1-612E-C48F-80352A7D2AF6}"/>
              </a:ext>
            </a:extLst>
          </p:cNvPr>
          <p:cNvSpPr txBox="1"/>
          <p:nvPr/>
        </p:nvSpPr>
        <p:spPr>
          <a:xfrm>
            <a:off x="7543026" y="4218479"/>
            <a:ext cx="1266822" cy="443711"/>
          </a:xfrm>
          <a:prstGeom prst="rect">
            <a:avLst/>
          </a:prstGeom>
          <a:noFill/>
        </p:spPr>
        <p:txBody>
          <a:bodyPr wrap="none" rtlCol="0">
            <a:spAutoFit/>
          </a:bodyPr>
          <a:lstStyle/>
          <a:p>
            <a:pPr algn="ctr">
              <a:lnSpc>
                <a:spcPct val="80000"/>
              </a:lnSpc>
            </a:pPr>
            <a:r>
              <a:rPr lang="pt-BR" sz="1400" dirty="0">
                <a:solidFill>
                  <a:schemeClr val="bg1"/>
                </a:solidFill>
                <a:latin typeface="Aptos ExtraBold" panose="020B0004020202020204" pitchFamily="34" charset="0"/>
              </a:rPr>
              <a:t>HORAS</a:t>
            </a:r>
          </a:p>
          <a:p>
            <a:pPr algn="ctr">
              <a:lnSpc>
                <a:spcPct val="80000"/>
              </a:lnSpc>
            </a:pPr>
            <a:r>
              <a:rPr lang="pt-BR" sz="1400" dirty="0">
                <a:solidFill>
                  <a:schemeClr val="bg1"/>
                </a:solidFill>
                <a:latin typeface="Aptos ExtraBold" panose="020B0004020202020204" pitchFamily="34" charset="0"/>
              </a:rPr>
              <a:t>PLANEJADAS</a:t>
            </a:r>
          </a:p>
        </p:txBody>
      </p:sp>
      <p:sp>
        <p:nvSpPr>
          <p:cNvPr id="69" name="CaixaDeTexto 68">
            <a:extLst>
              <a:ext uri="{FF2B5EF4-FFF2-40B4-BE49-F238E27FC236}">
                <a16:creationId xmlns:a16="http://schemas.microsoft.com/office/drawing/2014/main" id="{7648A692-58E7-FCF5-D57F-34D0045E9FFA}"/>
              </a:ext>
            </a:extLst>
          </p:cNvPr>
          <p:cNvSpPr txBox="1"/>
          <p:nvPr/>
        </p:nvSpPr>
        <p:spPr>
          <a:xfrm>
            <a:off x="7203812" y="3451850"/>
            <a:ext cx="1944700" cy="271356"/>
          </a:xfrm>
          <a:prstGeom prst="rect">
            <a:avLst/>
          </a:prstGeom>
          <a:noFill/>
        </p:spPr>
        <p:txBody>
          <a:bodyPr wrap="none" rtlCol="0">
            <a:spAutoFit/>
          </a:bodyPr>
          <a:lstStyle/>
          <a:p>
            <a:pPr algn="ctr">
              <a:lnSpc>
                <a:spcPct val="80000"/>
              </a:lnSpc>
            </a:pPr>
            <a:r>
              <a:rPr lang="pt-BR" sz="1400" dirty="0">
                <a:solidFill>
                  <a:schemeClr val="bg1"/>
                </a:solidFill>
                <a:latin typeface="Aptos ExtraBold" panose="020B0004020202020204" pitchFamily="34" charset="0"/>
              </a:rPr>
              <a:t>AJUSTES (TAKE OFFS)</a:t>
            </a:r>
          </a:p>
        </p:txBody>
      </p:sp>
      <p:sp>
        <p:nvSpPr>
          <p:cNvPr id="70" name="CaixaDeTexto 69">
            <a:extLst>
              <a:ext uri="{FF2B5EF4-FFF2-40B4-BE49-F238E27FC236}">
                <a16:creationId xmlns:a16="http://schemas.microsoft.com/office/drawing/2014/main" id="{95392E12-8771-78C3-EC68-D2B274FABCA8}"/>
              </a:ext>
            </a:extLst>
          </p:cNvPr>
          <p:cNvSpPr txBox="1"/>
          <p:nvPr/>
        </p:nvSpPr>
        <p:spPr>
          <a:xfrm>
            <a:off x="8794926" y="1846532"/>
            <a:ext cx="2857524" cy="1456809"/>
          </a:xfrm>
          <a:prstGeom prst="rect">
            <a:avLst/>
          </a:prstGeom>
          <a:noFill/>
        </p:spPr>
        <p:txBody>
          <a:bodyPr wrap="square" rtlCol="0">
            <a:spAutoFit/>
          </a:bodyPr>
          <a:lstStyle/>
          <a:p>
            <a:pPr>
              <a:spcBef>
                <a:spcPts val="200"/>
              </a:spcBef>
              <a:spcAft>
                <a:spcPts val="200"/>
              </a:spcAft>
            </a:pPr>
            <a:r>
              <a:rPr lang="pt-BR" sz="1200" dirty="0">
                <a:solidFill>
                  <a:schemeClr val="bg1"/>
                </a:solidFill>
                <a:highlight>
                  <a:srgbClr val="FF5050"/>
                </a:highlight>
                <a:latin typeface="Aptos ExtraBold" panose="020B0004020202020204" pitchFamily="34" charset="0"/>
              </a:rPr>
              <a:t>INEFICIÊNCIA</a:t>
            </a:r>
          </a:p>
          <a:p>
            <a:pPr>
              <a:spcBef>
                <a:spcPts val="200"/>
              </a:spcBef>
              <a:spcAft>
                <a:spcPts val="200"/>
              </a:spcAft>
            </a:pPr>
            <a:r>
              <a:rPr lang="pt-BR" sz="1200" dirty="0">
                <a:solidFill>
                  <a:schemeClr val="bg1"/>
                </a:solidFill>
                <a:highlight>
                  <a:srgbClr val="FF5050"/>
                </a:highlight>
                <a:latin typeface="Aptos ExtraBold" panose="020B0004020202020204" pitchFamily="34" charset="0"/>
              </a:rPr>
              <a:t>CHUVAS NÃO PREVISTAS</a:t>
            </a:r>
          </a:p>
          <a:p>
            <a:pPr>
              <a:spcBef>
                <a:spcPts val="200"/>
              </a:spcBef>
              <a:spcAft>
                <a:spcPts val="200"/>
              </a:spcAft>
            </a:pPr>
            <a:r>
              <a:rPr lang="pt-BR" sz="1200" dirty="0">
                <a:solidFill>
                  <a:schemeClr val="bg1"/>
                </a:solidFill>
                <a:highlight>
                  <a:srgbClr val="FF5050"/>
                </a:highlight>
                <a:latin typeface="Aptos ExtraBold" panose="020B0004020202020204" pitchFamily="34" charset="0"/>
              </a:rPr>
              <a:t>SUPERVISÃO ADICIONAL</a:t>
            </a:r>
          </a:p>
          <a:p>
            <a:pPr>
              <a:spcBef>
                <a:spcPts val="200"/>
              </a:spcBef>
              <a:spcAft>
                <a:spcPts val="200"/>
              </a:spcAft>
            </a:pPr>
            <a:r>
              <a:rPr lang="pt-BR" sz="1200" dirty="0">
                <a:solidFill>
                  <a:schemeClr val="bg1"/>
                </a:solidFill>
                <a:highlight>
                  <a:srgbClr val="FF5050"/>
                </a:highlight>
                <a:latin typeface="Aptos ExtraBold" panose="020B0004020202020204" pitchFamily="34" charset="0"/>
              </a:rPr>
              <a:t>IMPACTOS DO CONTRATANTE</a:t>
            </a:r>
          </a:p>
          <a:p>
            <a:pPr>
              <a:spcBef>
                <a:spcPts val="200"/>
              </a:spcBef>
              <a:spcAft>
                <a:spcPts val="200"/>
              </a:spcAft>
            </a:pPr>
            <a:r>
              <a:rPr lang="pt-BR" sz="1200" dirty="0">
                <a:solidFill>
                  <a:schemeClr val="bg1"/>
                </a:solidFill>
                <a:highlight>
                  <a:srgbClr val="FF5050"/>
                </a:highlight>
                <a:latin typeface="Aptos ExtraBold" panose="020B0004020202020204" pitchFamily="34" charset="0"/>
              </a:rPr>
              <a:t>ALTERAÇÕES DO CONTRATANTE</a:t>
            </a:r>
          </a:p>
          <a:p>
            <a:pPr>
              <a:spcBef>
                <a:spcPts val="200"/>
              </a:spcBef>
              <a:spcAft>
                <a:spcPts val="200"/>
              </a:spcAft>
            </a:pPr>
            <a:r>
              <a:rPr lang="pt-BR" sz="1200" dirty="0">
                <a:solidFill>
                  <a:schemeClr val="bg1"/>
                </a:solidFill>
                <a:highlight>
                  <a:srgbClr val="FF5050"/>
                </a:highlight>
                <a:latin typeface="Aptos ExtraBold" panose="020B0004020202020204" pitchFamily="34" charset="0"/>
              </a:rPr>
              <a:t>ALTERAÇÕES DE PROJETOS</a:t>
            </a:r>
          </a:p>
        </p:txBody>
      </p:sp>
      <p:sp>
        <p:nvSpPr>
          <p:cNvPr id="73" name="Balão de Fala: Retângulo 72">
            <a:extLst>
              <a:ext uri="{FF2B5EF4-FFF2-40B4-BE49-F238E27FC236}">
                <a16:creationId xmlns:a16="http://schemas.microsoft.com/office/drawing/2014/main" id="{5F7D3C2F-41BB-E0A1-F8D2-7E4F9C65BCD5}"/>
              </a:ext>
            </a:extLst>
          </p:cNvPr>
          <p:cNvSpPr/>
          <p:nvPr/>
        </p:nvSpPr>
        <p:spPr>
          <a:xfrm>
            <a:off x="6884182" y="1896577"/>
            <a:ext cx="887111" cy="495205"/>
          </a:xfrm>
          <a:prstGeom prst="wedgeRectCallout">
            <a:avLst>
              <a:gd name="adj1" fmla="val 67860"/>
              <a:gd name="adj2" fmla="val 103295"/>
            </a:avLst>
          </a:prstGeom>
          <a:solidFill>
            <a:schemeClr val="bg1"/>
          </a:solidFill>
          <a:ln>
            <a:solidFill>
              <a:schemeClr val="tx1"/>
            </a:solidFill>
          </a:ln>
          <a:effectLst>
            <a:outerShdw blurRad="76200" dist="76200" dir="2700000" algn="tl" rotWithShape="0">
              <a:prstClr val="black">
                <a:alpha val="3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latin typeface="Aptos ExtraBold" panose="020B0004020202020204" pitchFamily="34" charset="0"/>
              </a:rPr>
              <a:t>EFETIVO REAL</a:t>
            </a:r>
          </a:p>
        </p:txBody>
      </p:sp>
    </p:spTree>
    <p:extLst>
      <p:ext uri="{BB962C8B-B14F-4D97-AF65-F5344CB8AC3E}">
        <p14:creationId xmlns:p14="http://schemas.microsoft.com/office/powerpoint/2010/main" val="375635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7" name="Imagem 16" descr="Ponte de ferro&#10;&#10;Descrição gerada automaticamente com confiança baixa">
            <a:extLst>
              <a:ext uri="{FF2B5EF4-FFF2-40B4-BE49-F238E27FC236}">
                <a16:creationId xmlns:a16="http://schemas.microsoft.com/office/drawing/2014/main" id="{A8F49F05-3BCB-7BE4-DE3C-08B7C59F5392}"/>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t="60697" b="9085"/>
          <a:stretch/>
        </p:blipFill>
        <p:spPr>
          <a:xfrm flipH="1">
            <a:off x="0" y="0"/>
            <a:ext cx="12192000" cy="2456121"/>
          </a:xfrm>
          <a:prstGeom prst="rect">
            <a:avLst/>
          </a:prstGeom>
        </p:spPr>
      </p:pic>
      <p:sp>
        <p:nvSpPr>
          <p:cNvPr id="2" name="CaixaDeTexto 1">
            <a:extLst>
              <a:ext uri="{FF2B5EF4-FFF2-40B4-BE49-F238E27FC236}">
                <a16:creationId xmlns:a16="http://schemas.microsoft.com/office/drawing/2014/main" id="{99DEC54D-442A-1189-7B4D-B11A09AD6D8B}"/>
              </a:ext>
            </a:extLst>
          </p:cNvPr>
          <p:cNvSpPr txBox="1"/>
          <p:nvPr/>
        </p:nvSpPr>
        <p:spPr>
          <a:xfrm>
            <a:off x="404010" y="857968"/>
            <a:ext cx="5497060" cy="782715"/>
          </a:xfrm>
          <a:prstGeom prst="rect">
            <a:avLst/>
          </a:prstGeom>
          <a:noFill/>
        </p:spPr>
        <p:txBody>
          <a:bodyPr wrap="square">
            <a:spAutoFit/>
          </a:bodyPr>
          <a:lstStyle/>
          <a:p>
            <a:pPr>
              <a:lnSpc>
                <a:spcPct val="80000"/>
              </a:lnSpc>
            </a:pPr>
            <a:r>
              <a:rPr lang="pt-BR" sz="5400" dirty="0">
                <a:solidFill>
                  <a:schemeClr val="bg1"/>
                </a:solidFill>
                <a:latin typeface="Aptos ExtraBold" panose="020B0004020202020204" pitchFamily="34" charset="0"/>
              </a:rPr>
              <a:t>Causas comuns</a:t>
            </a:r>
          </a:p>
        </p:txBody>
      </p:sp>
      <p:grpSp>
        <p:nvGrpSpPr>
          <p:cNvPr id="3" name="Agrupar 2">
            <a:extLst>
              <a:ext uri="{FF2B5EF4-FFF2-40B4-BE49-F238E27FC236}">
                <a16:creationId xmlns:a16="http://schemas.microsoft.com/office/drawing/2014/main" id="{65DD1A28-CEFB-5F46-A9CC-B6818059C548}"/>
              </a:ext>
            </a:extLst>
          </p:cNvPr>
          <p:cNvGrpSpPr/>
          <p:nvPr/>
        </p:nvGrpSpPr>
        <p:grpSpPr>
          <a:xfrm>
            <a:off x="519786" y="1593793"/>
            <a:ext cx="1189596" cy="93779"/>
            <a:chOff x="3467464" y="34057"/>
            <a:chExt cx="6188411" cy="487848"/>
          </a:xfrm>
        </p:grpSpPr>
        <p:sp>
          <p:nvSpPr>
            <p:cNvPr id="4" name="Retângulo 3">
              <a:extLst>
                <a:ext uri="{FF2B5EF4-FFF2-40B4-BE49-F238E27FC236}">
                  <a16:creationId xmlns:a16="http://schemas.microsoft.com/office/drawing/2014/main" id="{0321E232-BD7A-9C3E-BD59-AFBE588F8308}"/>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a:extLst>
                <a:ext uri="{FF2B5EF4-FFF2-40B4-BE49-F238E27FC236}">
                  <a16:creationId xmlns:a16="http://schemas.microsoft.com/office/drawing/2014/main" id="{BC2EC8E0-C6DD-AA53-D60F-6EDC84F9CF3C}"/>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7">
              <a:extLst>
                <a:ext uri="{FF2B5EF4-FFF2-40B4-BE49-F238E27FC236}">
                  <a16:creationId xmlns:a16="http://schemas.microsoft.com/office/drawing/2014/main" id="{05917796-7B28-312E-263D-66E81C9785EC}"/>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A1205B26-0740-BEC6-ADBD-B0FE751C3DF2}"/>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E17D78C8-B76B-4DEB-C022-308BDAA20728}"/>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750C3589-E670-847F-83C7-75CF9A45146E}"/>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3" name="CaixaDeTexto 12">
            <a:extLst>
              <a:ext uri="{FF2B5EF4-FFF2-40B4-BE49-F238E27FC236}">
                <a16:creationId xmlns:a16="http://schemas.microsoft.com/office/drawing/2014/main" id="{5B6A37E8-6D4A-6B8E-AEA7-2D7384E32D28}"/>
              </a:ext>
            </a:extLst>
          </p:cNvPr>
          <p:cNvSpPr txBox="1"/>
          <p:nvPr/>
        </p:nvSpPr>
        <p:spPr>
          <a:xfrm>
            <a:off x="414643" y="2851464"/>
            <a:ext cx="3492000" cy="2985433"/>
          </a:xfrm>
          <a:prstGeom prst="rect">
            <a:avLst/>
          </a:prstGeom>
          <a:noFill/>
        </p:spPr>
        <p:txBody>
          <a:bodyPr wrap="square">
            <a:spAutoFit/>
          </a:bodyPr>
          <a:lstStyle/>
          <a:p>
            <a:pPr marL="285750" indent="-285750">
              <a:spcBef>
                <a:spcPts val="200"/>
              </a:spcBef>
              <a:spcAft>
                <a:spcPts val="200"/>
              </a:spcAft>
              <a:buClr>
                <a:srgbClr val="0076B4"/>
              </a:buClr>
              <a:buFont typeface="Wingdings" panose="05000000000000000000" pitchFamily="2" charset="2"/>
              <a:buChar char="§"/>
            </a:pPr>
            <a:r>
              <a:rPr lang="pt-BR" sz="1400" dirty="0"/>
              <a:t>Absenteísmo</a:t>
            </a:r>
          </a:p>
          <a:p>
            <a:pPr marL="285750" indent="-285750">
              <a:spcBef>
                <a:spcPts val="200"/>
              </a:spcBef>
              <a:spcAft>
                <a:spcPts val="200"/>
              </a:spcAft>
              <a:buClr>
                <a:srgbClr val="0076B4"/>
              </a:buClr>
              <a:buFont typeface="Wingdings" panose="05000000000000000000" pitchFamily="2" charset="2"/>
              <a:buChar char="§"/>
            </a:pPr>
            <a:r>
              <a:rPr lang="pt-BR" sz="1400" dirty="0"/>
              <a:t>Aceleração (dirigida ou forçada)</a:t>
            </a:r>
          </a:p>
          <a:p>
            <a:pPr marL="285750" indent="-285750">
              <a:spcBef>
                <a:spcPts val="200"/>
              </a:spcBef>
              <a:spcAft>
                <a:spcPts val="200"/>
              </a:spcAft>
              <a:buClr>
                <a:srgbClr val="0076B4"/>
              </a:buClr>
              <a:buFont typeface="Wingdings" panose="05000000000000000000" pitchFamily="2" charset="2"/>
              <a:buChar char="§"/>
            </a:pPr>
            <a:r>
              <a:rPr lang="pt-BR" sz="1400" dirty="0"/>
              <a:t>Condições meteorológicas adversas </a:t>
            </a:r>
          </a:p>
          <a:p>
            <a:pPr marL="285750" indent="-285750">
              <a:spcBef>
                <a:spcPts val="200"/>
              </a:spcBef>
              <a:spcAft>
                <a:spcPts val="200"/>
              </a:spcAft>
              <a:buClr>
                <a:srgbClr val="0076B4"/>
              </a:buClr>
              <a:buFont typeface="Wingdings" panose="05000000000000000000" pitchFamily="2" charset="2"/>
              <a:buChar char="§"/>
            </a:pPr>
            <a:r>
              <a:rPr lang="pt-BR" sz="1400" dirty="0"/>
              <a:t>Indisponibilidade de mão de obra qualificada</a:t>
            </a:r>
          </a:p>
          <a:p>
            <a:pPr marL="285750" indent="-285750">
              <a:spcBef>
                <a:spcPts val="200"/>
              </a:spcBef>
              <a:spcAft>
                <a:spcPts val="200"/>
              </a:spcAft>
              <a:buClr>
                <a:srgbClr val="0076B4"/>
              </a:buClr>
              <a:buFont typeface="Wingdings" panose="05000000000000000000" pitchFamily="2" charset="2"/>
              <a:buChar char="§"/>
            </a:pPr>
            <a:r>
              <a:rPr lang="pt-BR" sz="1400" dirty="0"/>
              <a:t>Alterações, impacto incidental, impacto cumulativo causado por múltiplas alterações e retrabalho</a:t>
            </a:r>
          </a:p>
          <a:p>
            <a:pPr marL="285750" indent="-285750">
              <a:spcBef>
                <a:spcPts val="200"/>
              </a:spcBef>
              <a:spcAft>
                <a:spcPts val="200"/>
              </a:spcAft>
              <a:buClr>
                <a:srgbClr val="0076B4"/>
              </a:buClr>
              <a:buFont typeface="Wingdings" panose="05000000000000000000" pitchFamily="2" charset="2"/>
              <a:buChar char="§"/>
            </a:pPr>
            <a:r>
              <a:rPr lang="pt-BR" sz="1400" dirty="0"/>
              <a:t>Concorrência por mão de obra operária</a:t>
            </a:r>
          </a:p>
          <a:p>
            <a:pPr marL="285750" indent="-285750">
              <a:spcBef>
                <a:spcPts val="200"/>
              </a:spcBef>
              <a:spcAft>
                <a:spcPts val="200"/>
              </a:spcAft>
              <a:buClr>
                <a:srgbClr val="0076B4"/>
              </a:buClr>
              <a:buFont typeface="Wingdings" panose="05000000000000000000" pitchFamily="2" charset="2"/>
              <a:buChar char="§"/>
            </a:pPr>
            <a:r>
              <a:rPr lang="pt-BR" sz="1400" dirty="0"/>
              <a:t>Aglomeração de mão de obra ou acúmulo excessivo de pessoas na mesma frente de serviço</a:t>
            </a:r>
          </a:p>
        </p:txBody>
      </p:sp>
      <p:sp>
        <p:nvSpPr>
          <p:cNvPr id="14" name="CaixaDeTexto 13">
            <a:extLst>
              <a:ext uri="{FF2B5EF4-FFF2-40B4-BE49-F238E27FC236}">
                <a16:creationId xmlns:a16="http://schemas.microsoft.com/office/drawing/2014/main" id="{A5CFCA63-CDDF-993E-62DB-7ED4FD9AAF10}"/>
              </a:ext>
            </a:extLst>
          </p:cNvPr>
          <p:cNvSpPr txBox="1"/>
          <p:nvPr/>
        </p:nvSpPr>
        <p:spPr>
          <a:xfrm>
            <a:off x="4350000" y="2851464"/>
            <a:ext cx="3492000" cy="3518912"/>
          </a:xfrm>
          <a:prstGeom prst="rect">
            <a:avLst/>
          </a:prstGeom>
          <a:noFill/>
        </p:spPr>
        <p:txBody>
          <a:bodyPr wrap="square">
            <a:spAutoFit/>
          </a:bodyPr>
          <a:lstStyle/>
          <a:p>
            <a:pPr marL="285750" indent="-285750">
              <a:spcBef>
                <a:spcPts val="200"/>
              </a:spcBef>
              <a:spcAft>
                <a:spcPts val="200"/>
              </a:spcAft>
              <a:buClr>
                <a:srgbClr val="0076B4"/>
              </a:buClr>
              <a:buFont typeface="Wingdings" panose="05000000000000000000" pitchFamily="2" charset="2"/>
              <a:buChar char="§"/>
            </a:pPr>
            <a:r>
              <a:rPr lang="pt-BR" sz="1400" dirty="0"/>
              <a:t>Rotatividade dos operários</a:t>
            </a:r>
          </a:p>
          <a:p>
            <a:pPr marL="285750" indent="-285750">
              <a:spcBef>
                <a:spcPts val="200"/>
              </a:spcBef>
              <a:spcAft>
                <a:spcPts val="200"/>
              </a:spcAft>
              <a:buClr>
                <a:srgbClr val="0076B4"/>
              </a:buClr>
              <a:buFont typeface="Wingdings" panose="05000000000000000000" pitchFamily="2" charset="2"/>
              <a:buChar char="§"/>
            </a:pPr>
            <a:r>
              <a:rPr lang="pt-BR" sz="1400" dirty="0"/>
              <a:t>Falhas na engenharia, nas revisões de engenharia e/ou retrabalho</a:t>
            </a:r>
          </a:p>
          <a:p>
            <a:pPr marL="285750" indent="-285750">
              <a:spcBef>
                <a:spcPts val="200"/>
              </a:spcBef>
              <a:spcAft>
                <a:spcPts val="200"/>
              </a:spcAft>
              <a:buClr>
                <a:srgbClr val="0076B4"/>
              </a:buClr>
              <a:buFont typeface="Wingdings" panose="05000000000000000000" pitchFamily="2" charset="2"/>
              <a:buChar char="§"/>
            </a:pPr>
            <a:r>
              <a:rPr lang="pt-BR" sz="1400" dirty="0"/>
              <a:t>Supervisão enfraquecida</a:t>
            </a:r>
          </a:p>
          <a:p>
            <a:pPr marL="285750" indent="-285750">
              <a:spcBef>
                <a:spcPts val="200"/>
              </a:spcBef>
              <a:spcAft>
                <a:spcPts val="200"/>
              </a:spcAft>
              <a:buClr>
                <a:srgbClr val="0076B4"/>
              </a:buClr>
              <a:buFont typeface="Wingdings" panose="05000000000000000000" pitchFamily="2" charset="2"/>
              <a:buChar char="§"/>
            </a:pPr>
            <a:r>
              <a:rPr lang="pt-BR" sz="1400" dirty="0"/>
              <a:t>Emprego exagerado de horas extras</a:t>
            </a:r>
          </a:p>
          <a:p>
            <a:pPr marL="285750" indent="-285750">
              <a:spcBef>
                <a:spcPts val="200"/>
              </a:spcBef>
              <a:spcAft>
                <a:spcPts val="200"/>
              </a:spcAft>
              <a:buClr>
                <a:srgbClr val="0076B4"/>
              </a:buClr>
              <a:buFont typeface="Wingdings" panose="05000000000000000000" pitchFamily="2" charset="2"/>
              <a:buChar char="§"/>
            </a:pPr>
            <a:r>
              <a:rPr lang="pt-BR" sz="1400" dirty="0"/>
              <a:t>Incapacidade de coordenar contratadas, subcontratadas e/ou fornecedores</a:t>
            </a:r>
          </a:p>
          <a:p>
            <a:pPr marL="285750" indent="-285750">
              <a:spcBef>
                <a:spcPts val="200"/>
              </a:spcBef>
              <a:spcAft>
                <a:spcPts val="200"/>
              </a:spcAft>
              <a:buClr>
                <a:srgbClr val="0076B4"/>
              </a:buClr>
              <a:buFont typeface="Wingdings" panose="05000000000000000000" pitchFamily="2" charset="2"/>
              <a:buChar char="§"/>
            </a:pPr>
            <a:r>
              <a:rPr lang="pt-BR" sz="1400" dirty="0"/>
              <a:t>Fadiga</a:t>
            </a:r>
          </a:p>
          <a:p>
            <a:pPr marL="285750" indent="-285750">
              <a:spcBef>
                <a:spcPts val="200"/>
              </a:spcBef>
              <a:spcAft>
                <a:spcPts val="200"/>
              </a:spcAft>
              <a:buClr>
                <a:srgbClr val="0076B4"/>
              </a:buClr>
              <a:buFont typeface="Wingdings" panose="05000000000000000000" pitchFamily="2" charset="2"/>
              <a:buChar char="§"/>
            </a:pPr>
            <a:r>
              <a:rPr lang="pt-BR" sz="1400" dirty="0"/>
              <a:t>Relações trabalhistas e gerenciamento da mão de obra</a:t>
            </a:r>
          </a:p>
          <a:p>
            <a:pPr marL="285750" indent="-285750">
              <a:spcBef>
                <a:spcPts val="200"/>
              </a:spcBef>
              <a:spcAft>
                <a:spcPts val="200"/>
              </a:spcAft>
              <a:buClr>
                <a:srgbClr val="0076B4"/>
              </a:buClr>
              <a:buFont typeface="Wingdings" panose="05000000000000000000" pitchFamily="2" charset="2"/>
              <a:buChar char="§"/>
            </a:pPr>
            <a:r>
              <a:rPr lang="pt-BR" sz="1400" dirty="0"/>
              <a:t>Curva de aprendizagem</a:t>
            </a:r>
          </a:p>
          <a:p>
            <a:pPr marL="285750" indent="-285750">
              <a:spcBef>
                <a:spcPts val="200"/>
              </a:spcBef>
              <a:spcAft>
                <a:spcPts val="200"/>
              </a:spcAft>
              <a:buClr>
                <a:srgbClr val="0076B4"/>
              </a:buClr>
              <a:buFont typeface="Wingdings" panose="05000000000000000000" pitchFamily="2" charset="2"/>
              <a:buChar char="§"/>
            </a:pPr>
            <a:r>
              <a:rPr lang="pt-BR" sz="1400" dirty="0"/>
              <a:t>Escassez de materiais, ferramentas e equipamentos</a:t>
            </a:r>
          </a:p>
        </p:txBody>
      </p:sp>
      <p:sp>
        <p:nvSpPr>
          <p:cNvPr id="15" name="CaixaDeTexto 14">
            <a:extLst>
              <a:ext uri="{FF2B5EF4-FFF2-40B4-BE49-F238E27FC236}">
                <a16:creationId xmlns:a16="http://schemas.microsoft.com/office/drawing/2014/main" id="{4AD9C9CB-D92B-B703-9E3B-91D310549AA2}"/>
              </a:ext>
            </a:extLst>
          </p:cNvPr>
          <p:cNvSpPr txBox="1"/>
          <p:nvPr/>
        </p:nvSpPr>
        <p:spPr>
          <a:xfrm>
            <a:off x="8285357" y="2851464"/>
            <a:ext cx="3492000" cy="3088025"/>
          </a:xfrm>
          <a:prstGeom prst="rect">
            <a:avLst/>
          </a:prstGeom>
          <a:noFill/>
        </p:spPr>
        <p:txBody>
          <a:bodyPr wrap="square">
            <a:spAutoFit/>
          </a:bodyPr>
          <a:lstStyle/>
          <a:p>
            <a:pPr marL="285750" indent="-285750">
              <a:spcBef>
                <a:spcPts val="200"/>
              </a:spcBef>
              <a:spcAft>
                <a:spcPts val="200"/>
              </a:spcAft>
              <a:buClr>
                <a:srgbClr val="0076B4"/>
              </a:buClr>
              <a:buFont typeface="Wingdings" panose="05000000000000000000" pitchFamily="2" charset="2"/>
              <a:buChar char="§"/>
            </a:pPr>
            <a:r>
              <a:rPr lang="pt-BR" sz="1400" dirty="0"/>
              <a:t>Alocação excessiva de funcionários</a:t>
            </a:r>
          </a:p>
          <a:p>
            <a:pPr marL="285750" indent="-285750">
              <a:spcBef>
                <a:spcPts val="200"/>
              </a:spcBef>
              <a:spcAft>
                <a:spcPts val="200"/>
              </a:spcAft>
              <a:buClr>
                <a:srgbClr val="0076B4"/>
              </a:buClr>
              <a:buFont typeface="Wingdings" panose="05000000000000000000" pitchFamily="2" charset="2"/>
              <a:buChar char="§"/>
            </a:pPr>
            <a:r>
              <a:rPr lang="pt-BR" sz="1400" dirty="0"/>
              <a:t>Pouca motivação da mão de obra operária</a:t>
            </a:r>
          </a:p>
          <a:p>
            <a:pPr marL="285750" indent="-285750">
              <a:spcBef>
                <a:spcPts val="200"/>
              </a:spcBef>
              <a:spcAft>
                <a:spcPts val="200"/>
              </a:spcAft>
              <a:buClr>
                <a:srgbClr val="0076B4"/>
              </a:buClr>
              <a:buFont typeface="Wingdings" panose="05000000000000000000" pitchFamily="2" charset="2"/>
              <a:buChar char="§"/>
            </a:pPr>
            <a:r>
              <a:rPr lang="pt-BR" sz="1400" dirty="0"/>
              <a:t>Fatores gerenciais do projeto</a:t>
            </a:r>
          </a:p>
          <a:p>
            <a:pPr marL="285750" indent="-285750">
              <a:spcBef>
                <a:spcPts val="200"/>
              </a:spcBef>
              <a:spcAft>
                <a:spcPts val="200"/>
              </a:spcAft>
              <a:buClr>
                <a:srgbClr val="0076B4"/>
              </a:buClr>
              <a:buFont typeface="Wingdings" panose="05000000000000000000" pitchFamily="2" charset="2"/>
              <a:buChar char="§"/>
            </a:pPr>
            <a:r>
              <a:rPr lang="pt-BR" sz="1400" dirty="0"/>
              <a:t>Trabalho fora de sequência</a:t>
            </a:r>
          </a:p>
          <a:p>
            <a:pPr marL="285750" indent="-285750">
              <a:spcBef>
                <a:spcPts val="200"/>
              </a:spcBef>
              <a:spcAft>
                <a:spcPts val="200"/>
              </a:spcAft>
              <a:buClr>
                <a:srgbClr val="0076B4"/>
              </a:buClr>
              <a:buFont typeface="Wingdings" panose="05000000000000000000" pitchFamily="2" charset="2"/>
              <a:buChar char="§"/>
            </a:pPr>
            <a:r>
              <a:rPr lang="pt-BR" sz="1400" dirty="0"/>
              <a:t>Retrabalhos e erros</a:t>
            </a:r>
          </a:p>
          <a:p>
            <a:pPr marL="285750" indent="-285750">
              <a:spcBef>
                <a:spcPts val="200"/>
              </a:spcBef>
              <a:spcAft>
                <a:spcPts val="200"/>
              </a:spcAft>
              <a:buClr>
                <a:srgbClr val="0076B4"/>
              </a:buClr>
              <a:buFont typeface="Wingdings" panose="05000000000000000000" pitchFamily="2" charset="2"/>
              <a:buChar char="§"/>
            </a:pPr>
            <a:r>
              <a:rPr lang="pt-BR" sz="1400" dirty="0"/>
              <a:t>Impacto da compressão de cronograma sobre a produtividade</a:t>
            </a:r>
          </a:p>
          <a:p>
            <a:pPr marL="285750" indent="-285750">
              <a:spcBef>
                <a:spcPts val="200"/>
              </a:spcBef>
              <a:spcAft>
                <a:spcPts val="200"/>
              </a:spcAft>
              <a:buClr>
                <a:srgbClr val="0076B4"/>
              </a:buClr>
              <a:buFont typeface="Wingdings" panose="05000000000000000000" pitchFamily="2" charset="2"/>
              <a:buChar char="§"/>
            </a:pPr>
            <a:r>
              <a:rPr lang="pt-BR" sz="1400" dirty="0"/>
              <a:t>Restrições de acesso à área de trabalho ou ao canteiro</a:t>
            </a:r>
          </a:p>
          <a:p>
            <a:pPr marL="285750" indent="-285750">
              <a:spcBef>
                <a:spcPts val="200"/>
              </a:spcBef>
              <a:spcAft>
                <a:spcPts val="200"/>
              </a:spcAft>
              <a:buClr>
                <a:srgbClr val="0076B4"/>
              </a:buClr>
              <a:buFont typeface="Wingdings" panose="05000000000000000000" pitchFamily="2" charset="2"/>
              <a:buChar char="§"/>
            </a:pPr>
            <a:r>
              <a:rPr lang="pt-BR" sz="1400" dirty="0"/>
              <a:t>Condições do local</a:t>
            </a:r>
          </a:p>
          <a:p>
            <a:pPr marL="285750" indent="-285750">
              <a:spcBef>
                <a:spcPts val="200"/>
              </a:spcBef>
              <a:spcAft>
                <a:spcPts val="200"/>
              </a:spcAft>
              <a:buClr>
                <a:srgbClr val="0076B4"/>
              </a:buClr>
              <a:buFont typeface="Wingdings" panose="05000000000000000000" pitchFamily="2" charset="2"/>
              <a:buChar char="§"/>
            </a:pPr>
            <a:r>
              <a:rPr lang="pt-BR" sz="1400" dirty="0"/>
              <a:t>Aprovações ou respostas atrasadas</a:t>
            </a:r>
          </a:p>
        </p:txBody>
      </p:sp>
    </p:spTree>
    <p:extLst>
      <p:ext uri="{BB962C8B-B14F-4D97-AF65-F5344CB8AC3E}">
        <p14:creationId xmlns:p14="http://schemas.microsoft.com/office/powerpoint/2010/main" val="70759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Imagem 19" descr="Uma imagem contendo edifício, ao ar livre, grande, templo&#10;&#10;Descrição gerada automaticamente">
            <a:extLst>
              <a:ext uri="{FF2B5EF4-FFF2-40B4-BE49-F238E27FC236}">
                <a16:creationId xmlns:a16="http://schemas.microsoft.com/office/drawing/2014/main" id="{EB1D933F-4E0C-4697-18D7-27A24918FE6B}"/>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8679" r="12173"/>
          <a:stretch/>
        </p:blipFill>
        <p:spPr>
          <a:xfrm>
            <a:off x="6096000" y="0"/>
            <a:ext cx="6096000" cy="6858000"/>
          </a:xfrm>
          <a:prstGeom prst="rect">
            <a:avLst/>
          </a:prstGeom>
        </p:spPr>
      </p:pic>
      <p:sp>
        <p:nvSpPr>
          <p:cNvPr id="21" name="Retângulo 20">
            <a:extLst>
              <a:ext uri="{FF2B5EF4-FFF2-40B4-BE49-F238E27FC236}">
                <a16:creationId xmlns:a16="http://schemas.microsoft.com/office/drawing/2014/main" id="{31330F7E-1A02-54C0-86B5-FF93481B0049}"/>
              </a:ext>
            </a:extLst>
          </p:cNvPr>
          <p:cNvSpPr/>
          <p:nvPr/>
        </p:nvSpPr>
        <p:spPr>
          <a:xfrm>
            <a:off x="6096000" y="0"/>
            <a:ext cx="6096000" cy="6857999"/>
          </a:xfrm>
          <a:prstGeom prst="rect">
            <a:avLst/>
          </a:prstGeom>
          <a:solidFill>
            <a:schemeClr val="tx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5">
            <a:extLst>
              <a:ext uri="{FF2B5EF4-FFF2-40B4-BE49-F238E27FC236}">
                <a16:creationId xmlns:a16="http://schemas.microsoft.com/office/drawing/2014/main" id="{58546D91-BA43-DDF0-DD80-E7A2C260879A}"/>
              </a:ext>
            </a:extLst>
          </p:cNvPr>
          <p:cNvSpPr txBox="1">
            <a:spLocks/>
          </p:cNvSpPr>
          <p:nvPr/>
        </p:nvSpPr>
        <p:spPr>
          <a:xfrm>
            <a:off x="838200" y="9161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dirty="0">
              <a:latin typeface="Aptos" panose="020B0004020202020204" pitchFamily="34" charset="0"/>
            </a:endParaRPr>
          </a:p>
        </p:txBody>
      </p:sp>
      <p:sp>
        <p:nvSpPr>
          <p:cNvPr id="8" name="CaixaDeTexto 7">
            <a:extLst>
              <a:ext uri="{FF2B5EF4-FFF2-40B4-BE49-F238E27FC236}">
                <a16:creationId xmlns:a16="http://schemas.microsoft.com/office/drawing/2014/main" id="{E09ED397-0CBB-8249-E248-EC168F117C50}"/>
              </a:ext>
            </a:extLst>
          </p:cNvPr>
          <p:cNvSpPr txBox="1"/>
          <p:nvPr/>
        </p:nvSpPr>
        <p:spPr>
          <a:xfrm>
            <a:off x="393377" y="1262492"/>
            <a:ext cx="4268406" cy="1296958"/>
          </a:xfrm>
          <a:prstGeom prst="rect">
            <a:avLst/>
          </a:prstGeom>
          <a:noFill/>
        </p:spPr>
        <p:txBody>
          <a:bodyPr wrap="square">
            <a:spAutoFit/>
          </a:bodyPr>
          <a:lstStyle/>
          <a:p>
            <a:pPr>
              <a:lnSpc>
                <a:spcPct val="80000"/>
              </a:lnSpc>
            </a:pPr>
            <a:r>
              <a:rPr lang="pt-BR" sz="4800" dirty="0">
                <a:solidFill>
                  <a:srgbClr val="0076B4"/>
                </a:solidFill>
                <a:latin typeface="Aptos ExtraBold" panose="020B0004020202020204" pitchFamily="34" charset="0"/>
              </a:rPr>
              <a:t>Perda de</a:t>
            </a:r>
            <a:br>
              <a:rPr lang="pt-BR" sz="4800" dirty="0">
                <a:solidFill>
                  <a:srgbClr val="0076B4"/>
                </a:solidFill>
                <a:latin typeface="Aptos ExtraBold" panose="020B0004020202020204" pitchFamily="34" charset="0"/>
              </a:rPr>
            </a:br>
            <a:r>
              <a:rPr lang="pt-BR" sz="4800" dirty="0">
                <a:solidFill>
                  <a:srgbClr val="0076B4"/>
                </a:solidFill>
                <a:latin typeface="Aptos ExtraBold" panose="020B0004020202020204" pitchFamily="34" charset="0"/>
              </a:rPr>
              <a:t>produtividade</a:t>
            </a:r>
            <a:endParaRPr lang="pt-BR" sz="4800" dirty="0">
              <a:latin typeface="Aptos ExtraBold" panose="020B0004020202020204" pitchFamily="34" charset="0"/>
            </a:endParaRPr>
          </a:p>
        </p:txBody>
      </p:sp>
      <p:sp>
        <p:nvSpPr>
          <p:cNvPr id="9" name="CaixaDeTexto 8">
            <a:extLst>
              <a:ext uri="{FF2B5EF4-FFF2-40B4-BE49-F238E27FC236}">
                <a16:creationId xmlns:a16="http://schemas.microsoft.com/office/drawing/2014/main" id="{A83D7D88-968D-55DB-EC71-D3ABC8BF06D9}"/>
              </a:ext>
            </a:extLst>
          </p:cNvPr>
          <p:cNvSpPr txBox="1"/>
          <p:nvPr/>
        </p:nvSpPr>
        <p:spPr>
          <a:xfrm>
            <a:off x="405678" y="2487197"/>
            <a:ext cx="4240750" cy="707886"/>
          </a:xfrm>
          <a:prstGeom prst="rect">
            <a:avLst/>
          </a:prstGeom>
          <a:noFill/>
        </p:spPr>
        <p:txBody>
          <a:bodyPr wrap="square" rtlCol="0">
            <a:spAutoFit/>
          </a:bodyPr>
          <a:lstStyle/>
          <a:p>
            <a:r>
              <a:rPr lang="pt-BR" sz="4000" dirty="0">
                <a:latin typeface="Aptos Light" panose="020B0004020202020204" pitchFamily="34" charset="0"/>
              </a:rPr>
              <a:t>COMPROVAÇÃO</a:t>
            </a:r>
          </a:p>
        </p:txBody>
      </p:sp>
      <p:grpSp>
        <p:nvGrpSpPr>
          <p:cNvPr id="10" name="Agrupar 9">
            <a:extLst>
              <a:ext uri="{FF2B5EF4-FFF2-40B4-BE49-F238E27FC236}">
                <a16:creationId xmlns:a16="http://schemas.microsoft.com/office/drawing/2014/main" id="{6D25809B-7C16-2D14-66E3-0D57AC5B90FC}"/>
              </a:ext>
            </a:extLst>
          </p:cNvPr>
          <p:cNvGrpSpPr/>
          <p:nvPr/>
        </p:nvGrpSpPr>
        <p:grpSpPr>
          <a:xfrm>
            <a:off x="526571" y="3403293"/>
            <a:ext cx="1189596" cy="93779"/>
            <a:chOff x="3467464" y="34057"/>
            <a:chExt cx="6188411" cy="487848"/>
          </a:xfrm>
        </p:grpSpPr>
        <p:sp>
          <p:nvSpPr>
            <p:cNvPr id="11" name="Retângulo 10">
              <a:extLst>
                <a:ext uri="{FF2B5EF4-FFF2-40B4-BE49-F238E27FC236}">
                  <a16:creationId xmlns:a16="http://schemas.microsoft.com/office/drawing/2014/main" id="{AAE1D867-E11B-0FEE-F86B-98EC093F3217}"/>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00BCC954-1173-08AA-51A7-ED09A91149BD}"/>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EFB43AA2-7F00-C307-F8A1-077FF08D3598}"/>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EBC5D78C-13D3-EC90-C345-29264026CCA6}"/>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A5D77F4D-DDE6-6930-D088-4AB1B3F61ED3}"/>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99D0CB4C-E9C2-75FE-3073-B6800102E97D}"/>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8" name="CaixaDeTexto 17">
            <a:extLst>
              <a:ext uri="{FF2B5EF4-FFF2-40B4-BE49-F238E27FC236}">
                <a16:creationId xmlns:a16="http://schemas.microsoft.com/office/drawing/2014/main" id="{4EA5816C-BCD1-048E-4AF7-B39C25FAE9E3}"/>
              </a:ext>
            </a:extLst>
          </p:cNvPr>
          <p:cNvSpPr txBox="1"/>
          <p:nvPr/>
        </p:nvSpPr>
        <p:spPr>
          <a:xfrm>
            <a:off x="425276" y="3778762"/>
            <a:ext cx="4805943" cy="1735155"/>
          </a:xfrm>
          <a:prstGeom prst="rect">
            <a:avLst/>
          </a:prstGeom>
          <a:noFill/>
        </p:spPr>
        <p:txBody>
          <a:bodyPr wrap="square">
            <a:spAutoFit/>
          </a:bodyPr>
          <a:lstStyle/>
          <a:p>
            <a:pPr>
              <a:lnSpc>
                <a:spcPct val="120000"/>
              </a:lnSpc>
            </a:pPr>
            <a:r>
              <a:rPr lang="pt-BR" dirty="0"/>
              <a:t>Apesar da facilidade de se entender as causas da perda de produtividade, o estabelecimento do nexo causal deve seguir um rito, demonstrando o direito de ser ressarcido e se comprovar as consequências.</a:t>
            </a:r>
          </a:p>
        </p:txBody>
      </p:sp>
      <p:sp>
        <p:nvSpPr>
          <p:cNvPr id="29" name="CaixaDeTexto 28">
            <a:extLst>
              <a:ext uri="{FF2B5EF4-FFF2-40B4-BE49-F238E27FC236}">
                <a16:creationId xmlns:a16="http://schemas.microsoft.com/office/drawing/2014/main" id="{0C3E6F77-3CD9-6C3A-BE00-BF005F9CA73C}"/>
              </a:ext>
            </a:extLst>
          </p:cNvPr>
          <p:cNvSpPr txBox="1"/>
          <p:nvPr/>
        </p:nvSpPr>
        <p:spPr>
          <a:xfrm>
            <a:off x="6977368" y="2029012"/>
            <a:ext cx="4333264" cy="3729547"/>
          </a:xfrm>
          <a:prstGeom prst="rect">
            <a:avLst/>
          </a:prstGeom>
          <a:noFill/>
        </p:spPr>
        <p:txBody>
          <a:bodyPr wrap="square">
            <a:spAutoFit/>
          </a:bodyPr>
          <a:lstStyle/>
          <a:p>
            <a:pPr>
              <a:lnSpc>
                <a:spcPct val="120000"/>
              </a:lnSpc>
            </a:pPr>
            <a:r>
              <a:rPr lang="en-US" i="1" dirty="0">
                <a:solidFill>
                  <a:schemeClr val="bg1"/>
                </a:solidFill>
              </a:rPr>
              <a:t>While the </a:t>
            </a:r>
            <a:r>
              <a:rPr lang="en-US" i="1" dirty="0">
                <a:solidFill>
                  <a:schemeClr val="bg1"/>
                </a:solidFill>
                <a:latin typeface="Aptos ExtraBold" panose="020B0004020202020204" pitchFamily="34" charset="0"/>
              </a:rPr>
              <a:t>general cause(s) of lost productivity may be easy to speculate </a:t>
            </a:r>
            <a:r>
              <a:rPr lang="en-US" i="1" dirty="0">
                <a:solidFill>
                  <a:schemeClr val="bg1"/>
                </a:solidFill>
              </a:rPr>
              <a:t>upon (at least in hindsight), the contractor seeking to be compensated for a cost increase </a:t>
            </a:r>
            <a:r>
              <a:rPr lang="en-US" i="1" dirty="0">
                <a:solidFill>
                  <a:schemeClr val="bg1"/>
                </a:solidFill>
                <a:latin typeface="Aptos ExtraBold" panose="020B0004020202020204" pitchFamily="34" charset="0"/>
              </a:rPr>
              <a:t>must first demonstrate entitlement</a:t>
            </a:r>
            <a:r>
              <a:rPr lang="en-US" i="1" dirty="0">
                <a:solidFill>
                  <a:schemeClr val="bg1"/>
                </a:solidFill>
              </a:rPr>
              <a:t>, that is, a contractual right to recover damages, to the level of certainty required by decision makers or the trier of fact. </a:t>
            </a:r>
            <a:r>
              <a:rPr lang="en-US" i="1" dirty="0">
                <a:solidFill>
                  <a:schemeClr val="bg1"/>
                </a:solidFill>
                <a:latin typeface="Aptos ExtraBold" panose="020B0004020202020204" pitchFamily="34" charset="0"/>
              </a:rPr>
              <a:t>Second, the contractor must sufficiently prove causation</a:t>
            </a:r>
            <a:r>
              <a:rPr lang="en-US" i="1" dirty="0">
                <a:solidFill>
                  <a:schemeClr val="bg1"/>
                </a:solidFill>
              </a:rPr>
              <a:t>, the nexus between entitlement and damages.”</a:t>
            </a:r>
          </a:p>
        </p:txBody>
      </p:sp>
      <p:sp>
        <p:nvSpPr>
          <p:cNvPr id="32" name="Retângulo 31">
            <a:extLst>
              <a:ext uri="{FF2B5EF4-FFF2-40B4-BE49-F238E27FC236}">
                <a16:creationId xmlns:a16="http://schemas.microsoft.com/office/drawing/2014/main" id="{47D742F1-7DC2-1909-4AF8-2BA589C77016}"/>
              </a:ext>
            </a:extLst>
          </p:cNvPr>
          <p:cNvSpPr/>
          <p:nvPr/>
        </p:nvSpPr>
        <p:spPr>
          <a:xfrm>
            <a:off x="-1" y="6685703"/>
            <a:ext cx="12192001" cy="172298"/>
          </a:xfrm>
          <a:prstGeom prst="rect">
            <a:avLst/>
          </a:prstGeom>
          <a:solidFill>
            <a:srgbClr val="DCB1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4" name="Gráfico 33" descr="Aspas de abertura com preenchimento sólido">
            <a:extLst>
              <a:ext uri="{FF2B5EF4-FFF2-40B4-BE49-F238E27FC236}">
                <a16:creationId xmlns:a16="http://schemas.microsoft.com/office/drawing/2014/main" id="{2123746D-547F-68AA-3D83-F1524FDC71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80789" y="732556"/>
            <a:ext cx="1665768" cy="1665768"/>
          </a:xfrm>
          <a:prstGeom prst="rect">
            <a:avLst/>
          </a:prstGeom>
        </p:spPr>
      </p:pic>
      <p:sp>
        <p:nvSpPr>
          <p:cNvPr id="36" name="Seta: Pentágono 35">
            <a:extLst>
              <a:ext uri="{FF2B5EF4-FFF2-40B4-BE49-F238E27FC236}">
                <a16:creationId xmlns:a16="http://schemas.microsoft.com/office/drawing/2014/main" id="{3D2DE6AC-0F6E-D472-8CF0-33BA04D71E03}"/>
              </a:ext>
            </a:extLst>
          </p:cNvPr>
          <p:cNvSpPr/>
          <p:nvPr/>
        </p:nvSpPr>
        <p:spPr>
          <a:xfrm flipH="1">
            <a:off x="10632556" y="491958"/>
            <a:ext cx="1591341" cy="770533"/>
          </a:xfrm>
          <a:prstGeom prst="homePlate">
            <a:avLst/>
          </a:prstGeom>
          <a:solidFill>
            <a:schemeClr val="bg1"/>
          </a:solidFill>
          <a:ln>
            <a:solidFill>
              <a:srgbClr val="DCB138"/>
            </a:solidFill>
          </a:ln>
          <a:effectLst>
            <a:outerShdw blurRad="190500" dist="190500" dir="8100000" algn="t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5" name="Imagem 34">
            <a:extLst>
              <a:ext uri="{FF2B5EF4-FFF2-40B4-BE49-F238E27FC236}">
                <a16:creationId xmlns:a16="http://schemas.microsoft.com/office/drawing/2014/main" id="{242259A0-C6B0-D660-96D8-FBF2E30544B8}"/>
              </a:ext>
            </a:extLst>
          </p:cNvPr>
          <p:cNvPicPr>
            <a:picLocks noChangeAspect="1"/>
          </p:cNvPicPr>
          <p:nvPr/>
        </p:nvPicPr>
        <p:blipFill>
          <a:blip r:embed="rId7"/>
          <a:stretch>
            <a:fillRect/>
          </a:stretch>
        </p:blipFill>
        <p:spPr>
          <a:xfrm>
            <a:off x="10982767" y="577112"/>
            <a:ext cx="1092937" cy="437175"/>
          </a:xfrm>
          <a:prstGeom prst="rect">
            <a:avLst/>
          </a:prstGeom>
        </p:spPr>
      </p:pic>
      <p:sp>
        <p:nvSpPr>
          <p:cNvPr id="38" name="CaixaDeTexto 37">
            <a:extLst>
              <a:ext uri="{FF2B5EF4-FFF2-40B4-BE49-F238E27FC236}">
                <a16:creationId xmlns:a16="http://schemas.microsoft.com/office/drawing/2014/main" id="{9181B524-6636-EEE7-913E-B87F8B0866BE}"/>
              </a:ext>
            </a:extLst>
          </p:cNvPr>
          <p:cNvSpPr txBox="1"/>
          <p:nvPr/>
        </p:nvSpPr>
        <p:spPr>
          <a:xfrm>
            <a:off x="11157524" y="971574"/>
            <a:ext cx="743421" cy="276999"/>
          </a:xfrm>
          <a:prstGeom prst="rect">
            <a:avLst/>
          </a:prstGeom>
          <a:noFill/>
        </p:spPr>
        <p:txBody>
          <a:bodyPr wrap="square">
            <a:spAutoFit/>
          </a:bodyPr>
          <a:lstStyle/>
          <a:p>
            <a:pPr algn="ctr"/>
            <a:r>
              <a:rPr lang="pt-BR" sz="1200" b="1" dirty="0"/>
              <a:t>RP-25</a:t>
            </a:r>
          </a:p>
        </p:txBody>
      </p:sp>
    </p:spTree>
    <p:extLst>
      <p:ext uri="{BB962C8B-B14F-4D97-AF65-F5344CB8AC3E}">
        <p14:creationId xmlns:p14="http://schemas.microsoft.com/office/powerpoint/2010/main" val="314710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5">
            <a:extLst>
              <a:ext uri="{FF2B5EF4-FFF2-40B4-BE49-F238E27FC236}">
                <a16:creationId xmlns:a16="http://schemas.microsoft.com/office/drawing/2014/main" id="{58546D91-BA43-DDF0-DD80-E7A2C260879A}"/>
              </a:ext>
            </a:extLst>
          </p:cNvPr>
          <p:cNvSpPr txBox="1">
            <a:spLocks/>
          </p:cNvSpPr>
          <p:nvPr/>
        </p:nvSpPr>
        <p:spPr>
          <a:xfrm>
            <a:off x="838200" y="9161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dirty="0">
              <a:latin typeface="Aptos" panose="020B0004020202020204" pitchFamily="34" charset="0"/>
            </a:endParaRPr>
          </a:p>
        </p:txBody>
      </p:sp>
      <p:sp>
        <p:nvSpPr>
          <p:cNvPr id="9" name="Espaço Reservado para Conteúdo 4">
            <a:extLst>
              <a:ext uri="{FF2B5EF4-FFF2-40B4-BE49-F238E27FC236}">
                <a16:creationId xmlns:a16="http://schemas.microsoft.com/office/drawing/2014/main" id="{C653BED5-139F-EA04-F926-47A10EE2F645}"/>
              </a:ext>
            </a:extLst>
          </p:cNvPr>
          <p:cNvSpPr txBox="1">
            <a:spLocks/>
          </p:cNvSpPr>
          <p:nvPr/>
        </p:nvSpPr>
        <p:spPr>
          <a:xfrm>
            <a:off x="838200" y="3799840"/>
            <a:ext cx="10343606" cy="25120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sz="1200" dirty="0">
              <a:latin typeface="Calibri" panose="020F0502020204030204" pitchFamily="34" charset="0"/>
            </a:endParaRPr>
          </a:p>
        </p:txBody>
      </p:sp>
      <p:sp>
        <p:nvSpPr>
          <p:cNvPr id="13" name="CaixaDeTexto 12">
            <a:extLst>
              <a:ext uri="{FF2B5EF4-FFF2-40B4-BE49-F238E27FC236}">
                <a16:creationId xmlns:a16="http://schemas.microsoft.com/office/drawing/2014/main" id="{D6E37E4B-F805-5634-F611-DDA30A0D0DA2}"/>
              </a:ext>
            </a:extLst>
          </p:cNvPr>
          <p:cNvSpPr txBox="1"/>
          <p:nvPr/>
        </p:nvSpPr>
        <p:spPr>
          <a:xfrm>
            <a:off x="414643" y="1779423"/>
            <a:ext cx="5036892" cy="995785"/>
          </a:xfrm>
          <a:prstGeom prst="rect">
            <a:avLst/>
          </a:prstGeom>
          <a:noFill/>
        </p:spPr>
        <p:txBody>
          <a:bodyPr wrap="square">
            <a:spAutoFit/>
          </a:bodyPr>
          <a:lstStyle/>
          <a:p>
            <a:pPr>
              <a:lnSpc>
                <a:spcPct val="80000"/>
              </a:lnSpc>
            </a:pPr>
            <a:r>
              <a:rPr lang="pt-BR" sz="3600" dirty="0">
                <a:solidFill>
                  <a:srgbClr val="0076B4"/>
                </a:solidFill>
                <a:latin typeface="Aptos ExtraBold" panose="020B0004020202020204" pitchFamily="34" charset="0"/>
              </a:rPr>
              <a:t>Passos para recuperar os custos da</a:t>
            </a:r>
            <a:endParaRPr lang="pt-BR" sz="3600" dirty="0">
              <a:latin typeface="Aptos ExtraBold" panose="020B0004020202020204" pitchFamily="34" charset="0"/>
            </a:endParaRPr>
          </a:p>
        </p:txBody>
      </p:sp>
      <p:sp>
        <p:nvSpPr>
          <p:cNvPr id="14" name="CaixaDeTexto 13">
            <a:extLst>
              <a:ext uri="{FF2B5EF4-FFF2-40B4-BE49-F238E27FC236}">
                <a16:creationId xmlns:a16="http://schemas.microsoft.com/office/drawing/2014/main" id="{C33A1B07-CF89-2789-35F5-BD4675AD223D}"/>
              </a:ext>
            </a:extLst>
          </p:cNvPr>
          <p:cNvSpPr txBox="1"/>
          <p:nvPr/>
        </p:nvSpPr>
        <p:spPr>
          <a:xfrm>
            <a:off x="405677" y="2656051"/>
            <a:ext cx="5036891" cy="584775"/>
          </a:xfrm>
          <a:prstGeom prst="rect">
            <a:avLst/>
          </a:prstGeom>
          <a:noFill/>
        </p:spPr>
        <p:txBody>
          <a:bodyPr wrap="square" rtlCol="0">
            <a:spAutoFit/>
          </a:bodyPr>
          <a:lstStyle/>
          <a:p>
            <a:r>
              <a:rPr lang="pt-BR" sz="3200" dirty="0">
                <a:latin typeface="Aptos Light" panose="020B0004020202020204" pitchFamily="34" charset="0"/>
              </a:rPr>
              <a:t>PERDA DE PRODUTIVIDADE</a:t>
            </a:r>
          </a:p>
        </p:txBody>
      </p:sp>
      <p:grpSp>
        <p:nvGrpSpPr>
          <p:cNvPr id="15" name="Agrupar 14">
            <a:extLst>
              <a:ext uri="{FF2B5EF4-FFF2-40B4-BE49-F238E27FC236}">
                <a16:creationId xmlns:a16="http://schemas.microsoft.com/office/drawing/2014/main" id="{AEC63776-67C7-4F00-F69D-385437C867F5}"/>
              </a:ext>
            </a:extLst>
          </p:cNvPr>
          <p:cNvGrpSpPr/>
          <p:nvPr/>
        </p:nvGrpSpPr>
        <p:grpSpPr>
          <a:xfrm>
            <a:off x="526571" y="3399938"/>
            <a:ext cx="1189596" cy="93779"/>
            <a:chOff x="3467464" y="34057"/>
            <a:chExt cx="6188411" cy="487848"/>
          </a:xfrm>
        </p:grpSpPr>
        <p:sp>
          <p:nvSpPr>
            <p:cNvPr id="16" name="Retângulo 15">
              <a:extLst>
                <a:ext uri="{FF2B5EF4-FFF2-40B4-BE49-F238E27FC236}">
                  <a16:creationId xmlns:a16="http://schemas.microsoft.com/office/drawing/2014/main" id="{67878846-61D8-0666-0330-493C10E27F67}"/>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6C7D5E44-6AF5-1150-64E3-E4DFDF25BE01}"/>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a:extLst>
                <a:ext uri="{FF2B5EF4-FFF2-40B4-BE49-F238E27FC236}">
                  <a16:creationId xmlns:a16="http://schemas.microsoft.com/office/drawing/2014/main" id="{6473006E-2317-2AC3-6737-C6D2DD85AE32}"/>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5FB0A3B5-4459-F4BF-C4BA-317FBD077C4A}"/>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Retângulo 19">
              <a:extLst>
                <a:ext uri="{FF2B5EF4-FFF2-40B4-BE49-F238E27FC236}">
                  <a16:creationId xmlns:a16="http://schemas.microsoft.com/office/drawing/2014/main" id="{A371F10D-BACB-4A2B-E339-7578B9ED3062}"/>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20">
              <a:extLst>
                <a:ext uri="{FF2B5EF4-FFF2-40B4-BE49-F238E27FC236}">
                  <a16:creationId xmlns:a16="http://schemas.microsoft.com/office/drawing/2014/main" id="{0968BDFD-EE17-18FD-207D-45F5A2EE19A4}"/>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28" name="Agrupar 27">
            <a:extLst>
              <a:ext uri="{FF2B5EF4-FFF2-40B4-BE49-F238E27FC236}">
                <a16:creationId xmlns:a16="http://schemas.microsoft.com/office/drawing/2014/main" id="{57D8E28E-C5F1-2D29-1DE2-09C21A1F9BB8}"/>
              </a:ext>
            </a:extLst>
          </p:cNvPr>
          <p:cNvGrpSpPr/>
          <p:nvPr/>
        </p:nvGrpSpPr>
        <p:grpSpPr>
          <a:xfrm>
            <a:off x="-39923" y="693236"/>
            <a:ext cx="2347188" cy="770533"/>
            <a:chOff x="-39923" y="533741"/>
            <a:chExt cx="2347188" cy="770533"/>
          </a:xfrm>
        </p:grpSpPr>
        <p:sp>
          <p:nvSpPr>
            <p:cNvPr id="22" name="Seta: Pentágono 21">
              <a:extLst>
                <a:ext uri="{FF2B5EF4-FFF2-40B4-BE49-F238E27FC236}">
                  <a16:creationId xmlns:a16="http://schemas.microsoft.com/office/drawing/2014/main" id="{DF0A33F2-857A-BE55-B3D1-7F1F05EC73D3}"/>
                </a:ext>
              </a:extLst>
            </p:cNvPr>
            <p:cNvSpPr/>
            <p:nvPr/>
          </p:nvSpPr>
          <p:spPr>
            <a:xfrm>
              <a:off x="-39923" y="533741"/>
              <a:ext cx="2347188" cy="770533"/>
            </a:xfrm>
            <a:prstGeom prst="homePlate">
              <a:avLst/>
            </a:prstGeom>
            <a:solidFill>
              <a:schemeClr val="bg1"/>
            </a:solidFill>
            <a:ln>
              <a:solidFill>
                <a:srgbClr val="DCB138"/>
              </a:solidFill>
            </a:ln>
            <a:effectLst>
              <a:outerShdw blurRad="76200" dist="76200" dir="2700000" algn="tl" rotWithShape="0">
                <a:prstClr val="black">
                  <a:alpha val="3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 name="Imagem 22">
              <a:extLst>
                <a:ext uri="{FF2B5EF4-FFF2-40B4-BE49-F238E27FC236}">
                  <a16:creationId xmlns:a16="http://schemas.microsoft.com/office/drawing/2014/main" id="{6E22D5E6-B2C8-CAE2-EE89-D51D0D7DFE18}"/>
                </a:ext>
              </a:extLst>
            </p:cNvPr>
            <p:cNvPicPr>
              <a:picLocks noChangeAspect="1"/>
            </p:cNvPicPr>
            <p:nvPr/>
          </p:nvPicPr>
          <p:blipFill>
            <a:blip r:embed="rId3"/>
            <a:stretch>
              <a:fillRect/>
            </a:stretch>
          </p:blipFill>
          <p:spPr>
            <a:xfrm>
              <a:off x="484256" y="618895"/>
              <a:ext cx="1092937" cy="437175"/>
            </a:xfrm>
            <a:prstGeom prst="rect">
              <a:avLst/>
            </a:prstGeom>
          </p:spPr>
        </p:pic>
        <p:sp>
          <p:nvSpPr>
            <p:cNvPr id="24" name="CaixaDeTexto 23">
              <a:extLst>
                <a:ext uri="{FF2B5EF4-FFF2-40B4-BE49-F238E27FC236}">
                  <a16:creationId xmlns:a16="http://schemas.microsoft.com/office/drawing/2014/main" id="{74D936EB-A824-9C56-E169-BF8FA2B2918A}"/>
                </a:ext>
              </a:extLst>
            </p:cNvPr>
            <p:cNvSpPr txBox="1"/>
            <p:nvPr/>
          </p:nvSpPr>
          <p:spPr>
            <a:xfrm>
              <a:off x="659013" y="1013357"/>
              <a:ext cx="743421" cy="276999"/>
            </a:xfrm>
            <a:prstGeom prst="rect">
              <a:avLst/>
            </a:prstGeom>
            <a:noFill/>
          </p:spPr>
          <p:txBody>
            <a:bodyPr wrap="square">
              <a:spAutoFit/>
            </a:bodyPr>
            <a:lstStyle/>
            <a:p>
              <a:pPr algn="ctr"/>
              <a:r>
                <a:rPr lang="pt-BR" sz="1200" b="1" dirty="0"/>
                <a:t>RP-25</a:t>
              </a:r>
            </a:p>
          </p:txBody>
        </p:sp>
      </p:grpSp>
      <p:sp>
        <p:nvSpPr>
          <p:cNvPr id="26" name="CaixaDeTexto 25">
            <a:extLst>
              <a:ext uri="{FF2B5EF4-FFF2-40B4-BE49-F238E27FC236}">
                <a16:creationId xmlns:a16="http://schemas.microsoft.com/office/drawing/2014/main" id="{8653EA83-8FA0-B16C-C787-AB8E59EFB0F1}"/>
              </a:ext>
            </a:extLst>
          </p:cNvPr>
          <p:cNvSpPr txBox="1"/>
          <p:nvPr/>
        </p:nvSpPr>
        <p:spPr>
          <a:xfrm>
            <a:off x="414642" y="3748834"/>
            <a:ext cx="5256000" cy="2348848"/>
          </a:xfrm>
          <a:prstGeom prst="rect">
            <a:avLst/>
          </a:prstGeom>
          <a:noFill/>
        </p:spPr>
        <p:txBody>
          <a:bodyPr wrap="square">
            <a:spAutoFit/>
          </a:bodyPr>
          <a:lstStyle>
            <a:defPPr>
              <a:defRPr lang="pt-BR"/>
            </a:defPPr>
            <a:lvl1pPr marL="285750" indent="-285750">
              <a:spcBef>
                <a:spcPts val="200"/>
              </a:spcBef>
              <a:spcAft>
                <a:spcPts val="200"/>
              </a:spcAft>
              <a:buClr>
                <a:srgbClr val="0076B4"/>
              </a:buClr>
              <a:buFont typeface="Wingdings" panose="05000000000000000000" pitchFamily="2" charset="2"/>
              <a:buChar char="§"/>
              <a:defRPr sz="1400"/>
            </a:lvl1pPr>
          </a:lstStyle>
          <a:p>
            <a:pPr>
              <a:lnSpc>
                <a:spcPct val="120000"/>
              </a:lnSpc>
              <a:spcBef>
                <a:spcPts val="900"/>
              </a:spcBef>
              <a:spcAft>
                <a:spcPts val="900"/>
              </a:spcAft>
            </a:pPr>
            <a:r>
              <a:rPr lang="en-US" b="1" dirty="0"/>
              <a:t>“Compliance </a:t>
            </a:r>
            <a:r>
              <a:rPr lang="en-US" dirty="0"/>
              <a:t>with the notice requirements of the contract.</a:t>
            </a:r>
          </a:p>
          <a:p>
            <a:pPr>
              <a:lnSpc>
                <a:spcPct val="120000"/>
              </a:lnSpc>
              <a:spcBef>
                <a:spcPts val="900"/>
              </a:spcBef>
              <a:spcAft>
                <a:spcPts val="900"/>
              </a:spcAft>
            </a:pPr>
            <a:r>
              <a:rPr lang="en-US" b="1" dirty="0"/>
              <a:t>Events occurred </a:t>
            </a:r>
            <a:r>
              <a:rPr lang="en-US" dirty="0"/>
              <a:t>during the performance of the work, which were unforeseeable at the time of contract execution or a preceding change order(s).</a:t>
            </a:r>
          </a:p>
          <a:p>
            <a:pPr>
              <a:lnSpc>
                <a:spcPct val="120000"/>
              </a:lnSpc>
              <a:spcBef>
                <a:spcPts val="900"/>
              </a:spcBef>
              <a:spcAft>
                <a:spcPts val="900"/>
              </a:spcAft>
            </a:pPr>
            <a:r>
              <a:rPr lang="en-US" b="1" dirty="0"/>
              <a:t>The events were beyond </a:t>
            </a:r>
            <a:r>
              <a:rPr lang="en-US" dirty="0"/>
              <a:t>the control of the contractor seeking compensation, whether it is the contractor, its subcontractors, vendors or suppliers, at any tier.</a:t>
            </a:r>
          </a:p>
        </p:txBody>
      </p:sp>
      <p:sp>
        <p:nvSpPr>
          <p:cNvPr id="27" name="CaixaDeTexto 26">
            <a:extLst>
              <a:ext uri="{FF2B5EF4-FFF2-40B4-BE49-F238E27FC236}">
                <a16:creationId xmlns:a16="http://schemas.microsoft.com/office/drawing/2014/main" id="{5DFE45D1-D0CC-E873-96BF-A8C4368E3933}"/>
              </a:ext>
            </a:extLst>
          </p:cNvPr>
          <p:cNvSpPr txBox="1"/>
          <p:nvPr/>
        </p:nvSpPr>
        <p:spPr>
          <a:xfrm>
            <a:off x="6337429" y="1163511"/>
            <a:ext cx="5328000" cy="4934171"/>
          </a:xfrm>
          <a:prstGeom prst="rect">
            <a:avLst/>
          </a:prstGeom>
          <a:noFill/>
        </p:spPr>
        <p:txBody>
          <a:bodyPr wrap="square">
            <a:spAutoFit/>
          </a:bodyPr>
          <a:lstStyle>
            <a:defPPr>
              <a:defRPr lang="pt-BR"/>
            </a:defPPr>
            <a:lvl1pPr marL="285750" indent="-285750">
              <a:spcBef>
                <a:spcPts val="200"/>
              </a:spcBef>
              <a:spcAft>
                <a:spcPts val="200"/>
              </a:spcAft>
              <a:buClr>
                <a:srgbClr val="0076B4"/>
              </a:buClr>
              <a:buFont typeface="Wingdings" panose="05000000000000000000" pitchFamily="2" charset="2"/>
              <a:buChar char="§"/>
              <a:defRPr sz="1400"/>
            </a:lvl1pPr>
          </a:lstStyle>
          <a:p>
            <a:pPr>
              <a:lnSpc>
                <a:spcPct val="120000"/>
              </a:lnSpc>
              <a:spcBef>
                <a:spcPts val="900"/>
              </a:spcBef>
              <a:spcAft>
                <a:spcPts val="900"/>
              </a:spcAft>
            </a:pPr>
            <a:r>
              <a:rPr lang="en-US" b="1" dirty="0"/>
              <a:t>The events were caused </a:t>
            </a:r>
            <a:r>
              <a:rPr lang="en-US" dirty="0"/>
              <a:t>by the owner or some entity for whom the owner is responsible (i.e., the design professional, construction manager or an independent prime contractor, etc.). Or, in the alternative, the events were caused by situations for which the owner assumed contractual liability (i.e., a force majeure situation or differing site condition, etc.).</a:t>
            </a:r>
          </a:p>
          <a:p>
            <a:pPr>
              <a:lnSpc>
                <a:spcPct val="120000"/>
              </a:lnSpc>
              <a:spcBef>
                <a:spcPts val="900"/>
              </a:spcBef>
              <a:spcAft>
                <a:spcPts val="900"/>
              </a:spcAft>
            </a:pPr>
            <a:r>
              <a:rPr lang="en-US" b="1" dirty="0"/>
              <a:t>Recoverability for the </a:t>
            </a:r>
            <a:r>
              <a:rPr lang="en-US" dirty="0"/>
              <a:t>resulting damages is not barred by the terms of the contract (e.g., exculpatory clauses such as a no damages for delay clause which may be upheld in the jurisdiction or overcome by events beyond the contemplation of the parties or intentional, willful, or grossly negligent conduct of the party seeking enforcement of such a clause).</a:t>
            </a:r>
          </a:p>
          <a:p>
            <a:pPr>
              <a:lnSpc>
                <a:spcPct val="120000"/>
              </a:lnSpc>
              <a:spcBef>
                <a:spcPts val="900"/>
              </a:spcBef>
              <a:spcAft>
                <a:spcPts val="900"/>
              </a:spcAft>
            </a:pPr>
            <a:r>
              <a:rPr lang="en-US" b="1" dirty="0"/>
              <a:t>The events caused </a:t>
            </a:r>
            <a:r>
              <a:rPr lang="en-US" dirty="0"/>
              <a:t>a change in the performance of the work and resulted in increased costs and/or time required to perform the work (i.e., work was </a:t>
            </a:r>
            <a:r>
              <a:rPr lang="en-US" dirty="0" err="1"/>
              <a:t>resequenced</a:t>
            </a:r>
            <a:r>
              <a:rPr lang="en-US" dirty="0"/>
              <a:t>, means and methods were changed, it took longer to perform the work, the work cost more due to performing work in bad weather, etc.).” </a:t>
            </a:r>
          </a:p>
        </p:txBody>
      </p:sp>
    </p:spTree>
    <p:extLst>
      <p:ext uri="{BB962C8B-B14F-4D97-AF65-F5344CB8AC3E}">
        <p14:creationId xmlns:p14="http://schemas.microsoft.com/office/powerpoint/2010/main" val="405138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Imagem 19" descr="Uma imagem contendo edifício, ao ar livre, grande, templo&#10;&#10;Descrição gerada automaticamente">
            <a:extLst>
              <a:ext uri="{FF2B5EF4-FFF2-40B4-BE49-F238E27FC236}">
                <a16:creationId xmlns:a16="http://schemas.microsoft.com/office/drawing/2014/main" id="{EB1D933F-4E0C-4697-18D7-27A24918FE6B}"/>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8679" r="12173"/>
          <a:stretch/>
        </p:blipFill>
        <p:spPr>
          <a:xfrm>
            <a:off x="6096000" y="0"/>
            <a:ext cx="6096000" cy="6858000"/>
          </a:xfrm>
          <a:prstGeom prst="rect">
            <a:avLst/>
          </a:prstGeom>
        </p:spPr>
      </p:pic>
      <p:sp>
        <p:nvSpPr>
          <p:cNvPr id="21" name="Retângulo 20">
            <a:extLst>
              <a:ext uri="{FF2B5EF4-FFF2-40B4-BE49-F238E27FC236}">
                <a16:creationId xmlns:a16="http://schemas.microsoft.com/office/drawing/2014/main" id="{31330F7E-1A02-54C0-86B5-FF93481B0049}"/>
              </a:ext>
            </a:extLst>
          </p:cNvPr>
          <p:cNvSpPr/>
          <p:nvPr/>
        </p:nvSpPr>
        <p:spPr>
          <a:xfrm>
            <a:off x="6096000" y="0"/>
            <a:ext cx="6096000" cy="6857999"/>
          </a:xfrm>
          <a:prstGeom prst="rect">
            <a:avLst/>
          </a:prstGeom>
          <a:solidFill>
            <a:schemeClr val="tx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5">
            <a:extLst>
              <a:ext uri="{FF2B5EF4-FFF2-40B4-BE49-F238E27FC236}">
                <a16:creationId xmlns:a16="http://schemas.microsoft.com/office/drawing/2014/main" id="{58546D91-BA43-DDF0-DD80-E7A2C260879A}"/>
              </a:ext>
            </a:extLst>
          </p:cNvPr>
          <p:cNvSpPr txBox="1">
            <a:spLocks/>
          </p:cNvSpPr>
          <p:nvPr/>
        </p:nvSpPr>
        <p:spPr>
          <a:xfrm>
            <a:off x="838200" y="91614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dirty="0">
              <a:latin typeface="Aptos" panose="020B0004020202020204" pitchFamily="34" charset="0"/>
            </a:endParaRPr>
          </a:p>
        </p:txBody>
      </p:sp>
      <p:sp>
        <p:nvSpPr>
          <p:cNvPr id="8" name="CaixaDeTexto 7">
            <a:extLst>
              <a:ext uri="{FF2B5EF4-FFF2-40B4-BE49-F238E27FC236}">
                <a16:creationId xmlns:a16="http://schemas.microsoft.com/office/drawing/2014/main" id="{E09ED397-0CBB-8249-E248-EC168F117C50}"/>
              </a:ext>
            </a:extLst>
          </p:cNvPr>
          <p:cNvSpPr txBox="1"/>
          <p:nvPr/>
        </p:nvSpPr>
        <p:spPr>
          <a:xfrm>
            <a:off x="393377" y="856226"/>
            <a:ext cx="4268406" cy="1296958"/>
          </a:xfrm>
          <a:prstGeom prst="rect">
            <a:avLst/>
          </a:prstGeom>
          <a:noFill/>
        </p:spPr>
        <p:txBody>
          <a:bodyPr wrap="square">
            <a:spAutoFit/>
          </a:bodyPr>
          <a:lstStyle/>
          <a:p>
            <a:pPr>
              <a:lnSpc>
                <a:spcPct val="80000"/>
              </a:lnSpc>
            </a:pPr>
            <a:r>
              <a:rPr lang="pt-BR" sz="4800" dirty="0">
                <a:solidFill>
                  <a:srgbClr val="0076B4"/>
                </a:solidFill>
                <a:latin typeface="Aptos ExtraBold" panose="020B0004020202020204" pitchFamily="34" charset="0"/>
              </a:rPr>
              <a:t>Perda de</a:t>
            </a:r>
            <a:br>
              <a:rPr lang="pt-BR" sz="4800" dirty="0">
                <a:solidFill>
                  <a:srgbClr val="0076B4"/>
                </a:solidFill>
                <a:latin typeface="Aptos ExtraBold" panose="020B0004020202020204" pitchFamily="34" charset="0"/>
              </a:rPr>
            </a:br>
            <a:r>
              <a:rPr lang="pt-BR" sz="4800" dirty="0">
                <a:solidFill>
                  <a:srgbClr val="0076B4"/>
                </a:solidFill>
                <a:latin typeface="Aptos ExtraBold" panose="020B0004020202020204" pitchFamily="34" charset="0"/>
              </a:rPr>
              <a:t>produtividade</a:t>
            </a:r>
            <a:endParaRPr lang="pt-BR" sz="4800" dirty="0">
              <a:latin typeface="Aptos ExtraBold" panose="020B0004020202020204" pitchFamily="34" charset="0"/>
            </a:endParaRPr>
          </a:p>
        </p:txBody>
      </p:sp>
      <p:sp>
        <p:nvSpPr>
          <p:cNvPr id="9" name="CaixaDeTexto 8">
            <a:extLst>
              <a:ext uri="{FF2B5EF4-FFF2-40B4-BE49-F238E27FC236}">
                <a16:creationId xmlns:a16="http://schemas.microsoft.com/office/drawing/2014/main" id="{A83D7D88-968D-55DB-EC71-D3ABC8BF06D9}"/>
              </a:ext>
            </a:extLst>
          </p:cNvPr>
          <p:cNvSpPr txBox="1"/>
          <p:nvPr/>
        </p:nvSpPr>
        <p:spPr>
          <a:xfrm>
            <a:off x="405678" y="2080931"/>
            <a:ext cx="4240750" cy="707886"/>
          </a:xfrm>
          <a:prstGeom prst="rect">
            <a:avLst/>
          </a:prstGeom>
          <a:noFill/>
        </p:spPr>
        <p:txBody>
          <a:bodyPr wrap="square" rtlCol="0">
            <a:spAutoFit/>
          </a:bodyPr>
          <a:lstStyle/>
          <a:p>
            <a:r>
              <a:rPr lang="pt-BR" sz="4000" dirty="0">
                <a:latin typeface="Aptos Light" panose="020B0004020202020204" pitchFamily="34" charset="0"/>
              </a:rPr>
              <a:t>COMPROVAÇÃO</a:t>
            </a:r>
          </a:p>
        </p:txBody>
      </p:sp>
      <p:grpSp>
        <p:nvGrpSpPr>
          <p:cNvPr id="10" name="Agrupar 9">
            <a:extLst>
              <a:ext uri="{FF2B5EF4-FFF2-40B4-BE49-F238E27FC236}">
                <a16:creationId xmlns:a16="http://schemas.microsoft.com/office/drawing/2014/main" id="{6D25809B-7C16-2D14-66E3-0D57AC5B90FC}"/>
              </a:ext>
            </a:extLst>
          </p:cNvPr>
          <p:cNvGrpSpPr/>
          <p:nvPr/>
        </p:nvGrpSpPr>
        <p:grpSpPr>
          <a:xfrm>
            <a:off x="526571" y="2997027"/>
            <a:ext cx="1189596" cy="93779"/>
            <a:chOff x="3467464" y="34057"/>
            <a:chExt cx="6188411" cy="487848"/>
          </a:xfrm>
        </p:grpSpPr>
        <p:sp>
          <p:nvSpPr>
            <p:cNvPr id="11" name="Retângulo 10">
              <a:extLst>
                <a:ext uri="{FF2B5EF4-FFF2-40B4-BE49-F238E27FC236}">
                  <a16:creationId xmlns:a16="http://schemas.microsoft.com/office/drawing/2014/main" id="{AAE1D867-E11B-0FEE-F86B-98EC093F3217}"/>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00BCC954-1173-08AA-51A7-ED09A91149BD}"/>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EFB43AA2-7F00-C307-F8A1-077FF08D3598}"/>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EBC5D78C-13D3-EC90-C345-29264026CCA6}"/>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A5D77F4D-DDE6-6930-D088-4AB1B3F61ED3}"/>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99D0CB4C-E9C2-75FE-3073-B6800102E97D}"/>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8" name="CaixaDeTexto 17">
            <a:extLst>
              <a:ext uri="{FF2B5EF4-FFF2-40B4-BE49-F238E27FC236}">
                <a16:creationId xmlns:a16="http://schemas.microsoft.com/office/drawing/2014/main" id="{4EA5816C-BCD1-048E-4AF7-B39C25FAE9E3}"/>
              </a:ext>
            </a:extLst>
          </p:cNvPr>
          <p:cNvSpPr txBox="1"/>
          <p:nvPr/>
        </p:nvSpPr>
        <p:spPr>
          <a:xfrm>
            <a:off x="425276" y="3372496"/>
            <a:ext cx="4805943" cy="2569358"/>
          </a:xfrm>
          <a:prstGeom prst="rect">
            <a:avLst/>
          </a:prstGeom>
          <a:noFill/>
        </p:spPr>
        <p:txBody>
          <a:bodyPr wrap="square">
            <a:spAutoFit/>
          </a:bodyPr>
          <a:lstStyle/>
          <a:p>
            <a:pPr>
              <a:lnSpc>
                <a:spcPct val="120000"/>
              </a:lnSpc>
            </a:pPr>
            <a:r>
              <a:rPr lang="pt-BR" sz="1500" dirty="0"/>
              <a:t>Pode não ser possível ou praticável identificar a perda de produtividade relacionadas com eventos individuais. Assim, uma vez que o Empreiteiro tenha excluído os custos e/ou perdas relacionados com Eventos de Risco específicos do Empregador para os quais o nexo de causalidade possa ser estabelecido, a reclamação de perturbação restante pode apresentar a rara situação em que é aceitável reivindicar a compensação como um todo composto ( ou seja, uma reivindicação global).</a:t>
            </a:r>
          </a:p>
        </p:txBody>
      </p:sp>
      <p:sp>
        <p:nvSpPr>
          <p:cNvPr id="29" name="CaixaDeTexto 28">
            <a:extLst>
              <a:ext uri="{FF2B5EF4-FFF2-40B4-BE49-F238E27FC236}">
                <a16:creationId xmlns:a16="http://schemas.microsoft.com/office/drawing/2014/main" id="{0C3E6F77-3CD9-6C3A-BE00-BF005F9CA73C}"/>
              </a:ext>
            </a:extLst>
          </p:cNvPr>
          <p:cNvSpPr txBox="1"/>
          <p:nvPr/>
        </p:nvSpPr>
        <p:spPr>
          <a:xfrm>
            <a:off x="6665436" y="1987502"/>
            <a:ext cx="5133187" cy="3954352"/>
          </a:xfrm>
          <a:prstGeom prst="rect">
            <a:avLst/>
          </a:prstGeom>
          <a:noFill/>
        </p:spPr>
        <p:txBody>
          <a:bodyPr wrap="square">
            <a:spAutoFit/>
          </a:bodyPr>
          <a:lstStyle/>
          <a:p>
            <a:pPr>
              <a:lnSpc>
                <a:spcPct val="120000"/>
              </a:lnSpc>
            </a:pPr>
            <a:r>
              <a:rPr lang="en-US" sz="1500" i="1" dirty="0">
                <a:solidFill>
                  <a:schemeClr val="bg1"/>
                </a:solidFill>
              </a:rPr>
              <a:t>18.5 When it comes to explaining the cause of disruption, it is often the case that the Contractor will rely upon multiple and intermingled disruption events to explain its loss of productivity and to support its claimed entitlement to loss and expense relating to the impacted work activities. Depending upon the circumstances, </a:t>
            </a:r>
            <a:r>
              <a:rPr lang="en-US" sz="1500" i="1" dirty="0">
                <a:solidFill>
                  <a:schemeClr val="bg1"/>
                </a:solidFill>
                <a:latin typeface="Aptos ExtraBold" panose="020B0004020202020204" pitchFamily="34" charset="0"/>
              </a:rPr>
              <a:t>it may not be possible or practicable to identify the loss of productivity</a:t>
            </a:r>
            <a:r>
              <a:rPr lang="en-US" sz="1500" i="1" dirty="0">
                <a:solidFill>
                  <a:schemeClr val="bg1"/>
                </a:solidFill>
              </a:rPr>
              <a:t>, and hence loss and expense, relating to individual disruption events. Hence, once the Contractor has excluded the costs and/or loss relating to specific Employer Risk Events for which the causal link can be established, </a:t>
            </a:r>
            <a:r>
              <a:rPr lang="en-US" sz="1500" i="1" dirty="0">
                <a:solidFill>
                  <a:schemeClr val="bg1"/>
                </a:solidFill>
                <a:latin typeface="Aptos ExtraBold" panose="020B0004020202020204" pitchFamily="34" charset="0"/>
              </a:rPr>
              <a:t>the remaining disruption claim may present the rare situation in which it is acceptable to claim compensation as a composite whole (i.e. a global claim).</a:t>
            </a:r>
            <a:r>
              <a:rPr lang="en-US" sz="1500" i="1" dirty="0">
                <a:solidFill>
                  <a:schemeClr val="bg1"/>
                </a:solidFill>
              </a:rPr>
              <a:t>” </a:t>
            </a:r>
          </a:p>
        </p:txBody>
      </p:sp>
      <p:sp>
        <p:nvSpPr>
          <p:cNvPr id="32" name="Retângulo 31">
            <a:extLst>
              <a:ext uri="{FF2B5EF4-FFF2-40B4-BE49-F238E27FC236}">
                <a16:creationId xmlns:a16="http://schemas.microsoft.com/office/drawing/2014/main" id="{47D742F1-7DC2-1909-4AF8-2BA589C77016}"/>
              </a:ext>
            </a:extLst>
          </p:cNvPr>
          <p:cNvSpPr/>
          <p:nvPr/>
        </p:nvSpPr>
        <p:spPr>
          <a:xfrm>
            <a:off x="-1" y="6685703"/>
            <a:ext cx="12192001" cy="172298"/>
          </a:xfrm>
          <a:prstGeom prst="rect">
            <a:avLst/>
          </a:prstGeom>
          <a:solidFill>
            <a:srgbClr val="DCB1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4" name="Gráfico 33" descr="Aspas de abertura com preenchimento sólido">
            <a:extLst>
              <a:ext uri="{FF2B5EF4-FFF2-40B4-BE49-F238E27FC236}">
                <a16:creationId xmlns:a16="http://schemas.microsoft.com/office/drawing/2014/main" id="{2123746D-547F-68AA-3D83-F1524FDC71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68858" y="691046"/>
            <a:ext cx="1665768" cy="1665768"/>
          </a:xfrm>
          <a:prstGeom prst="rect">
            <a:avLst/>
          </a:prstGeom>
        </p:spPr>
      </p:pic>
      <p:pic>
        <p:nvPicPr>
          <p:cNvPr id="4" name="Imagem 3">
            <a:extLst>
              <a:ext uri="{FF2B5EF4-FFF2-40B4-BE49-F238E27FC236}">
                <a16:creationId xmlns:a16="http://schemas.microsoft.com/office/drawing/2014/main" id="{B63881FE-5FA7-D457-7AB1-F2C921251EE7}"/>
              </a:ext>
            </a:extLst>
          </p:cNvPr>
          <p:cNvPicPr>
            <a:picLocks noChangeAspect="1"/>
          </p:cNvPicPr>
          <p:nvPr/>
        </p:nvPicPr>
        <p:blipFill>
          <a:blip r:embed="rId7"/>
          <a:stretch>
            <a:fillRect/>
          </a:stretch>
        </p:blipFill>
        <p:spPr>
          <a:xfrm>
            <a:off x="10516880" y="520713"/>
            <a:ext cx="1155644" cy="1115582"/>
          </a:xfrm>
          <a:prstGeom prst="rect">
            <a:avLst/>
          </a:prstGeom>
        </p:spPr>
      </p:pic>
    </p:spTree>
    <p:extLst>
      <p:ext uri="{BB962C8B-B14F-4D97-AF65-F5344CB8AC3E}">
        <p14:creationId xmlns:p14="http://schemas.microsoft.com/office/powerpoint/2010/main" val="4155798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E09ED397-0CBB-8249-E248-EC168F117C50}"/>
              </a:ext>
            </a:extLst>
          </p:cNvPr>
          <p:cNvSpPr txBox="1"/>
          <p:nvPr/>
        </p:nvSpPr>
        <p:spPr>
          <a:xfrm>
            <a:off x="2647120" y="855986"/>
            <a:ext cx="6897760" cy="923330"/>
          </a:xfrm>
          <a:prstGeom prst="rect">
            <a:avLst/>
          </a:prstGeom>
          <a:noFill/>
        </p:spPr>
        <p:txBody>
          <a:bodyPr wrap="square">
            <a:spAutoFit/>
          </a:bodyPr>
          <a:lstStyle/>
          <a:p>
            <a:pPr algn="ctr"/>
            <a:r>
              <a:rPr lang="pt-BR" sz="5400" dirty="0">
                <a:solidFill>
                  <a:srgbClr val="0076B4"/>
                </a:solidFill>
                <a:latin typeface="Aptos ExtraBold" panose="020B0004020202020204" pitchFamily="34" charset="0"/>
              </a:rPr>
              <a:t>Propósito da RP</a:t>
            </a:r>
            <a:endParaRPr lang="pt-BR" sz="5400" dirty="0">
              <a:latin typeface="Aptos ExtraBold" panose="020B0004020202020204" pitchFamily="34" charset="0"/>
            </a:endParaRPr>
          </a:p>
        </p:txBody>
      </p:sp>
      <p:grpSp>
        <p:nvGrpSpPr>
          <p:cNvPr id="10" name="Agrupar 9">
            <a:extLst>
              <a:ext uri="{FF2B5EF4-FFF2-40B4-BE49-F238E27FC236}">
                <a16:creationId xmlns:a16="http://schemas.microsoft.com/office/drawing/2014/main" id="{6D25809B-7C16-2D14-66E3-0D57AC5B90FC}"/>
              </a:ext>
            </a:extLst>
          </p:cNvPr>
          <p:cNvGrpSpPr/>
          <p:nvPr/>
        </p:nvGrpSpPr>
        <p:grpSpPr>
          <a:xfrm>
            <a:off x="5513234" y="1851508"/>
            <a:ext cx="1189596" cy="93779"/>
            <a:chOff x="3467464" y="34057"/>
            <a:chExt cx="6188411" cy="487848"/>
          </a:xfrm>
        </p:grpSpPr>
        <p:sp>
          <p:nvSpPr>
            <p:cNvPr id="11" name="Retângulo 10">
              <a:extLst>
                <a:ext uri="{FF2B5EF4-FFF2-40B4-BE49-F238E27FC236}">
                  <a16:creationId xmlns:a16="http://schemas.microsoft.com/office/drawing/2014/main" id="{AAE1D867-E11B-0FEE-F86B-98EC093F3217}"/>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00BCC954-1173-08AA-51A7-ED09A91149BD}"/>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EFB43AA2-7F00-C307-F8A1-077FF08D3598}"/>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EBC5D78C-13D3-EC90-C345-29264026CCA6}"/>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A5D77F4D-DDE6-6930-D088-4AB1B3F61ED3}"/>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a16="http://schemas.microsoft.com/office/drawing/2014/main" id="{99D0CB4C-E9C2-75FE-3073-B6800102E97D}"/>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3" name="Retângulo 2">
            <a:extLst>
              <a:ext uri="{FF2B5EF4-FFF2-40B4-BE49-F238E27FC236}">
                <a16:creationId xmlns:a16="http://schemas.microsoft.com/office/drawing/2014/main" id="{4BD3F28C-3164-0694-010C-9395B1C241A1}"/>
              </a:ext>
            </a:extLst>
          </p:cNvPr>
          <p:cNvSpPr/>
          <p:nvPr/>
        </p:nvSpPr>
        <p:spPr>
          <a:xfrm>
            <a:off x="515938" y="2478194"/>
            <a:ext cx="2365992" cy="3234749"/>
          </a:xfrm>
          <a:prstGeom prst="rect">
            <a:avLst/>
          </a:prstGeom>
          <a:solidFill>
            <a:schemeClr val="bg1">
              <a:alpha val="90000"/>
            </a:schemeClr>
          </a:solidFill>
          <a:ln>
            <a:solidFill>
              <a:srgbClr val="DCB138"/>
            </a:solidFill>
          </a:ln>
          <a:effectLst>
            <a:outerShdw blurRad="127000" dist="127000" dir="2700000" algn="tl"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D818DFDA-88F9-40CE-C99F-64A704000918}"/>
              </a:ext>
            </a:extLst>
          </p:cNvPr>
          <p:cNvSpPr/>
          <p:nvPr/>
        </p:nvSpPr>
        <p:spPr>
          <a:xfrm>
            <a:off x="3447316" y="2478194"/>
            <a:ext cx="2365992" cy="3234749"/>
          </a:xfrm>
          <a:prstGeom prst="rect">
            <a:avLst/>
          </a:prstGeom>
          <a:solidFill>
            <a:schemeClr val="bg1">
              <a:alpha val="90000"/>
            </a:schemeClr>
          </a:solidFill>
          <a:ln>
            <a:solidFill>
              <a:srgbClr val="DCB138"/>
            </a:solidFill>
          </a:ln>
          <a:effectLst>
            <a:outerShdw blurRad="127000" dist="127000" dir="2700000" algn="tl"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a:extLst>
              <a:ext uri="{FF2B5EF4-FFF2-40B4-BE49-F238E27FC236}">
                <a16:creationId xmlns:a16="http://schemas.microsoft.com/office/drawing/2014/main" id="{3E3F4429-8287-0BC1-878E-7C1D257F94E4}"/>
              </a:ext>
            </a:extLst>
          </p:cNvPr>
          <p:cNvSpPr/>
          <p:nvPr/>
        </p:nvSpPr>
        <p:spPr>
          <a:xfrm>
            <a:off x="6378694" y="2478194"/>
            <a:ext cx="2365992" cy="3234749"/>
          </a:xfrm>
          <a:prstGeom prst="rect">
            <a:avLst/>
          </a:prstGeom>
          <a:solidFill>
            <a:schemeClr val="bg1">
              <a:alpha val="90000"/>
            </a:schemeClr>
          </a:solidFill>
          <a:ln>
            <a:solidFill>
              <a:srgbClr val="DCB138"/>
            </a:solidFill>
          </a:ln>
          <a:effectLst>
            <a:outerShdw blurRad="127000" dist="127000" dir="2700000" algn="tl"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tângulo 6">
            <a:extLst>
              <a:ext uri="{FF2B5EF4-FFF2-40B4-BE49-F238E27FC236}">
                <a16:creationId xmlns:a16="http://schemas.microsoft.com/office/drawing/2014/main" id="{FE7E2F23-1168-FF5E-FDB3-ED5CE28F253F}"/>
              </a:ext>
            </a:extLst>
          </p:cNvPr>
          <p:cNvSpPr/>
          <p:nvPr/>
        </p:nvSpPr>
        <p:spPr>
          <a:xfrm>
            <a:off x="9310071" y="2478194"/>
            <a:ext cx="2365992" cy="3234749"/>
          </a:xfrm>
          <a:prstGeom prst="rect">
            <a:avLst/>
          </a:prstGeom>
          <a:solidFill>
            <a:schemeClr val="bg1">
              <a:alpha val="90000"/>
            </a:schemeClr>
          </a:solidFill>
          <a:ln>
            <a:solidFill>
              <a:srgbClr val="DCB138"/>
            </a:solidFill>
          </a:ln>
          <a:effectLst>
            <a:outerShdw blurRad="127000" dist="127000" dir="2700000" algn="tl"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CaixaDeTexto 18">
            <a:extLst>
              <a:ext uri="{FF2B5EF4-FFF2-40B4-BE49-F238E27FC236}">
                <a16:creationId xmlns:a16="http://schemas.microsoft.com/office/drawing/2014/main" id="{14264C51-FBFC-ED05-FD60-A38954644DAB}"/>
              </a:ext>
            </a:extLst>
          </p:cNvPr>
          <p:cNvSpPr txBox="1"/>
          <p:nvPr/>
        </p:nvSpPr>
        <p:spPr>
          <a:xfrm>
            <a:off x="629822" y="4095568"/>
            <a:ext cx="2138223" cy="1200329"/>
          </a:xfrm>
          <a:prstGeom prst="rect">
            <a:avLst/>
          </a:prstGeom>
          <a:noFill/>
        </p:spPr>
        <p:txBody>
          <a:bodyPr wrap="square" rtlCol="0">
            <a:spAutoFit/>
          </a:bodyPr>
          <a:lstStyle/>
          <a:p>
            <a:pPr algn="ctr"/>
            <a:r>
              <a:rPr lang="pt-BR" dirty="0" err="1"/>
              <a:t>Identify</a:t>
            </a:r>
            <a:r>
              <a:rPr lang="pt-BR" dirty="0"/>
              <a:t> </a:t>
            </a:r>
            <a:r>
              <a:rPr lang="pt-BR" dirty="0" err="1"/>
              <a:t>Lost</a:t>
            </a:r>
            <a:r>
              <a:rPr lang="pt-BR" dirty="0"/>
              <a:t> Productivity </a:t>
            </a:r>
            <a:r>
              <a:rPr lang="pt-BR" dirty="0" err="1"/>
              <a:t>Estimating</a:t>
            </a:r>
            <a:r>
              <a:rPr lang="pt-BR" dirty="0"/>
              <a:t> </a:t>
            </a:r>
            <a:r>
              <a:rPr lang="pt-BR" dirty="0" err="1"/>
              <a:t>Methodologies</a:t>
            </a:r>
            <a:endParaRPr lang="pt-BR" dirty="0"/>
          </a:p>
        </p:txBody>
      </p:sp>
      <p:sp>
        <p:nvSpPr>
          <p:cNvPr id="22" name="CaixaDeTexto 21">
            <a:extLst>
              <a:ext uri="{FF2B5EF4-FFF2-40B4-BE49-F238E27FC236}">
                <a16:creationId xmlns:a16="http://schemas.microsoft.com/office/drawing/2014/main" id="{168A9C0E-21BF-E3B6-2165-6A76CA76BFF1}"/>
              </a:ext>
            </a:extLst>
          </p:cNvPr>
          <p:cNvSpPr txBox="1"/>
          <p:nvPr/>
        </p:nvSpPr>
        <p:spPr>
          <a:xfrm>
            <a:off x="3745183" y="4095568"/>
            <a:ext cx="1768052" cy="923330"/>
          </a:xfrm>
          <a:prstGeom prst="rect">
            <a:avLst/>
          </a:prstGeom>
          <a:noFill/>
        </p:spPr>
        <p:txBody>
          <a:bodyPr wrap="square" rtlCol="0">
            <a:spAutoFit/>
          </a:bodyPr>
          <a:lstStyle/>
          <a:p>
            <a:pPr algn="ctr"/>
            <a:r>
              <a:rPr lang="pt-BR" dirty="0"/>
              <a:t>Rank</a:t>
            </a:r>
            <a:br>
              <a:rPr lang="pt-BR" dirty="0"/>
            </a:br>
            <a:r>
              <a:rPr lang="pt-BR" dirty="0" err="1"/>
              <a:t>Order</a:t>
            </a:r>
            <a:r>
              <a:rPr lang="pt-BR" dirty="0"/>
              <a:t> </a:t>
            </a:r>
            <a:r>
              <a:rPr lang="pt-BR" dirty="0" err="1"/>
              <a:t>the</a:t>
            </a:r>
            <a:r>
              <a:rPr lang="pt-BR" dirty="0"/>
              <a:t> </a:t>
            </a:r>
            <a:r>
              <a:rPr lang="pt-BR" dirty="0" err="1"/>
              <a:t>Methodologies</a:t>
            </a:r>
            <a:endParaRPr lang="pt-BR" dirty="0"/>
          </a:p>
        </p:txBody>
      </p:sp>
      <p:sp>
        <p:nvSpPr>
          <p:cNvPr id="23" name="CaixaDeTexto 22">
            <a:extLst>
              <a:ext uri="{FF2B5EF4-FFF2-40B4-BE49-F238E27FC236}">
                <a16:creationId xmlns:a16="http://schemas.microsoft.com/office/drawing/2014/main" id="{87AE8E7C-C07C-BE2B-DCF0-5C3262ECFBBF}"/>
              </a:ext>
            </a:extLst>
          </p:cNvPr>
          <p:cNvSpPr txBox="1"/>
          <p:nvPr/>
        </p:nvSpPr>
        <p:spPr>
          <a:xfrm>
            <a:off x="6725337" y="4095568"/>
            <a:ext cx="1672706" cy="923330"/>
          </a:xfrm>
          <a:prstGeom prst="rect">
            <a:avLst/>
          </a:prstGeom>
          <a:noFill/>
        </p:spPr>
        <p:txBody>
          <a:bodyPr wrap="square" rtlCol="0">
            <a:spAutoFit/>
          </a:bodyPr>
          <a:lstStyle/>
          <a:p>
            <a:pPr algn="ctr"/>
            <a:r>
              <a:rPr lang="pt-BR" dirty="0"/>
              <a:t>Define </a:t>
            </a:r>
            <a:r>
              <a:rPr lang="pt-BR" dirty="0" err="1"/>
              <a:t>and</a:t>
            </a:r>
            <a:r>
              <a:rPr lang="pt-BR" dirty="0"/>
              <a:t> </a:t>
            </a:r>
            <a:r>
              <a:rPr lang="pt-BR" dirty="0" err="1"/>
              <a:t>Discuss</a:t>
            </a:r>
            <a:r>
              <a:rPr lang="pt-BR" dirty="0"/>
              <a:t> </a:t>
            </a:r>
            <a:r>
              <a:rPr lang="pt-BR" dirty="0" err="1"/>
              <a:t>Each</a:t>
            </a:r>
            <a:r>
              <a:rPr lang="pt-BR" dirty="0"/>
              <a:t> </a:t>
            </a:r>
            <a:r>
              <a:rPr lang="pt-BR" dirty="0" err="1"/>
              <a:t>Methodology</a:t>
            </a:r>
            <a:endParaRPr lang="pt-BR" dirty="0"/>
          </a:p>
        </p:txBody>
      </p:sp>
      <p:sp>
        <p:nvSpPr>
          <p:cNvPr id="24" name="CaixaDeTexto 23">
            <a:extLst>
              <a:ext uri="{FF2B5EF4-FFF2-40B4-BE49-F238E27FC236}">
                <a16:creationId xmlns:a16="http://schemas.microsoft.com/office/drawing/2014/main" id="{C3A68B75-2267-8895-CE8C-2DE63C2A8C15}"/>
              </a:ext>
            </a:extLst>
          </p:cNvPr>
          <p:cNvSpPr txBox="1"/>
          <p:nvPr/>
        </p:nvSpPr>
        <p:spPr>
          <a:xfrm>
            <a:off x="9423955" y="4095568"/>
            <a:ext cx="2138223" cy="1200329"/>
          </a:xfrm>
          <a:prstGeom prst="rect">
            <a:avLst/>
          </a:prstGeom>
          <a:noFill/>
        </p:spPr>
        <p:txBody>
          <a:bodyPr wrap="square" rtlCol="0">
            <a:spAutoFit/>
          </a:bodyPr>
          <a:lstStyle/>
          <a:p>
            <a:pPr algn="ctr"/>
            <a:r>
              <a:rPr lang="pt-BR" dirty="0" err="1"/>
              <a:t>Identify</a:t>
            </a:r>
            <a:r>
              <a:rPr lang="pt-BR" dirty="0"/>
              <a:t> </a:t>
            </a:r>
            <a:r>
              <a:rPr lang="pt-BR" dirty="0" err="1"/>
              <a:t>Selected</a:t>
            </a:r>
            <a:r>
              <a:rPr lang="pt-BR" dirty="0"/>
              <a:t> </a:t>
            </a:r>
            <a:r>
              <a:rPr lang="pt-BR" dirty="0" err="1"/>
              <a:t>Studies</a:t>
            </a:r>
            <a:r>
              <a:rPr lang="pt-BR" dirty="0"/>
              <a:t> </a:t>
            </a:r>
            <a:r>
              <a:rPr lang="pt-BR" dirty="0" err="1"/>
              <a:t>Applicable</a:t>
            </a:r>
            <a:r>
              <a:rPr lang="pt-BR" dirty="0"/>
              <a:t> </a:t>
            </a:r>
            <a:r>
              <a:rPr lang="pt-BR" dirty="0" err="1"/>
              <a:t>to</a:t>
            </a:r>
            <a:r>
              <a:rPr lang="pt-BR" dirty="0"/>
              <a:t> </a:t>
            </a:r>
            <a:r>
              <a:rPr lang="pt-BR" dirty="0" err="1"/>
              <a:t>Each</a:t>
            </a:r>
            <a:r>
              <a:rPr lang="pt-BR" dirty="0"/>
              <a:t> </a:t>
            </a:r>
            <a:r>
              <a:rPr lang="pt-BR" dirty="0" err="1"/>
              <a:t>Methodology</a:t>
            </a:r>
            <a:endParaRPr lang="pt-BR" dirty="0"/>
          </a:p>
        </p:txBody>
      </p:sp>
      <p:pic>
        <p:nvPicPr>
          <p:cNvPr id="4" name="Gráfico 3" descr="Sinal estrutura de tópicos">
            <a:extLst>
              <a:ext uri="{FF2B5EF4-FFF2-40B4-BE49-F238E27FC236}">
                <a16:creationId xmlns:a16="http://schemas.microsoft.com/office/drawing/2014/main" id="{EE869FD0-5C73-99D8-D2C8-3AC9AA15AF2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1733" y="2971800"/>
            <a:ext cx="914400" cy="914400"/>
          </a:xfrm>
          <a:prstGeom prst="rect">
            <a:avLst/>
          </a:prstGeom>
        </p:spPr>
      </p:pic>
      <p:pic>
        <p:nvPicPr>
          <p:cNvPr id="17" name="Gráfico 16" descr="Na mosca estrutura de tópicos">
            <a:extLst>
              <a:ext uri="{FF2B5EF4-FFF2-40B4-BE49-F238E27FC236}">
                <a16:creationId xmlns:a16="http://schemas.microsoft.com/office/drawing/2014/main" id="{114991A3-6F8B-DAA4-DADC-BFDAB21B400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35867" y="2971800"/>
            <a:ext cx="914400" cy="914400"/>
          </a:xfrm>
          <a:prstGeom prst="rect">
            <a:avLst/>
          </a:prstGeom>
        </p:spPr>
      </p:pic>
      <p:pic>
        <p:nvPicPr>
          <p:cNvPr id="20" name="Gráfico 19" descr="Chat estrutura de tópicos">
            <a:extLst>
              <a:ext uri="{FF2B5EF4-FFF2-40B4-BE49-F238E27FC236}">
                <a16:creationId xmlns:a16="http://schemas.microsoft.com/office/drawing/2014/main" id="{51174E37-267D-A3E1-A747-76DAAD9734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05591" y="2976003"/>
            <a:ext cx="914400" cy="914400"/>
          </a:xfrm>
          <a:prstGeom prst="rect">
            <a:avLst/>
          </a:prstGeom>
        </p:spPr>
      </p:pic>
      <p:pic>
        <p:nvPicPr>
          <p:cNvPr id="25" name="Gráfico 24" descr="Lista de Verificação estrutura de tópicos">
            <a:extLst>
              <a:ext uri="{FF2B5EF4-FFF2-40B4-BE49-F238E27FC236}">
                <a16:creationId xmlns:a16="http://schemas.microsoft.com/office/drawing/2014/main" id="{8CFAF083-24B6-8B28-91D0-BD1F9586BF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72009" y="2971800"/>
            <a:ext cx="914400" cy="914400"/>
          </a:xfrm>
          <a:prstGeom prst="rect">
            <a:avLst/>
          </a:prstGeom>
        </p:spPr>
      </p:pic>
    </p:spTree>
    <p:extLst>
      <p:ext uri="{BB962C8B-B14F-4D97-AF65-F5344CB8AC3E}">
        <p14:creationId xmlns:p14="http://schemas.microsoft.com/office/powerpoint/2010/main" val="174941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5" name="Imagem 24" descr="Pessoa com capacete&#10;&#10;Descrição gerada automaticamente com confiança baixa">
            <a:extLst>
              <a:ext uri="{FF2B5EF4-FFF2-40B4-BE49-F238E27FC236}">
                <a16:creationId xmlns:a16="http://schemas.microsoft.com/office/drawing/2014/main" id="{08952F9A-B7A7-D122-456E-1C78C2BFF6A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5446" r="22876"/>
          <a:stretch/>
        </p:blipFill>
        <p:spPr>
          <a:xfrm>
            <a:off x="1" y="0"/>
            <a:ext cx="4286834" cy="6858000"/>
          </a:xfrm>
          <a:prstGeom prst="rect">
            <a:avLst/>
          </a:prstGeom>
        </p:spPr>
      </p:pic>
      <p:sp>
        <p:nvSpPr>
          <p:cNvPr id="26" name="Retângulo 25">
            <a:extLst>
              <a:ext uri="{FF2B5EF4-FFF2-40B4-BE49-F238E27FC236}">
                <a16:creationId xmlns:a16="http://schemas.microsoft.com/office/drawing/2014/main" id="{6DCF7D80-992C-4AAB-6CFE-8614D2588ED0}"/>
              </a:ext>
            </a:extLst>
          </p:cNvPr>
          <p:cNvSpPr/>
          <p:nvPr/>
        </p:nvSpPr>
        <p:spPr>
          <a:xfrm>
            <a:off x="0" y="0"/>
            <a:ext cx="4286834" cy="6857999"/>
          </a:xfrm>
          <a:prstGeom prst="rect">
            <a:avLst/>
          </a:prstGeom>
          <a:solidFill>
            <a:schemeClr val="tx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a:extLst>
              <a:ext uri="{FF2B5EF4-FFF2-40B4-BE49-F238E27FC236}">
                <a16:creationId xmlns:a16="http://schemas.microsoft.com/office/drawing/2014/main" id="{04C17300-C0D6-5BDF-7093-6F3B1B07C9FC}"/>
              </a:ext>
            </a:extLst>
          </p:cNvPr>
          <p:cNvSpPr txBox="1"/>
          <p:nvPr/>
        </p:nvSpPr>
        <p:spPr>
          <a:xfrm>
            <a:off x="382744" y="2582614"/>
            <a:ext cx="3904090" cy="923330"/>
          </a:xfrm>
          <a:prstGeom prst="rect">
            <a:avLst/>
          </a:prstGeom>
          <a:noFill/>
        </p:spPr>
        <p:txBody>
          <a:bodyPr wrap="square">
            <a:spAutoFit/>
          </a:bodyPr>
          <a:lstStyle/>
          <a:p>
            <a:r>
              <a:rPr lang="pt-BR" sz="5400" dirty="0">
                <a:solidFill>
                  <a:schemeClr val="bg1"/>
                </a:solidFill>
                <a:latin typeface="Aptos ExtraBold" panose="020B0004020202020204" pitchFamily="34" charset="0"/>
              </a:rPr>
              <a:t>Métodos</a:t>
            </a:r>
          </a:p>
        </p:txBody>
      </p:sp>
      <p:grpSp>
        <p:nvGrpSpPr>
          <p:cNvPr id="6" name="Agrupar 5">
            <a:extLst>
              <a:ext uri="{FF2B5EF4-FFF2-40B4-BE49-F238E27FC236}">
                <a16:creationId xmlns:a16="http://schemas.microsoft.com/office/drawing/2014/main" id="{51AECEF2-D959-5A02-8CB3-E0519DAD03E2}"/>
              </a:ext>
            </a:extLst>
          </p:cNvPr>
          <p:cNvGrpSpPr/>
          <p:nvPr/>
        </p:nvGrpSpPr>
        <p:grpSpPr>
          <a:xfrm>
            <a:off x="526571" y="3505944"/>
            <a:ext cx="1189596" cy="93779"/>
            <a:chOff x="3467464" y="34057"/>
            <a:chExt cx="6188411" cy="487848"/>
          </a:xfrm>
        </p:grpSpPr>
        <p:sp>
          <p:nvSpPr>
            <p:cNvPr id="10" name="Retângulo 9">
              <a:extLst>
                <a:ext uri="{FF2B5EF4-FFF2-40B4-BE49-F238E27FC236}">
                  <a16:creationId xmlns:a16="http://schemas.microsoft.com/office/drawing/2014/main" id="{875B8466-8C2C-E57C-C6F6-FCAD5FD4250B}"/>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F3DE4A40-047E-43F9-5F9B-8C4BECC43CF1}"/>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B676F507-4222-C2C7-8376-B9EC335A9C35}"/>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A5B15FEE-2EA0-B938-0097-8167111C5342}"/>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67508F39-FB76-D003-16B7-EFA4886EB871}"/>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B4FFE975-4D91-D063-2438-DDA97DF0232D}"/>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7" name="CaixaDeTexto 16">
            <a:extLst>
              <a:ext uri="{FF2B5EF4-FFF2-40B4-BE49-F238E27FC236}">
                <a16:creationId xmlns:a16="http://schemas.microsoft.com/office/drawing/2014/main" id="{E1F07E23-E567-8AE2-81C0-D4A530D79999}"/>
              </a:ext>
            </a:extLst>
          </p:cNvPr>
          <p:cNvSpPr txBox="1"/>
          <p:nvPr/>
        </p:nvSpPr>
        <p:spPr>
          <a:xfrm>
            <a:off x="4845040" y="855160"/>
            <a:ext cx="3237553" cy="1384995"/>
          </a:xfrm>
          <a:prstGeom prst="rect">
            <a:avLst/>
          </a:prstGeom>
          <a:noFill/>
        </p:spPr>
        <p:txBody>
          <a:bodyPr wrap="none" rtlCol="0">
            <a:spAutoFit/>
          </a:bodyPr>
          <a:lstStyle/>
          <a:p>
            <a:pPr>
              <a:spcBef>
                <a:spcPts val="300"/>
              </a:spcBef>
              <a:spcAft>
                <a:spcPts val="300"/>
              </a:spcAft>
            </a:pPr>
            <a:r>
              <a:rPr lang="pt-BR" sz="1600" dirty="0"/>
              <a:t>PROJECT SPECIFIC STUDIES</a:t>
            </a:r>
          </a:p>
          <a:p>
            <a:pPr marL="171450" indent="-171450">
              <a:spcBef>
                <a:spcPts val="300"/>
              </a:spcBef>
              <a:spcAft>
                <a:spcPts val="300"/>
              </a:spcAft>
              <a:buClr>
                <a:srgbClr val="0076B4"/>
              </a:buClr>
              <a:buFont typeface="Wingdings" panose="05000000000000000000" pitchFamily="2" charset="2"/>
              <a:buChar char="§"/>
            </a:pPr>
            <a:r>
              <a:rPr lang="pt-BR" sz="1200" dirty="0"/>
              <a:t>Measured Mile </a:t>
            </a:r>
            <a:r>
              <a:rPr lang="pt-BR" sz="1200" dirty="0" err="1"/>
              <a:t>Study</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a:t>Earned </a:t>
            </a:r>
            <a:r>
              <a:rPr lang="pt-BR" sz="1200" dirty="0" err="1"/>
              <a:t>Value</a:t>
            </a:r>
            <a:r>
              <a:rPr lang="pt-BR" sz="1200" dirty="0"/>
              <a:t> </a:t>
            </a:r>
            <a:r>
              <a:rPr lang="pt-BR" sz="1200" dirty="0" err="1"/>
              <a:t>Analysis</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err="1"/>
              <a:t>Work</a:t>
            </a:r>
            <a:r>
              <a:rPr lang="pt-BR" sz="1200" dirty="0"/>
              <a:t> </a:t>
            </a:r>
            <a:r>
              <a:rPr lang="pt-BR" sz="1200" dirty="0" err="1"/>
              <a:t>Sampling</a:t>
            </a:r>
            <a:r>
              <a:rPr lang="pt-BR" sz="1200" dirty="0"/>
              <a:t> </a:t>
            </a:r>
            <a:r>
              <a:rPr lang="pt-BR" sz="1200" dirty="0" err="1"/>
              <a:t>Method</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err="1"/>
              <a:t>Craftsmen</a:t>
            </a:r>
            <a:r>
              <a:rPr lang="pt-BR" sz="1200" dirty="0"/>
              <a:t> </a:t>
            </a:r>
            <a:r>
              <a:rPr lang="pt-BR" sz="1200" dirty="0" err="1"/>
              <a:t>Questionnaire</a:t>
            </a:r>
            <a:r>
              <a:rPr lang="pt-BR" sz="1200" dirty="0"/>
              <a:t> </a:t>
            </a:r>
            <a:r>
              <a:rPr lang="pt-BR" sz="1200" dirty="0" err="1"/>
              <a:t>Sampling</a:t>
            </a:r>
            <a:r>
              <a:rPr lang="pt-BR" sz="1200" dirty="0"/>
              <a:t> </a:t>
            </a:r>
            <a:r>
              <a:rPr lang="pt-BR" sz="1200" dirty="0" err="1"/>
              <a:t>Method</a:t>
            </a:r>
            <a:endParaRPr lang="pt-BR" sz="1200" dirty="0"/>
          </a:p>
        </p:txBody>
      </p:sp>
      <p:sp>
        <p:nvSpPr>
          <p:cNvPr id="18" name="CaixaDeTexto 17">
            <a:extLst>
              <a:ext uri="{FF2B5EF4-FFF2-40B4-BE49-F238E27FC236}">
                <a16:creationId xmlns:a16="http://schemas.microsoft.com/office/drawing/2014/main" id="{60830D41-F1E7-1E8C-FBDD-BBC580E138B7}"/>
              </a:ext>
            </a:extLst>
          </p:cNvPr>
          <p:cNvSpPr txBox="1"/>
          <p:nvPr/>
        </p:nvSpPr>
        <p:spPr>
          <a:xfrm>
            <a:off x="4845040" y="2605698"/>
            <a:ext cx="3113545" cy="861774"/>
          </a:xfrm>
          <a:prstGeom prst="rect">
            <a:avLst/>
          </a:prstGeom>
          <a:noFill/>
        </p:spPr>
        <p:txBody>
          <a:bodyPr wrap="none" rtlCol="0">
            <a:spAutoFit/>
          </a:bodyPr>
          <a:lstStyle/>
          <a:p>
            <a:pPr>
              <a:spcBef>
                <a:spcPts val="300"/>
              </a:spcBef>
              <a:spcAft>
                <a:spcPts val="300"/>
              </a:spcAft>
            </a:pPr>
            <a:r>
              <a:rPr lang="pt-BR" sz="1600" dirty="0"/>
              <a:t>PROJECT COMPARSION STUDIES</a:t>
            </a:r>
          </a:p>
          <a:p>
            <a:pPr marL="171450" indent="-171450">
              <a:spcBef>
                <a:spcPts val="300"/>
              </a:spcBef>
              <a:spcAft>
                <a:spcPts val="300"/>
              </a:spcAft>
              <a:buClr>
                <a:srgbClr val="0076B4"/>
              </a:buClr>
              <a:buFont typeface="Wingdings" panose="05000000000000000000" pitchFamily="2" charset="2"/>
              <a:buChar char="§"/>
            </a:pPr>
            <a:r>
              <a:rPr lang="pt-BR" sz="1200" dirty="0" err="1"/>
              <a:t>Comparable</a:t>
            </a:r>
            <a:r>
              <a:rPr lang="pt-BR" sz="1200" dirty="0"/>
              <a:t> </a:t>
            </a:r>
            <a:r>
              <a:rPr lang="pt-BR" sz="1200" dirty="0" err="1"/>
              <a:t>Work</a:t>
            </a:r>
            <a:r>
              <a:rPr lang="pt-BR" sz="1200" dirty="0"/>
              <a:t> </a:t>
            </a:r>
            <a:r>
              <a:rPr lang="pt-BR" sz="1200" dirty="0" err="1"/>
              <a:t>Study</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err="1"/>
              <a:t>Comparable</a:t>
            </a:r>
            <a:r>
              <a:rPr lang="pt-BR" sz="1200" dirty="0"/>
              <a:t> Project </a:t>
            </a:r>
            <a:r>
              <a:rPr lang="pt-BR" sz="1200" dirty="0" err="1"/>
              <a:t>Study</a:t>
            </a:r>
            <a:endParaRPr lang="pt-BR" sz="1200" dirty="0"/>
          </a:p>
        </p:txBody>
      </p:sp>
      <p:sp>
        <p:nvSpPr>
          <p:cNvPr id="19" name="CaixaDeTexto 18">
            <a:extLst>
              <a:ext uri="{FF2B5EF4-FFF2-40B4-BE49-F238E27FC236}">
                <a16:creationId xmlns:a16="http://schemas.microsoft.com/office/drawing/2014/main" id="{93CB7FDB-E0AC-B222-2628-E893A45791C2}"/>
              </a:ext>
            </a:extLst>
          </p:cNvPr>
          <p:cNvSpPr txBox="1"/>
          <p:nvPr/>
        </p:nvSpPr>
        <p:spPr>
          <a:xfrm>
            <a:off x="4845040" y="3833015"/>
            <a:ext cx="3100849" cy="2169825"/>
          </a:xfrm>
          <a:prstGeom prst="rect">
            <a:avLst/>
          </a:prstGeom>
          <a:noFill/>
        </p:spPr>
        <p:txBody>
          <a:bodyPr wrap="none" rtlCol="0">
            <a:spAutoFit/>
          </a:bodyPr>
          <a:lstStyle/>
          <a:p>
            <a:pPr>
              <a:spcBef>
                <a:spcPts val="300"/>
              </a:spcBef>
              <a:spcAft>
                <a:spcPts val="300"/>
              </a:spcAft>
            </a:pPr>
            <a:r>
              <a:rPr lang="pt-BR" sz="1600" dirty="0"/>
              <a:t>SPECIALTY INDUSTRY STUDIES</a:t>
            </a:r>
          </a:p>
          <a:p>
            <a:pPr marL="171450" indent="-171450">
              <a:spcBef>
                <a:spcPts val="300"/>
              </a:spcBef>
              <a:spcAft>
                <a:spcPts val="300"/>
              </a:spcAft>
              <a:buClr>
                <a:srgbClr val="0076B4"/>
              </a:buClr>
              <a:buFont typeface="Wingdings" panose="05000000000000000000" pitchFamily="2" charset="2"/>
              <a:buChar char="§"/>
            </a:pPr>
            <a:r>
              <a:rPr lang="pt-BR" sz="1200" dirty="0" err="1"/>
              <a:t>Acceleration</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err="1"/>
              <a:t>Changes</a:t>
            </a:r>
            <a:r>
              <a:rPr lang="pt-BR" sz="1200" dirty="0"/>
              <a:t>, </a:t>
            </a:r>
            <a:r>
              <a:rPr lang="pt-BR" sz="1200" dirty="0" err="1"/>
              <a:t>Cumulative</a:t>
            </a:r>
            <a:r>
              <a:rPr lang="pt-BR" sz="1200" dirty="0"/>
              <a:t> </a:t>
            </a:r>
            <a:r>
              <a:rPr lang="pt-BR" sz="1200" dirty="0" err="1"/>
              <a:t>Impact</a:t>
            </a:r>
            <a:r>
              <a:rPr lang="pt-BR" sz="1200" dirty="0"/>
              <a:t> </a:t>
            </a:r>
            <a:r>
              <a:rPr lang="pt-BR" sz="1200" dirty="0" err="1"/>
              <a:t>and</a:t>
            </a:r>
            <a:r>
              <a:rPr lang="pt-BR" sz="1200" dirty="0"/>
              <a:t> </a:t>
            </a:r>
            <a:r>
              <a:rPr lang="pt-BR" sz="1200" dirty="0" err="1"/>
              <a:t>Rework</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a:t>Learning Curve</a:t>
            </a:r>
          </a:p>
          <a:p>
            <a:pPr marL="171450" indent="-171450">
              <a:spcBef>
                <a:spcPts val="300"/>
              </a:spcBef>
              <a:spcAft>
                <a:spcPts val="300"/>
              </a:spcAft>
              <a:buClr>
                <a:srgbClr val="0076B4"/>
              </a:buClr>
              <a:buFont typeface="Wingdings" panose="05000000000000000000" pitchFamily="2" charset="2"/>
              <a:buChar char="§"/>
            </a:pPr>
            <a:r>
              <a:rPr lang="pt-BR" sz="1200" dirty="0" err="1"/>
              <a:t>Overtime</a:t>
            </a:r>
            <a:r>
              <a:rPr lang="pt-BR" sz="1200" dirty="0"/>
              <a:t> </a:t>
            </a:r>
            <a:r>
              <a:rPr lang="pt-BR" sz="1200" dirty="0" err="1"/>
              <a:t>and</a:t>
            </a:r>
            <a:r>
              <a:rPr lang="pt-BR" sz="1200" dirty="0"/>
              <a:t> Shift </a:t>
            </a:r>
            <a:r>
              <a:rPr lang="pt-BR" sz="1200" dirty="0" err="1"/>
              <a:t>Work</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a:t>Project </a:t>
            </a:r>
            <a:r>
              <a:rPr lang="pt-BR" sz="1200" dirty="0" err="1"/>
              <a:t>Characteristics</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a:t>Project Management</a:t>
            </a:r>
          </a:p>
          <a:p>
            <a:pPr marL="171450" indent="-171450">
              <a:spcBef>
                <a:spcPts val="300"/>
              </a:spcBef>
              <a:spcAft>
                <a:spcPts val="300"/>
              </a:spcAft>
              <a:buClr>
                <a:srgbClr val="0076B4"/>
              </a:buClr>
              <a:buFont typeface="Wingdings" panose="05000000000000000000" pitchFamily="2" charset="2"/>
              <a:buChar char="§"/>
            </a:pPr>
            <a:r>
              <a:rPr lang="pt-BR" sz="1200" dirty="0"/>
              <a:t>Weather</a:t>
            </a:r>
          </a:p>
        </p:txBody>
      </p:sp>
      <p:sp>
        <p:nvSpPr>
          <p:cNvPr id="21" name="CaixaDeTexto 20">
            <a:extLst>
              <a:ext uri="{FF2B5EF4-FFF2-40B4-BE49-F238E27FC236}">
                <a16:creationId xmlns:a16="http://schemas.microsoft.com/office/drawing/2014/main" id="{E6F5BD7E-CFCA-970D-9372-183534FD0EF3}"/>
              </a:ext>
            </a:extLst>
          </p:cNvPr>
          <p:cNvSpPr txBox="1"/>
          <p:nvPr/>
        </p:nvSpPr>
        <p:spPr>
          <a:xfrm>
            <a:off x="8640799" y="855160"/>
            <a:ext cx="2857834" cy="2123658"/>
          </a:xfrm>
          <a:prstGeom prst="rect">
            <a:avLst/>
          </a:prstGeom>
          <a:noFill/>
        </p:spPr>
        <p:txBody>
          <a:bodyPr wrap="none" rtlCol="0">
            <a:spAutoFit/>
          </a:bodyPr>
          <a:lstStyle/>
          <a:p>
            <a:pPr>
              <a:spcBef>
                <a:spcPts val="300"/>
              </a:spcBef>
              <a:spcAft>
                <a:spcPts val="300"/>
              </a:spcAft>
            </a:pPr>
            <a:r>
              <a:rPr lang="pt-BR" sz="1600" dirty="0"/>
              <a:t>GENERAL INDUSTRY STUDIES</a:t>
            </a:r>
          </a:p>
          <a:p>
            <a:pPr marL="171450" indent="-171450">
              <a:spcBef>
                <a:spcPts val="300"/>
              </a:spcBef>
              <a:spcAft>
                <a:spcPts val="300"/>
              </a:spcAft>
              <a:buClr>
                <a:srgbClr val="0076B4"/>
              </a:buClr>
              <a:buFont typeface="Wingdings" panose="05000000000000000000" pitchFamily="2" charset="2"/>
              <a:buChar char="§"/>
            </a:pPr>
            <a:r>
              <a:rPr lang="pt-BR" sz="1200" dirty="0"/>
              <a:t>U.S. Army Corps </a:t>
            </a:r>
            <a:r>
              <a:rPr lang="pt-BR" sz="1200" dirty="0" err="1"/>
              <a:t>of</a:t>
            </a:r>
            <a:r>
              <a:rPr lang="pt-BR" sz="1200" dirty="0"/>
              <a:t> </a:t>
            </a:r>
            <a:r>
              <a:rPr lang="pt-BR" sz="1200" dirty="0" err="1"/>
              <a:t>Engineers</a:t>
            </a:r>
            <a:br>
              <a:rPr lang="pt-BR" sz="1200" dirty="0"/>
            </a:br>
            <a:r>
              <a:rPr lang="pt-BR" sz="1200" dirty="0" err="1"/>
              <a:t>Modification</a:t>
            </a:r>
            <a:br>
              <a:rPr lang="pt-BR" sz="1200" dirty="0"/>
            </a:br>
            <a:r>
              <a:rPr lang="pt-BR" sz="1200" dirty="0" err="1"/>
              <a:t>Impact</a:t>
            </a:r>
            <a:r>
              <a:rPr lang="pt-BR" sz="1200" dirty="0"/>
              <a:t> </a:t>
            </a:r>
            <a:r>
              <a:rPr lang="pt-BR" sz="1200" dirty="0" err="1"/>
              <a:t>Evaluation</a:t>
            </a:r>
            <a:r>
              <a:rPr lang="pt-BR" sz="1200" dirty="0"/>
              <a:t> </a:t>
            </a:r>
            <a:r>
              <a:rPr lang="pt-BR" sz="1200" dirty="0" err="1"/>
              <a:t>Guide</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err="1"/>
              <a:t>Mechanical</a:t>
            </a:r>
            <a:r>
              <a:rPr lang="pt-BR" sz="1200" dirty="0"/>
              <a:t> </a:t>
            </a:r>
            <a:r>
              <a:rPr lang="pt-BR" sz="1200" dirty="0" err="1"/>
              <a:t>Contractor´s</a:t>
            </a:r>
            <a:r>
              <a:rPr lang="pt-BR" sz="1200" dirty="0"/>
              <a:t> </a:t>
            </a:r>
            <a:r>
              <a:rPr lang="pt-BR" sz="1200" dirty="0" err="1"/>
              <a:t>Association</a:t>
            </a:r>
            <a:br>
              <a:rPr lang="pt-BR" sz="1200" dirty="0"/>
            </a:br>
            <a:r>
              <a:rPr lang="pt-BR" sz="1200" dirty="0" err="1"/>
              <a:t>of</a:t>
            </a:r>
            <a:r>
              <a:rPr lang="pt-BR" sz="1200" dirty="0"/>
              <a:t> </a:t>
            </a:r>
            <a:r>
              <a:rPr lang="pt-BR" sz="1200" dirty="0" err="1"/>
              <a:t>America</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err="1"/>
              <a:t>National</a:t>
            </a:r>
            <a:r>
              <a:rPr lang="pt-BR" sz="1200" dirty="0"/>
              <a:t> </a:t>
            </a:r>
            <a:r>
              <a:rPr lang="pt-BR" sz="1200" dirty="0" err="1"/>
              <a:t>Electrical</a:t>
            </a:r>
            <a:r>
              <a:rPr lang="pt-BR" sz="1200" dirty="0"/>
              <a:t> </a:t>
            </a:r>
            <a:r>
              <a:rPr lang="pt-BR" sz="1200" dirty="0" err="1"/>
              <a:t>Contractor´s</a:t>
            </a:r>
            <a:br>
              <a:rPr lang="pt-BR" sz="1200" dirty="0"/>
            </a:br>
            <a:r>
              <a:rPr lang="pt-BR" sz="1200" dirty="0" err="1"/>
              <a:t>Association</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err="1"/>
              <a:t>Estimating</a:t>
            </a:r>
            <a:r>
              <a:rPr lang="pt-BR" sz="1200" dirty="0"/>
              <a:t> </a:t>
            </a:r>
            <a:r>
              <a:rPr lang="pt-BR" sz="1200" dirty="0" err="1"/>
              <a:t>Guides</a:t>
            </a:r>
            <a:endParaRPr lang="pt-BR" sz="1200" dirty="0"/>
          </a:p>
        </p:txBody>
      </p:sp>
      <p:sp>
        <p:nvSpPr>
          <p:cNvPr id="22" name="CaixaDeTexto 21">
            <a:extLst>
              <a:ext uri="{FF2B5EF4-FFF2-40B4-BE49-F238E27FC236}">
                <a16:creationId xmlns:a16="http://schemas.microsoft.com/office/drawing/2014/main" id="{9F577E5C-5177-929A-8050-086A5F4C85B5}"/>
              </a:ext>
            </a:extLst>
          </p:cNvPr>
          <p:cNvSpPr txBox="1"/>
          <p:nvPr/>
        </p:nvSpPr>
        <p:spPr>
          <a:xfrm>
            <a:off x="8640799" y="3505944"/>
            <a:ext cx="2593274" cy="1123384"/>
          </a:xfrm>
          <a:prstGeom prst="rect">
            <a:avLst/>
          </a:prstGeom>
          <a:noFill/>
        </p:spPr>
        <p:txBody>
          <a:bodyPr wrap="none" rtlCol="0">
            <a:spAutoFit/>
          </a:bodyPr>
          <a:lstStyle/>
          <a:p>
            <a:pPr>
              <a:spcBef>
                <a:spcPts val="300"/>
              </a:spcBef>
              <a:spcAft>
                <a:spcPts val="300"/>
              </a:spcAft>
            </a:pPr>
            <a:r>
              <a:rPr lang="pt-BR" sz="1600" dirty="0"/>
              <a:t>COST BASIS</a:t>
            </a:r>
          </a:p>
          <a:p>
            <a:pPr marL="171450" indent="-171450">
              <a:spcBef>
                <a:spcPts val="300"/>
              </a:spcBef>
              <a:spcAft>
                <a:spcPts val="300"/>
              </a:spcAft>
              <a:buClr>
                <a:srgbClr val="0076B4"/>
              </a:buClr>
              <a:buFont typeface="Wingdings" panose="05000000000000000000" pitchFamily="2" charset="2"/>
              <a:buChar char="§"/>
            </a:pPr>
            <a:r>
              <a:rPr lang="pt-BR" sz="1200" dirty="0"/>
              <a:t>Total Unit </a:t>
            </a:r>
            <a:r>
              <a:rPr lang="pt-BR" sz="1200" dirty="0" err="1"/>
              <a:t>Cost</a:t>
            </a:r>
            <a:r>
              <a:rPr lang="pt-BR" sz="1200" dirty="0"/>
              <a:t> </a:t>
            </a:r>
            <a:r>
              <a:rPr lang="pt-BR" sz="1200" dirty="0" err="1"/>
              <a:t>Method</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err="1"/>
              <a:t>Modified</a:t>
            </a:r>
            <a:r>
              <a:rPr lang="pt-BR" sz="1200" dirty="0"/>
              <a:t> Total Labor </a:t>
            </a:r>
            <a:r>
              <a:rPr lang="pt-BR" sz="1200" dirty="0" err="1"/>
              <a:t>Cost</a:t>
            </a:r>
            <a:r>
              <a:rPr lang="pt-BR" sz="1200" dirty="0"/>
              <a:t> </a:t>
            </a:r>
            <a:r>
              <a:rPr lang="pt-BR" sz="1200" dirty="0" err="1"/>
              <a:t>Method</a:t>
            </a:r>
            <a:endParaRPr lang="pt-BR" sz="1200" dirty="0"/>
          </a:p>
          <a:p>
            <a:pPr marL="171450" indent="-171450">
              <a:spcBef>
                <a:spcPts val="300"/>
              </a:spcBef>
              <a:spcAft>
                <a:spcPts val="300"/>
              </a:spcAft>
              <a:buClr>
                <a:srgbClr val="0076B4"/>
              </a:buClr>
              <a:buFont typeface="Wingdings" panose="05000000000000000000" pitchFamily="2" charset="2"/>
              <a:buChar char="§"/>
            </a:pPr>
            <a:r>
              <a:rPr lang="pt-BR" sz="1200" dirty="0"/>
              <a:t>Total Labor </a:t>
            </a:r>
            <a:r>
              <a:rPr lang="pt-BR" sz="1200" dirty="0" err="1"/>
              <a:t>Cost</a:t>
            </a:r>
            <a:r>
              <a:rPr lang="pt-BR" sz="1200" dirty="0"/>
              <a:t> </a:t>
            </a:r>
            <a:r>
              <a:rPr lang="pt-BR" sz="1200" dirty="0" err="1"/>
              <a:t>Method</a:t>
            </a:r>
            <a:endParaRPr lang="pt-BR" sz="1200" dirty="0"/>
          </a:p>
        </p:txBody>
      </p:sp>
      <p:sp>
        <p:nvSpPr>
          <p:cNvPr id="23" name="CaixaDeTexto 22">
            <a:extLst>
              <a:ext uri="{FF2B5EF4-FFF2-40B4-BE49-F238E27FC236}">
                <a16:creationId xmlns:a16="http://schemas.microsoft.com/office/drawing/2014/main" id="{F1C2A6A2-E2DA-73FD-DA6D-1E8E295DEC33}"/>
              </a:ext>
            </a:extLst>
          </p:cNvPr>
          <p:cNvSpPr txBox="1"/>
          <p:nvPr/>
        </p:nvSpPr>
        <p:spPr>
          <a:xfrm>
            <a:off x="8640799" y="5156454"/>
            <a:ext cx="2245551" cy="846386"/>
          </a:xfrm>
          <a:prstGeom prst="rect">
            <a:avLst/>
          </a:prstGeom>
          <a:noFill/>
        </p:spPr>
        <p:txBody>
          <a:bodyPr wrap="none" rtlCol="0">
            <a:spAutoFit/>
          </a:bodyPr>
          <a:lstStyle/>
          <a:p>
            <a:pPr>
              <a:spcBef>
                <a:spcPts val="300"/>
              </a:spcBef>
              <a:spcAft>
                <a:spcPts val="300"/>
              </a:spcAft>
            </a:pPr>
            <a:r>
              <a:rPr lang="pt-BR" sz="1600" dirty="0"/>
              <a:t>PRODUCTIVITY IMPACT</a:t>
            </a:r>
            <a:br>
              <a:rPr lang="pt-BR" sz="1600" dirty="0"/>
            </a:br>
            <a:r>
              <a:rPr lang="pt-BR" sz="1600" dirty="0"/>
              <a:t>ON SCHEDULE</a:t>
            </a:r>
          </a:p>
          <a:p>
            <a:pPr marL="171450" indent="-171450">
              <a:spcBef>
                <a:spcPts val="300"/>
              </a:spcBef>
              <a:spcAft>
                <a:spcPts val="300"/>
              </a:spcAft>
              <a:buClr>
                <a:srgbClr val="0076B4"/>
              </a:buClr>
              <a:buFont typeface="Wingdings" panose="05000000000000000000" pitchFamily="2" charset="2"/>
              <a:buChar char="§"/>
            </a:pPr>
            <a:r>
              <a:rPr lang="pt-BR" sz="1200" dirty="0"/>
              <a:t>Schedule </a:t>
            </a:r>
            <a:r>
              <a:rPr lang="pt-BR" sz="1200" dirty="0" err="1"/>
              <a:t>Impact</a:t>
            </a:r>
            <a:r>
              <a:rPr lang="pt-BR" sz="1200" dirty="0"/>
              <a:t> </a:t>
            </a:r>
            <a:r>
              <a:rPr lang="pt-BR" sz="1200" dirty="0" err="1"/>
              <a:t>Analisys</a:t>
            </a:r>
            <a:endParaRPr lang="pt-BR" sz="1200" dirty="0"/>
          </a:p>
        </p:txBody>
      </p:sp>
      <p:sp>
        <p:nvSpPr>
          <p:cNvPr id="27" name="Retângulo 26">
            <a:extLst>
              <a:ext uri="{FF2B5EF4-FFF2-40B4-BE49-F238E27FC236}">
                <a16:creationId xmlns:a16="http://schemas.microsoft.com/office/drawing/2014/main" id="{2E6C931A-22A5-C9B0-DE18-CA1FFE4993FC}"/>
              </a:ext>
            </a:extLst>
          </p:cNvPr>
          <p:cNvSpPr/>
          <p:nvPr/>
        </p:nvSpPr>
        <p:spPr>
          <a:xfrm>
            <a:off x="-1" y="6685703"/>
            <a:ext cx="12192001" cy="172298"/>
          </a:xfrm>
          <a:prstGeom prst="rect">
            <a:avLst/>
          </a:prstGeom>
          <a:solidFill>
            <a:srgbClr val="DCB1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613994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F1477012-25AD-9181-838B-D3D51AD7CC30}"/>
              </a:ext>
            </a:extLst>
          </p:cNvPr>
          <p:cNvSpPr/>
          <p:nvPr/>
        </p:nvSpPr>
        <p:spPr>
          <a:xfrm>
            <a:off x="5547392" y="1070082"/>
            <a:ext cx="5531733" cy="1367275"/>
          </a:xfrm>
          <a:prstGeom prst="rect">
            <a:avLst/>
          </a:prstGeom>
          <a:noFill/>
          <a:ln w="19050">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AE845BEA-43E8-F757-3390-4A95BB2B95DA}"/>
              </a:ext>
            </a:extLst>
          </p:cNvPr>
          <p:cNvSpPr/>
          <p:nvPr/>
        </p:nvSpPr>
        <p:spPr>
          <a:xfrm>
            <a:off x="5547392" y="2755995"/>
            <a:ext cx="5531733" cy="1367275"/>
          </a:xfrm>
          <a:prstGeom prst="rect">
            <a:avLst/>
          </a:prstGeom>
          <a:noFill/>
          <a:ln w="19050">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FBC5DB2E-7258-B559-54EB-324E5BFB1007}"/>
              </a:ext>
            </a:extLst>
          </p:cNvPr>
          <p:cNvSpPr/>
          <p:nvPr/>
        </p:nvSpPr>
        <p:spPr>
          <a:xfrm>
            <a:off x="5547392" y="4444071"/>
            <a:ext cx="5531733" cy="1367275"/>
          </a:xfrm>
          <a:prstGeom prst="rect">
            <a:avLst/>
          </a:prstGeom>
          <a:noFill/>
          <a:ln w="19050">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Espaço Reservado para Conteúdo 4">
            <a:extLst>
              <a:ext uri="{FF2B5EF4-FFF2-40B4-BE49-F238E27FC236}">
                <a16:creationId xmlns:a16="http://schemas.microsoft.com/office/drawing/2014/main" id="{C653BED5-139F-EA04-F926-47A10EE2F645}"/>
              </a:ext>
            </a:extLst>
          </p:cNvPr>
          <p:cNvSpPr txBox="1">
            <a:spLocks/>
          </p:cNvSpPr>
          <p:nvPr/>
        </p:nvSpPr>
        <p:spPr>
          <a:xfrm>
            <a:off x="838200" y="3799840"/>
            <a:ext cx="10343606" cy="25120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sz="1200" dirty="0">
              <a:latin typeface="Calibri" panose="020F0502020204030204" pitchFamily="34" charset="0"/>
            </a:endParaRPr>
          </a:p>
        </p:txBody>
      </p:sp>
      <p:sp>
        <p:nvSpPr>
          <p:cNvPr id="13" name="CaixaDeTexto 12">
            <a:extLst>
              <a:ext uri="{FF2B5EF4-FFF2-40B4-BE49-F238E27FC236}">
                <a16:creationId xmlns:a16="http://schemas.microsoft.com/office/drawing/2014/main" id="{D6E37E4B-F805-5634-F611-DDA30A0D0DA2}"/>
              </a:ext>
            </a:extLst>
          </p:cNvPr>
          <p:cNvSpPr txBox="1"/>
          <p:nvPr/>
        </p:nvSpPr>
        <p:spPr>
          <a:xfrm>
            <a:off x="404010" y="2809461"/>
            <a:ext cx="3904090" cy="1196546"/>
          </a:xfrm>
          <a:prstGeom prst="rect">
            <a:avLst/>
          </a:prstGeom>
          <a:noFill/>
        </p:spPr>
        <p:txBody>
          <a:bodyPr wrap="square">
            <a:spAutoFit/>
          </a:bodyPr>
          <a:lstStyle/>
          <a:p>
            <a:pPr>
              <a:lnSpc>
                <a:spcPct val="80000"/>
              </a:lnSpc>
            </a:pPr>
            <a:r>
              <a:rPr lang="pt-BR" sz="4400" dirty="0">
                <a:solidFill>
                  <a:srgbClr val="0076B4"/>
                </a:solidFill>
                <a:latin typeface="Aptos ExtraBold" panose="020B0004020202020204" pitchFamily="34" charset="0"/>
              </a:rPr>
              <a:t>Perda de produtividade</a:t>
            </a:r>
            <a:endParaRPr lang="pt-BR" sz="4400" dirty="0">
              <a:latin typeface="Aptos ExtraBold" panose="020B0004020202020204" pitchFamily="34" charset="0"/>
            </a:endParaRPr>
          </a:p>
        </p:txBody>
      </p:sp>
      <p:sp>
        <p:nvSpPr>
          <p:cNvPr id="14" name="CaixaDeTexto 13">
            <a:extLst>
              <a:ext uri="{FF2B5EF4-FFF2-40B4-BE49-F238E27FC236}">
                <a16:creationId xmlns:a16="http://schemas.microsoft.com/office/drawing/2014/main" id="{C33A1B07-CF89-2789-35F5-BD4675AD223D}"/>
              </a:ext>
            </a:extLst>
          </p:cNvPr>
          <p:cNvSpPr txBox="1"/>
          <p:nvPr/>
        </p:nvSpPr>
        <p:spPr>
          <a:xfrm>
            <a:off x="405678" y="4534618"/>
            <a:ext cx="2847886" cy="584775"/>
          </a:xfrm>
          <a:prstGeom prst="rect">
            <a:avLst/>
          </a:prstGeom>
          <a:noFill/>
        </p:spPr>
        <p:txBody>
          <a:bodyPr wrap="square" rtlCol="0">
            <a:spAutoFit/>
          </a:bodyPr>
          <a:lstStyle/>
          <a:p>
            <a:r>
              <a:rPr lang="pt-BR" sz="3200" dirty="0">
                <a:latin typeface="Aptos Light" panose="020B0004020202020204" pitchFamily="34" charset="0"/>
              </a:rPr>
              <a:t>MÉTODOS</a:t>
            </a:r>
          </a:p>
        </p:txBody>
      </p:sp>
      <p:grpSp>
        <p:nvGrpSpPr>
          <p:cNvPr id="15" name="Agrupar 14">
            <a:extLst>
              <a:ext uri="{FF2B5EF4-FFF2-40B4-BE49-F238E27FC236}">
                <a16:creationId xmlns:a16="http://schemas.microsoft.com/office/drawing/2014/main" id="{AEC63776-67C7-4F00-F69D-385437C867F5}"/>
              </a:ext>
            </a:extLst>
          </p:cNvPr>
          <p:cNvGrpSpPr/>
          <p:nvPr/>
        </p:nvGrpSpPr>
        <p:grpSpPr>
          <a:xfrm>
            <a:off x="526571" y="4207238"/>
            <a:ext cx="1189596" cy="93779"/>
            <a:chOff x="3467464" y="34057"/>
            <a:chExt cx="6188411" cy="487848"/>
          </a:xfrm>
        </p:grpSpPr>
        <p:sp>
          <p:nvSpPr>
            <p:cNvPr id="16" name="Retângulo 15">
              <a:extLst>
                <a:ext uri="{FF2B5EF4-FFF2-40B4-BE49-F238E27FC236}">
                  <a16:creationId xmlns:a16="http://schemas.microsoft.com/office/drawing/2014/main" id="{67878846-61D8-0666-0330-493C10E27F67}"/>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6C7D5E44-6AF5-1150-64E3-E4DFDF25BE01}"/>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a:extLst>
                <a:ext uri="{FF2B5EF4-FFF2-40B4-BE49-F238E27FC236}">
                  <a16:creationId xmlns:a16="http://schemas.microsoft.com/office/drawing/2014/main" id="{6473006E-2317-2AC3-6737-C6D2DD85AE32}"/>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Retângulo 18">
              <a:extLst>
                <a:ext uri="{FF2B5EF4-FFF2-40B4-BE49-F238E27FC236}">
                  <a16:creationId xmlns:a16="http://schemas.microsoft.com/office/drawing/2014/main" id="{5FB0A3B5-4459-F4BF-C4BA-317FBD077C4A}"/>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Retângulo 19">
              <a:extLst>
                <a:ext uri="{FF2B5EF4-FFF2-40B4-BE49-F238E27FC236}">
                  <a16:creationId xmlns:a16="http://schemas.microsoft.com/office/drawing/2014/main" id="{A371F10D-BACB-4A2B-E339-7578B9ED3062}"/>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20">
              <a:extLst>
                <a:ext uri="{FF2B5EF4-FFF2-40B4-BE49-F238E27FC236}">
                  <a16:creationId xmlns:a16="http://schemas.microsoft.com/office/drawing/2014/main" id="{0968BDFD-EE17-18FD-207D-45F5A2EE19A4}"/>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28" name="Agrupar 27">
            <a:extLst>
              <a:ext uri="{FF2B5EF4-FFF2-40B4-BE49-F238E27FC236}">
                <a16:creationId xmlns:a16="http://schemas.microsoft.com/office/drawing/2014/main" id="{57D8E28E-C5F1-2D29-1DE2-09C21A1F9BB8}"/>
              </a:ext>
            </a:extLst>
          </p:cNvPr>
          <p:cNvGrpSpPr/>
          <p:nvPr/>
        </p:nvGrpSpPr>
        <p:grpSpPr>
          <a:xfrm>
            <a:off x="-39923" y="1680742"/>
            <a:ext cx="2347188" cy="770533"/>
            <a:chOff x="-39923" y="533741"/>
            <a:chExt cx="2347188" cy="770533"/>
          </a:xfrm>
        </p:grpSpPr>
        <p:sp>
          <p:nvSpPr>
            <p:cNvPr id="22" name="Seta: Pentágono 21">
              <a:extLst>
                <a:ext uri="{FF2B5EF4-FFF2-40B4-BE49-F238E27FC236}">
                  <a16:creationId xmlns:a16="http://schemas.microsoft.com/office/drawing/2014/main" id="{DF0A33F2-857A-BE55-B3D1-7F1F05EC73D3}"/>
                </a:ext>
              </a:extLst>
            </p:cNvPr>
            <p:cNvSpPr/>
            <p:nvPr/>
          </p:nvSpPr>
          <p:spPr>
            <a:xfrm>
              <a:off x="-39923" y="533741"/>
              <a:ext cx="2347188" cy="770533"/>
            </a:xfrm>
            <a:prstGeom prst="homePlate">
              <a:avLst/>
            </a:prstGeom>
            <a:solidFill>
              <a:schemeClr val="bg1"/>
            </a:solidFill>
            <a:ln>
              <a:solidFill>
                <a:srgbClr val="DCB138"/>
              </a:solidFill>
            </a:ln>
            <a:effectLst>
              <a:outerShdw blurRad="76200" dist="76200" dir="2700000" algn="tl" rotWithShape="0">
                <a:prstClr val="black">
                  <a:alpha val="3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3" name="Imagem 22">
              <a:extLst>
                <a:ext uri="{FF2B5EF4-FFF2-40B4-BE49-F238E27FC236}">
                  <a16:creationId xmlns:a16="http://schemas.microsoft.com/office/drawing/2014/main" id="{6E22D5E6-B2C8-CAE2-EE89-D51D0D7DFE18}"/>
                </a:ext>
              </a:extLst>
            </p:cNvPr>
            <p:cNvPicPr>
              <a:picLocks noChangeAspect="1"/>
            </p:cNvPicPr>
            <p:nvPr/>
          </p:nvPicPr>
          <p:blipFill>
            <a:blip r:embed="rId3"/>
            <a:stretch>
              <a:fillRect/>
            </a:stretch>
          </p:blipFill>
          <p:spPr>
            <a:xfrm>
              <a:off x="484256" y="618895"/>
              <a:ext cx="1092937" cy="437175"/>
            </a:xfrm>
            <a:prstGeom prst="rect">
              <a:avLst/>
            </a:prstGeom>
          </p:spPr>
        </p:pic>
        <p:sp>
          <p:nvSpPr>
            <p:cNvPr id="24" name="CaixaDeTexto 23">
              <a:extLst>
                <a:ext uri="{FF2B5EF4-FFF2-40B4-BE49-F238E27FC236}">
                  <a16:creationId xmlns:a16="http://schemas.microsoft.com/office/drawing/2014/main" id="{74D936EB-A824-9C56-E169-BF8FA2B2918A}"/>
                </a:ext>
              </a:extLst>
            </p:cNvPr>
            <p:cNvSpPr txBox="1"/>
            <p:nvPr/>
          </p:nvSpPr>
          <p:spPr>
            <a:xfrm>
              <a:off x="659013" y="1013357"/>
              <a:ext cx="743421" cy="276999"/>
            </a:xfrm>
            <a:prstGeom prst="rect">
              <a:avLst/>
            </a:prstGeom>
            <a:noFill/>
          </p:spPr>
          <p:txBody>
            <a:bodyPr wrap="square">
              <a:spAutoFit/>
            </a:bodyPr>
            <a:lstStyle/>
            <a:p>
              <a:pPr algn="ctr"/>
              <a:r>
                <a:rPr lang="pt-BR" sz="1200" b="1" dirty="0"/>
                <a:t>RP-25</a:t>
              </a:r>
            </a:p>
          </p:txBody>
        </p:sp>
      </p:grpSp>
      <p:sp>
        <p:nvSpPr>
          <p:cNvPr id="4" name="Seta: Pentágono 3">
            <a:extLst>
              <a:ext uri="{FF2B5EF4-FFF2-40B4-BE49-F238E27FC236}">
                <a16:creationId xmlns:a16="http://schemas.microsoft.com/office/drawing/2014/main" id="{BEA51A22-35E5-F1D2-C9E6-51F710F9F608}"/>
              </a:ext>
            </a:extLst>
          </p:cNvPr>
          <p:cNvSpPr/>
          <p:nvPr/>
        </p:nvSpPr>
        <p:spPr>
          <a:xfrm rot="5400000">
            <a:off x="2700346" y="3115344"/>
            <a:ext cx="5305646" cy="648584"/>
          </a:xfrm>
          <a:prstGeom prst="homePlate">
            <a:avLst/>
          </a:prstGeom>
          <a:gradFill flip="none" rotWithShape="1">
            <a:gsLst>
              <a:gs pos="0">
                <a:srgbClr val="C2EFC2"/>
              </a:gs>
              <a:gs pos="50000">
                <a:srgbClr val="FFFFB3"/>
              </a:gs>
              <a:gs pos="100000">
                <a:srgbClr val="FF5050"/>
              </a:gs>
            </a:gsLst>
            <a:lin ang="0" scaled="1"/>
            <a:tileRect/>
          </a:gradFill>
          <a:ln w="28575">
            <a:solidFill>
              <a:schemeClr val="bg1"/>
            </a:solidFill>
          </a:ln>
          <a:effectLst>
            <a:outerShdw blurRad="152400" dist="152400" dir="2700000" algn="tl"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a:extLst>
              <a:ext uri="{FF2B5EF4-FFF2-40B4-BE49-F238E27FC236}">
                <a16:creationId xmlns:a16="http://schemas.microsoft.com/office/drawing/2014/main" id="{6CB0C76F-1FFF-C49C-22DE-D86FF9503821}"/>
              </a:ext>
            </a:extLst>
          </p:cNvPr>
          <p:cNvSpPr txBox="1"/>
          <p:nvPr/>
        </p:nvSpPr>
        <p:spPr>
          <a:xfrm rot="5400000">
            <a:off x="3920952" y="3178023"/>
            <a:ext cx="2899446" cy="523220"/>
          </a:xfrm>
          <a:prstGeom prst="rect">
            <a:avLst/>
          </a:prstGeom>
          <a:noFill/>
        </p:spPr>
        <p:txBody>
          <a:bodyPr wrap="square">
            <a:spAutoFit/>
          </a:bodyPr>
          <a:lstStyle/>
          <a:p>
            <a:pPr algn="ctr"/>
            <a:r>
              <a:rPr lang="pt-BR" sz="2800" dirty="0"/>
              <a:t>PRECISÃO</a:t>
            </a:r>
          </a:p>
        </p:txBody>
      </p:sp>
      <p:sp>
        <p:nvSpPr>
          <p:cNvPr id="25" name="CaixaDeTexto 24">
            <a:extLst>
              <a:ext uri="{FF2B5EF4-FFF2-40B4-BE49-F238E27FC236}">
                <a16:creationId xmlns:a16="http://schemas.microsoft.com/office/drawing/2014/main" id="{6EF671E2-D2C6-5481-2195-5D28AD24FF72}"/>
              </a:ext>
            </a:extLst>
          </p:cNvPr>
          <p:cNvSpPr txBox="1"/>
          <p:nvPr/>
        </p:nvSpPr>
        <p:spPr>
          <a:xfrm>
            <a:off x="5914310" y="1250865"/>
            <a:ext cx="4027132" cy="400110"/>
          </a:xfrm>
          <a:prstGeom prst="rect">
            <a:avLst/>
          </a:prstGeom>
          <a:noFill/>
        </p:spPr>
        <p:txBody>
          <a:bodyPr wrap="square">
            <a:spAutoFit/>
          </a:bodyPr>
          <a:lstStyle/>
          <a:p>
            <a:r>
              <a:rPr lang="pt-BR" sz="2000" b="1" dirty="0"/>
              <a:t>Prática baseada no projeto</a:t>
            </a:r>
          </a:p>
        </p:txBody>
      </p:sp>
      <p:sp>
        <p:nvSpPr>
          <p:cNvPr id="31" name="CaixaDeTexto 30">
            <a:extLst>
              <a:ext uri="{FF2B5EF4-FFF2-40B4-BE49-F238E27FC236}">
                <a16:creationId xmlns:a16="http://schemas.microsoft.com/office/drawing/2014/main" id="{01BB68C5-B0A7-A5CC-8EE1-8C7D651CA78B}"/>
              </a:ext>
            </a:extLst>
          </p:cNvPr>
          <p:cNvSpPr txBox="1"/>
          <p:nvPr/>
        </p:nvSpPr>
        <p:spPr>
          <a:xfrm>
            <a:off x="5911093" y="1700751"/>
            <a:ext cx="1522713" cy="584775"/>
          </a:xfrm>
          <a:prstGeom prst="rect">
            <a:avLst/>
          </a:prstGeom>
          <a:noFill/>
        </p:spPr>
        <p:txBody>
          <a:bodyPr wrap="square">
            <a:spAutoFit/>
          </a:bodyPr>
          <a:lstStyle/>
          <a:p>
            <a:r>
              <a:rPr lang="pt-BR" sz="1600" dirty="0"/>
              <a:t>Measured </a:t>
            </a:r>
            <a:r>
              <a:rPr lang="pt-BR" sz="1600" dirty="0" err="1"/>
              <a:t>mile</a:t>
            </a:r>
            <a:r>
              <a:rPr lang="pt-BR" sz="1600" dirty="0"/>
              <a:t> / Baseline</a:t>
            </a:r>
          </a:p>
        </p:txBody>
      </p:sp>
      <p:sp>
        <p:nvSpPr>
          <p:cNvPr id="32" name="CaixaDeTexto 31">
            <a:extLst>
              <a:ext uri="{FF2B5EF4-FFF2-40B4-BE49-F238E27FC236}">
                <a16:creationId xmlns:a16="http://schemas.microsoft.com/office/drawing/2014/main" id="{EC41A64E-C0BC-12E8-9A34-AA3CE221EC13}"/>
              </a:ext>
            </a:extLst>
          </p:cNvPr>
          <p:cNvSpPr txBox="1"/>
          <p:nvPr/>
        </p:nvSpPr>
        <p:spPr>
          <a:xfrm>
            <a:off x="7707787" y="1700751"/>
            <a:ext cx="1210941" cy="584775"/>
          </a:xfrm>
          <a:prstGeom prst="rect">
            <a:avLst/>
          </a:prstGeom>
          <a:noFill/>
        </p:spPr>
        <p:txBody>
          <a:bodyPr wrap="square">
            <a:spAutoFit/>
          </a:bodyPr>
          <a:lstStyle/>
          <a:p>
            <a:r>
              <a:rPr lang="pt-BR" sz="1600" dirty="0"/>
              <a:t>Earned </a:t>
            </a:r>
            <a:r>
              <a:rPr lang="pt-BR" sz="1600" dirty="0" err="1"/>
              <a:t>Value</a:t>
            </a:r>
            <a:r>
              <a:rPr lang="pt-BR" sz="1600" dirty="0"/>
              <a:t> </a:t>
            </a:r>
          </a:p>
        </p:txBody>
      </p:sp>
      <p:sp>
        <p:nvSpPr>
          <p:cNvPr id="33" name="CaixaDeTexto 32">
            <a:extLst>
              <a:ext uri="{FF2B5EF4-FFF2-40B4-BE49-F238E27FC236}">
                <a16:creationId xmlns:a16="http://schemas.microsoft.com/office/drawing/2014/main" id="{3A396F9B-EDE1-DB6C-DA23-57D74960E9C3}"/>
              </a:ext>
            </a:extLst>
          </p:cNvPr>
          <p:cNvSpPr txBox="1"/>
          <p:nvPr/>
        </p:nvSpPr>
        <p:spPr>
          <a:xfrm>
            <a:off x="8918728" y="1700751"/>
            <a:ext cx="2032085" cy="584775"/>
          </a:xfrm>
          <a:prstGeom prst="rect">
            <a:avLst/>
          </a:prstGeom>
          <a:noFill/>
        </p:spPr>
        <p:txBody>
          <a:bodyPr wrap="square">
            <a:spAutoFit/>
          </a:bodyPr>
          <a:lstStyle/>
          <a:p>
            <a:r>
              <a:rPr lang="pt-BR" sz="1600" dirty="0"/>
              <a:t>Estudo comparativo de projeto</a:t>
            </a:r>
          </a:p>
        </p:txBody>
      </p:sp>
      <p:sp>
        <p:nvSpPr>
          <p:cNvPr id="34" name="CaixaDeTexto 33">
            <a:extLst>
              <a:ext uri="{FF2B5EF4-FFF2-40B4-BE49-F238E27FC236}">
                <a16:creationId xmlns:a16="http://schemas.microsoft.com/office/drawing/2014/main" id="{FF22FE59-4DD6-1CA4-B78C-E430AB974583}"/>
              </a:ext>
            </a:extLst>
          </p:cNvPr>
          <p:cNvSpPr txBox="1"/>
          <p:nvPr/>
        </p:nvSpPr>
        <p:spPr>
          <a:xfrm>
            <a:off x="5914310" y="2916195"/>
            <a:ext cx="4027132" cy="400110"/>
          </a:xfrm>
          <a:prstGeom prst="rect">
            <a:avLst/>
          </a:prstGeom>
          <a:noFill/>
        </p:spPr>
        <p:txBody>
          <a:bodyPr wrap="square">
            <a:spAutoFit/>
          </a:bodyPr>
          <a:lstStyle/>
          <a:p>
            <a:r>
              <a:rPr lang="pt-BR" sz="2000" b="1" dirty="0"/>
              <a:t>Estudos da indústria</a:t>
            </a:r>
          </a:p>
        </p:txBody>
      </p:sp>
      <p:sp>
        <p:nvSpPr>
          <p:cNvPr id="35" name="CaixaDeTexto 34">
            <a:extLst>
              <a:ext uri="{FF2B5EF4-FFF2-40B4-BE49-F238E27FC236}">
                <a16:creationId xmlns:a16="http://schemas.microsoft.com/office/drawing/2014/main" id="{ADD5FAAE-6A4D-E48D-9791-53D50CB44950}"/>
              </a:ext>
            </a:extLst>
          </p:cNvPr>
          <p:cNvSpPr txBox="1"/>
          <p:nvPr/>
        </p:nvSpPr>
        <p:spPr>
          <a:xfrm>
            <a:off x="5911093" y="3366081"/>
            <a:ext cx="2106523" cy="584775"/>
          </a:xfrm>
          <a:prstGeom prst="rect">
            <a:avLst/>
          </a:prstGeom>
          <a:noFill/>
        </p:spPr>
        <p:txBody>
          <a:bodyPr wrap="square">
            <a:spAutoFit/>
          </a:bodyPr>
          <a:lstStyle/>
          <a:p>
            <a:r>
              <a:rPr lang="pt-BR" sz="1600" dirty="0"/>
              <a:t>Estudos específicos da indústria</a:t>
            </a:r>
          </a:p>
        </p:txBody>
      </p:sp>
      <p:sp>
        <p:nvSpPr>
          <p:cNvPr id="37" name="CaixaDeTexto 36">
            <a:extLst>
              <a:ext uri="{FF2B5EF4-FFF2-40B4-BE49-F238E27FC236}">
                <a16:creationId xmlns:a16="http://schemas.microsoft.com/office/drawing/2014/main" id="{E6F7E627-5F0D-8713-B227-779AA1DE92C2}"/>
              </a:ext>
            </a:extLst>
          </p:cNvPr>
          <p:cNvSpPr txBox="1"/>
          <p:nvPr/>
        </p:nvSpPr>
        <p:spPr>
          <a:xfrm>
            <a:off x="8279839" y="3366081"/>
            <a:ext cx="2032085" cy="584775"/>
          </a:xfrm>
          <a:prstGeom prst="rect">
            <a:avLst/>
          </a:prstGeom>
          <a:noFill/>
        </p:spPr>
        <p:txBody>
          <a:bodyPr wrap="square">
            <a:spAutoFit/>
          </a:bodyPr>
          <a:lstStyle/>
          <a:p>
            <a:r>
              <a:rPr lang="pt-BR" sz="1600" dirty="0"/>
              <a:t>Estudos gerais da indústria (MCAA)</a:t>
            </a:r>
          </a:p>
        </p:txBody>
      </p:sp>
      <p:sp>
        <p:nvSpPr>
          <p:cNvPr id="38" name="CaixaDeTexto 37">
            <a:extLst>
              <a:ext uri="{FF2B5EF4-FFF2-40B4-BE49-F238E27FC236}">
                <a16:creationId xmlns:a16="http://schemas.microsoft.com/office/drawing/2014/main" id="{D0AC7E7C-E56B-F6C2-FE75-8F58F1DE9C07}"/>
              </a:ext>
            </a:extLst>
          </p:cNvPr>
          <p:cNvSpPr txBox="1"/>
          <p:nvPr/>
        </p:nvSpPr>
        <p:spPr>
          <a:xfrm>
            <a:off x="5914310" y="4717229"/>
            <a:ext cx="4027132" cy="400110"/>
          </a:xfrm>
          <a:prstGeom prst="rect">
            <a:avLst/>
          </a:prstGeom>
          <a:noFill/>
        </p:spPr>
        <p:txBody>
          <a:bodyPr wrap="square">
            <a:spAutoFit/>
          </a:bodyPr>
          <a:lstStyle/>
          <a:p>
            <a:r>
              <a:rPr lang="pt-BR" sz="2000" b="1" dirty="0"/>
              <a:t>Baseada em custo</a:t>
            </a:r>
          </a:p>
        </p:txBody>
      </p:sp>
      <p:sp>
        <p:nvSpPr>
          <p:cNvPr id="39" name="CaixaDeTexto 38">
            <a:extLst>
              <a:ext uri="{FF2B5EF4-FFF2-40B4-BE49-F238E27FC236}">
                <a16:creationId xmlns:a16="http://schemas.microsoft.com/office/drawing/2014/main" id="{6990494C-25CD-F28F-ED86-06DAF61B6FB1}"/>
              </a:ext>
            </a:extLst>
          </p:cNvPr>
          <p:cNvSpPr txBox="1"/>
          <p:nvPr/>
        </p:nvSpPr>
        <p:spPr>
          <a:xfrm>
            <a:off x="5911093" y="5167115"/>
            <a:ext cx="1957000" cy="338554"/>
          </a:xfrm>
          <a:prstGeom prst="rect">
            <a:avLst/>
          </a:prstGeom>
          <a:noFill/>
        </p:spPr>
        <p:txBody>
          <a:bodyPr wrap="square">
            <a:spAutoFit/>
          </a:bodyPr>
          <a:lstStyle/>
          <a:p>
            <a:r>
              <a:rPr lang="pt-BR" sz="1600" dirty="0" err="1"/>
              <a:t>Modified</a:t>
            </a:r>
            <a:r>
              <a:rPr lang="pt-BR" sz="1600" dirty="0"/>
              <a:t> Total </a:t>
            </a:r>
            <a:r>
              <a:rPr lang="pt-BR" sz="1600" dirty="0" err="1"/>
              <a:t>cost</a:t>
            </a:r>
            <a:endParaRPr lang="pt-BR" sz="1600" dirty="0"/>
          </a:p>
        </p:txBody>
      </p:sp>
      <p:sp>
        <p:nvSpPr>
          <p:cNvPr id="41" name="CaixaDeTexto 40">
            <a:extLst>
              <a:ext uri="{FF2B5EF4-FFF2-40B4-BE49-F238E27FC236}">
                <a16:creationId xmlns:a16="http://schemas.microsoft.com/office/drawing/2014/main" id="{07BF9649-0D29-8FD3-3446-9A7C285FF897}"/>
              </a:ext>
            </a:extLst>
          </p:cNvPr>
          <p:cNvSpPr txBox="1"/>
          <p:nvPr/>
        </p:nvSpPr>
        <p:spPr>
          <a:xfrm>
            <a:off x="8279839" y="5167115"/>
            <a:ext cx="2032085" cy="338554"/>
          </a:xfrm>
          <a:prstGeom prst="rect">
            <a:avLst/>
          </a:prstGeom>
          <a:noFill/>
        </p:spPr>
        <p:txBody>
          <a:bodyPr wrap="square">
            <a:spAutoFit/>
          </a:bodyPr>
          <a:lstStyle/>
          <a:p>
            <a:r>
              <a:rPr lang="pt-BR" sz="1600" dirty="0"/>
              <a:t>Total </a:t>
            </a:r>
            <a:r>
              <a:rPr lang="pt-BR" sz="1600" dirty="0" err="1"/>
              <a:t>Cost</a:t>
            </a:r>
            <a:endParaRPr lang="pt-BR" sz="1600" dirty="0"/>
          </a:p>
        </p:txBody>
      </p:sp>
    </p:spTree>
    <p:extLst>
      <p:ext uri="{BB962C8B-B14F-4D97-AF65-F5344CB8AC3E}">
        <p14:creationId xmlns:p14="http://schemas.microsoft.com/office/powerpoint/2010/main" val="3613937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tângulo 19">
            <a:extLst>
              <a:ext uri="{FF2B5EF4-FFF2-40B4-BE49-F238E27FC236}">
                <a16:creationId xmlns:a16="http://schemas.microsoft.com/office/drawing/2014/main" id="{F22DF232-3C03-E173-BFDE-AB943C741722}"/>
              </a:ext>
            </a:extLst>
          </p:cNvPr>
          <p:cNvSpPr/>
          <p:nvPr/>
        </p:nvSpPr>
        <p:spPr>
          <a:xfrm>
            <a:off x="5559953" y="1201479"/>
            <a:ext cx="5742451" cy="4508197"/>
          </a:xfrm>
          <a:prstGeom prst="rect">
            <a:avLst/>
          </a:prstGeom>
          <a:gradFill flip="none" rotWithShape="1">
            <a:gsLst>
              <a:gs pos="0">
                <a:srgbClr val="C2EFC2"/>
              </a:gs>
              <a:gs pos="50000">
                <a:srgbClr val="FFFFB3"/>
              </a:gs>
              <a:gs pos="100000">
                <a:srgbClr val="FF9393"/>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a:extLst>
              <a:ext uri="{FF2B5EF4-FFF2-40B4-BE49-F238E27FC236}">
                <a16:creationId xmlns:a16="http://schemas.microsoft.com/office/drawing/2014/main" id="{CF537316-9A93-D3EA-599C-DF1DE17DB3CE}"/>
              </a:ext>
            </a:extLst>
          </p:cNvPr>
          <p:cNvSpPr txBox="1"/>
          <p:nvPr/>
        </p:nvSpPr>
        <p:spPr>
          <a:xfrm>
            <a:off x="404010" y="2232454"/>
            <a:ext cx="3904090" cy="1196546"/>
          </a:xfrm>
          <a:prstGeom prst="rect">
            <a:avLst/>
          </a:prstGeom>
          <a:noFill/>
        </p:spPr>
        <p:txBody>
          <a:bodyPr wrap="square">
            <a:spAutoFit/>
          </a:bodyPr>
          <a:lstStyle/>
          <a:p>
            <a:pPr>
              <a:lnSpc>
                <a:spcPct val="80000"/>
              </a:lnSpc>
            </a:pPr>
            <a:r>
              <a:rPr lang="pt-BR" sz="4400" dirty="0">
                <a:solidFill>
                  <a:srgbClr val="0076B4"/>
                </a:solidFill>
                <a:latin typeface="Aptos ExtraBold" panose="020B0004020202020204" pitchFamily="34" charset="0"/>
              </a:rPr>
              <a:t>Perda de produtividade</a:t>
            </a:r>
            <a:endParaRPr lang="pt-BR" sz="4400" dirty="0">
              <a:latin typeface="Aptos ExtraBold" panose="020B0004020202020204" pitchFamily="34" charset="0"/>
            </a:endParaRPr>
          </a:p>
        </p:txBody>
      </p:sp>
      <p:sp>
        <p:nvSpPr>
          <p:cNvPr id="7" name="CaixaDeTexto 6">
            <a:extLst>
              <a:ext uri="{FF2B5EF4-FFF2-40B4-BE49-F238E27FC236}">
                <a16:creationId xmlns:a16="http://schemas.microsoft.com/office/drawing/2014/main" id="{2FD926BA-0B96-4D63-038E-64C484D1CBF2}"/>
              </a:ext>
            </a:extLst>
          </p:cNvPr>
          <p:cNvSpPr txBox="1"/>
          <p:nvPr/>
        </p:nvSpPr>
        <p:spPr>
          <a:xfrm>
            <a:off x="405678" y="3957611"/>
            <a:ext cx="2847886" cy="584775"/>
          </a:xfrm>
          <a:prstGeom prst="rect">
            <a:avLst/>
          </a:prstGeom>
          <a:noFill/>
        </p:spPr>
        <p:txBody>
          <a:bodyPr wrap="square" rtlCol="0">
            <a:spAutoFit/>
          </a:bodyPr>
          <a:lstStyle/>
          <a:p>
            <a:r>
              <a:rPr lang="pt-BR" sz="3200" dirty="0">
                <a:latin typeface="Aptos Light" panose="020B0004020202020204" pitchFamily="34" charset="0"/>
              </a:rPr>
              <a:t>MÉTODOS</a:t>
            </a:r>
          </a:p>
        </p:txBody>
      </p:sp>
      <p:grpSp>
        <p:nvGrpSpPr>
          <p:cNvPr id="8" name="Agrupar 7">
            <a:extLst>
              <a:ext uri="{FF2B5EF4-FFF2-40B4-BE49-F238E27FC236}">
                <a16:creationId xmlns:a16="http://schemas.microsoft.com/office/drawing/2014/main" id="{311CC959-3ACD-3737-2C68-F67387F1364A}"/>
              </a:ext>
            </a:extLst>
          </p:cNvPr>
          <p:cNvGrpSpPr/>
          <p:nvPr/>
        </p:nvGrpSpPr>
        <p:grpSpPr>
          <a:xfrm>
            <a:off x="526571" y="3630231"/>
            <a:ext cx="1189596" cy="93779"/>
            <a:chOff x="3467464" y="34057"/>
            <a:chExt cx="6188411" cy="487848"/>
          </a:xfrm>
        </p:grpSpPr>
        <p:sp>
          <p:nvSpPr>
            <p:cNvPr id="9" name="Retângulo 8">
              <a:extLst>
                <a:ext uri="{FF2B5EF4-FFF2-40B4-BE49-F238E27FC236}">
                  <a16:creationId xmlns:a16="http://schemas.microsoft.com/office/drawing/2014/main" id="{F0E4E827-1AEA-FD6C-5358-66875FA60B63}"/>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CF4B574A-BC1C-39A2-585E-9CBD5AACD3C8}"/>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A23F7124-67F4-1836-2E69-D415A63C0982}"/>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03D9F1DB-F174-AB0C-5657-C35EDF9701FC}"/>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D04196C7-BDF4-37FA-6158-A68D3E991315}"/>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547F03CA-530D-FC29-CF00-AFEF5189AECF}"/>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cxnSp>
        <p:nvCxnSpPr>
          <p:cNvPr id="16" name="Conector de Seta Reta 15">
            <a:extLst>
              <a:ext uri="{FF2B5EF4-FFF2-40B4-BE49-F238E27FC236}">
                <a16:creationId xmlns:a16="http://schemas.microsoft.com/office/drawing/2014/main" id="{E166B7AC-44AB-E535-B136-0A0EFC0DEC1B}"/>
              </a:ext>
            </a:extLst>
          </p:cNvPr>
          <p:cNvCxnSpPr>
            <a:cxnSpLocks/>
          </p:cNvCxnSpPr>
          <p:nvPr/>
        </p:nvCxnSpPr>
        <p:spPr>
          <a:xfrm flipV="1">
            <a:off x="5543108" y="786810"/>
            <a:ext cx="0" cy="492287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Conector de Seta Reta 17">
            <a:extLst>
              <a:ext uri="{FF2B5EF4-FFF2-40B4-BE49-F238E27FC236}">
                <a16:creationId xmlns:a16="http://schemas.microsoft.com/office/drawing/2014/main" id="{E2B00390-999E-A3D4-8713-974C030A741E}"/>
              </a:ext>
            </a:extLst>
          </p:cNvPr>
          <p:cNvCxnSpPr>
            <a:cxnSpLocks/>
          </p:cNvCxnSpPr>
          <p:nvPr/>
        </p:nvCxnSpPr>
        <p:spPr>
          <a:xfrm>
            <a:off x="5543108" y="5709684"/>
            <a:ext cx="6014486" cy="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CaixaDeTexto 20">
            <a:extLst>
              <a:ext uri="{FF2B5EF4-FFF2-40B4-BE49-F238E27FC236}">
                <a16:creationId xmlns:a16="http://schemas.microsoft.com/office/drawing/2014/main" id="{FD9F095B-1A3B-5DE3-2E6B-2254813A658A}"/>
              </a:ext>
            </a:extLst>
          </p:cNvPr>
          <p:cNvSpPr txBox="1"/>
          <p:nvPr/>
        </p:nvSpPr>
        <p:spPr>
          <a:xfrm>
            <a:off x="10492304" y="5773474"/>
            <a:ext cx="1001492" cy="307777"/>
          </a:xfrm>
          <a:prstGeom prst="rect">
            <a:avLst/>
          </a:prstGeom>
          <a:noFill/>
        </p:spPr>
        <p:txBody>
          <a:bodyPr wrap="none" rtlCol="0">
            <a:spAutoFit/>
          </a:bodyPr>
          <a:lstStyle/>
          <a:p>
            <a:pPr algn="r"/>
            <a:r>
              <a:rPr lang="pt-BR" sz="1400" dirty="0"/>
              <a:t>PRECISÃO</a:t>
            </a:r>
          </a:p>
        </p:txBody>
      </p:sp>
      <p:sp>
        <p:nvSpPr>
          <p:cNvPr id="22" name="CaixaDeTexto 21">
            <a:extLst>
              <a:ext uri="{FF2B5EF4-FFF2-40B4-BE49-F238E27FC236}">
                <a16:creationId xmlns:a16="http://schemas.microsoft.com/office/drawing/2014/main" id="{E3CC987A-07E0-2E60-56FA-9F4B998DF3C4}"/>
              </a:ext>
            </a:extLst>
          </p:cNvPr>
          <p:cNvSpPr txBox="1"/>
          <p:nvPr/>
        </p:nvSpPr>
        <p:spPr>
          <a:xfrm rot="16200000">
            <a:off x="3342960" y="2734850"/>
            <a:ext cx="3983209" cy="307777"/>
          </a:xfrm>
          <a:prstGeom prst="rect">
            <a:avLst/>
          </a:prstGeom>
          <a:noFill/>
        </p:spPr>
        <p:txBody>
          <a:bodyPr wrap="square" rtlCol="0">
            <a:spAutoFit/>
          </a:bodyPr>
          <a:lstStyle/>
          <a:p>
            <a:pPr algn="r"/>
            <a:r>
              <a:rPr lang="pt-BR" sz="1400" dirty="0"/>
              <a:t>QUALIDADE DA DOCUMENTAÇÃO E ESFORÇO</a:t>
            </a:r>
          </a:p>
        </p:txBody>
      </p:sp>
      <p:cxnSp>
        <p:nvCxnSpPr>
          <p:cNvPr id="25" name="Conector reto 24">
            <a:extLst>
              <a:ext uri="{FF2B5EF4-FFF2-40B4-BE49-F238E27FC236}">
                <a16:creationId xmlns:a16="http://schemas.microsoft.com/office/drawing/2014/main" id="{479A8C38-C32B-2CD6-3293-7CAEEC29D089}"/>
              </a:ext>
            </a:extLst>
          </p:cNvPr>
          <p:cNvCxnSpPr/>
          <p:nvPr/>
        </p:nvCxnSpPr>
        <p:spPr>
          <a:xfrm flipV="1">
            <a:off x="6096000" y="1818167"/>
            <a:ext cx="4579088" cy="306217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CaixaDeTexto 25">
            <a:extLst>
              <a:ext uri="{FF2B5EF4-FFF2-40B4-BE49-F238E27FC236}">
                <a16:creationId xmlns:a16="http://schemas.microsoft.com/office/drawing/2014/main" id="{B0CBE6F3-86C6-5A89-7EB3-0CD469E9B14B}"/>
              </a:ext>
            </a:extLst>
          </p:cNvPr>
          <p:cNvSpPr txBox="1"/>
          <p:nvPr/>
        </p:nvSpPr>
        <p:spPr>
          <a:xfrm>
            <a:off x="7038918" y="4966776"/>
            <a:ext cx="1002134" cy="307777"/>
          </a:xfrm>
          <a:prstGeom prst="rect">
            <a:avLst/>
          </a:prstGeom>
          <a:noFill/>
        </p:spPr>
        <p:txBody>
          <a:bodyPr wrap="none" rtlCol="0">
            <a:spAutoFit/>
          </a:bodyPr>
          <a:lstStyle/>
          <a:p>
            <a:r>
              <a:rPr lang="pt-BR" sz="1400" b="1" dirty="0"/>
              <a:t>Total </a:t>
            </a:r>
            <a:r>
              <a:rPr lang="pt-BR" sz="1400" b="1" dirty="0" err="1"/>
              <a:t>Cost</a:t>
            </a:r>
            <a:endParaRPr lang="pt-BR" sz="1400" b="1" dirty="0"/>
          </a:p>
        </p:txBody>
      </p:sp>
      <p:sp>
        <p:nvSpPr>
          <p:cNvPr id="27" name="CaixaDeTexto 26">
            <a:extLst>
              <a:ext uri="{FF2B5EF4-FFF2-40B4-BE49-F238E27FC236}">
                <a16:creationId xmlns:a16="http://schemas.microsoft.com/office/drawing/2014/main" id="{9F880B05-43E3-9EC3-1068-80C3057D880F}"/>
              </a:ext>
            </a:extLst>
          </p:cNvPr>
          <p:cNvSpPr txBox="1"/>
          <p:nvPr/>
        </p:nvSpPr>
        <p:spPr>
          <a:xfrm>
            <a:off x="7368837" y="4618872"/>
            <a:ext cx="1757148" cy="307777"/>
          </a:xfrm>
          <a:prstGeom prst="rect">
            <a:avLst/>
          </a:prstGeom>
          <a:noFill/>
        </p:spPr>
        <p:txBody>
          <a:bodyPr wrap="none" rtlCol="0">
            <a:spAutoFit/>
          </a:bodyPr>
          <a:lstStyle/>
          <a:p>
            <a:r>
              <a:rPr lang="pt-BR" sz="1400" b="1" dirty="0" err="1"/>
              <a:t>Modified</a:t>
            </a:r>
            <a:r>
              <a:rPr lang="pt-BR" sz="1400" b="1" dirty="0"/>
              <a:t> Total </a:t>
            </a:r>
            <a:r>
              <a:rPr lang="pt-BR" sz="1400" b="1" dirty="0" err="1"/>
              <a:t>Cost</a:t>
            </a:r>
            <a:endParaRPr lang="pt-BR" sz="1400" b="1" dirty="0"/>
          </a:p>
        </p:txBody>
      </p:sp>
      <p:sp>
        <p:nvSpPr>
          <p:cNvPr id="28" name="CaixaDeTexto 27">
            <a:extLst>
              <a:ext uri="{FF2B5EF4-FFF2-40B4-BE49-F238E27FC236}">
                <a16:creationId xmlns:a16="http://schemas.microsoft.com/office/drawing/2014/main" id="{F3F6CFDF-925F-EC19-4B56-2AA325958381}"/>
              </a:ext>
            </a:extLst>
          </p:cNvPr>
          <p:cNvSpPr txBox="1"/>
          <p:nvPr/>
        </p:nvSpPr>
        <p:spPr>
          <a:xfrm>
            <a:off x="5516092" y="3269511"/>
            <a:ext cx="1562427" cy="523220"/>
          </a:xfrm>
          <a:prstGeom prst="rect">
            <a:avLst/>
          </a:prstGeom>
          <a:noFill/>
        </p:spPr>
        <p:txBody>
          <a:bodyPr wrap="square" rtlCol="0">
            <a:spAutoFit/>
          </a:bodyPr>
          <a:lstStyle/>
          <a:p>
            <a:pPr algn="r"/>
            <a:r>
              <a:rPr lang="pt-BR" sz="1400" b="1" dirty="0"/>
              <a:t>Estudos Gerais da Indústria</a:t>
            </a:r>
          </a:p>
        </p:txBody>
      </p:sp>
      <p:sp>
        <p:nvSpPr>
          <p:cNvPr id="29" name="CaixaDeTexto 28">
            <a:extLst>
              <a:ext uri="{FF2B5EF4-FFF2-40B4-BE49-F238E27FC236}">
                <a16:creationId xmlns:a16="http://schemas.microsoft.com/office/drawing/2014/main" id="{9F4E63F5-3F3B-4249-26F8-BA1467348CB1}"/>
              </a:ext>
            </a:extLst>
          </p:cNvPr>
          <p:cNvSpPr txBox="1"/>
          <p:nvPr/>
        </p:nvSpPr>
        <p:spPr>
          <a:xfrm>
            <a:off x="5926026" y="2552400"/>
            <a:ext cx="1562427" cy="738664"/>
          </a:xfrm>
          <a:prstGeom prst="rect">
            <a:avLst/>
          </a:prstGeom>
          <a:noFill/>
        </p:spPr>
        <p:txBody>
          <a:bodyPr wrap="square" rtlCol="0">
            <a:spAutoFit/>
          </a:bodyPr>
          <a:lstStyle/>
          <a:p>
            <a:pPr algn="r"/>
            <a:r>
              <a:rPr lang="pt-BR" sz="1400" b="1" dirty="0"/>
              <a:t>Estudos Específicos da Indústria</a:t>
            </a:r>
          </a:p>
        </p:txBody>
      </p:sp>
      <p:sp>
        <p:nvSpPr>
          <p:cNvPr id="30" name="CaixaDeTexto 29">
            <a:extLst>
              <a:ext uri="{FF2B5EF4-FFF2-40B4-BE49-F238E27FC236}">
                <a16:creationId xmlns:a16="http://schemas.microsoft.com/office/drawing/2014/main" id="{F1469EE0-B002-C81B-3072-064BC7073890}"/>
              </a:ext>
            </a:extLst>
          </p:cNvPr>
          <p:cNvSpPr txBox="1"/>
          <p:nvPr/>
        </p:nvSpPr>
        <p:spPr>
          <a:xfrm>
            <a:off x="9153038" y="3404132"/>
            <a:ext cx="1368165" cy="738664"/>
          </a:xfrm>
          <a:prstGeom prst="rect">
            <a:avLst/>
          </a:prstGeom>
          <a:noFill/>
        </p:spPr>
        <p:txBody>
          <a:bodyPr wrap="square" rtlCol="0">
            <a:spAutoFit/>
          </a:bodyPr>
          <a:lstStyle/>
          <a:p>
            <a:r>
              <a:rPr lang="pt-BR" sz="1400" b="1" dirty="0"/>
              <a:t>Estudo Comparativo de Projeto</a:t>
            </a:r>
          </a:p>
        </p:txBody>
      </p:sp>
      <p:sp>
        <p:nvSpPr>
          <p:cNvPr id="31" name="CaixaDeTexto 30">
            <a:extLst>
              <a:ext uri="{FF2B5EF4-FFF2-40B4-BE49-F238E27FC236}">
                <a16:creationId xmlns:a16="http://schemas.microsoft.com/office/drawing/2014/main" id="{7F616049-2C65-4D9D-195D-F7F4EEB4AB43}"/>
              </a:ext>
            </a:extLst>
          </p:cNvPr>
          <p:cNvSpPr txBox="1"/>
          <p:nvPr/>
        </p:nvSpPr>
        <p:spPr>
          <a:xfrm>
            <a:off x="9711206" y="3033365"/>
            <a:ext cx="1368165" cy="307777"/>
          </a:xfrm>
          <a:prstGeom prst="rect">
            <a:avLst/>
          </a:prstGeom>
          <a:noFill/>
        </p:spPr>
        <p:txBody>
          <a:bodyPr wrap="square" rtlCol="0">
            <a:spAutoFit/>
          </a:bodyPr>
          <a:lstStyle/>
          <a:p>
            <a:r>
              <a:rPr lang="pt-BR" sz="1400" b="1" dirty="0"/>
              <a:t>Earned </a:t>
            </a:r>
            <a:r>
              <a:rPr lang="pt-BR" sz="1400" b="1" dirty="0" err="1"/>
              <a:t>Value</a:t>
            </a:r>
            <a:endParaRPr lang="pt-BR" sz="1400" b="1" dirty="0"/>
          </a:p>
        </p:txBody>
      </p:sp>
      <p:sp>
        <p:nvSpPr>
          <p:cNvPr id="32" name="CaixaDeTexto 31">
            <a:extLst>
              <a:ext uri="{FF2B5EF4-FFF2-40B4-BE49-F238E27FC236}">
                <a16:creationId xmlns:a16="http://schemas.microsoft.com/office/drawing/2014/main" id="{0E356A5B-1B05-CC64-34B7-358C3F8568CD}"/>
              </a:ext>
            </a:extLst>
          </p:cNvPr>
          <p:cNvSpPr txBox="1"/>
          <p:nvPr/>
        </p:nvSpPr>
        <p:spPr>
          <a:xfrm>
            <a:off x="8343040" y="1464485"/>
            <a:ext cx="1368166" cy="523220"/>
          </a:xfrm>
          <a:prstGeom prst="rect">
            <a:avLst/>
          </a:prstGeom>
          <a:noFill/>
        </p:spPr>
        <p:txBody>
          <a:bodyPr wrap="square" rtlCol="0">
            <a:spAutoFit/>
          </a:bodyPr>
          <a:lstStyle/>
          <a:p>
            <a:pPr algn="r"/>
            <a:r>
              <a:rPr lang="pt-BR" sz="1400" b="1" dirty="0" err="1"/>
              <a:t>Mesured</a:t>
            </a:r>
            <a:r>
              <a:rPr lang="pt-BR" sz="1400" b="1" dirty="0"/>
              <a:t> Mile / Baseline</a:t>
            </a:r>
          </a:p>
        </p:txBody>
      </p:sp>
      <p:sp>
        <p:nvSpPr>
          <p:cNvPr id="33" name="Forma Livre: Forma 32">
            <a:extLst>
              <a:ext uri="{FF2B5EF4-FFF2-40B4-BE49-F238E27FC236}">
                <a16:creationId xmlns:a16="http://schemas.microsoft.com/office/drawing/2014/main" id="{25D89AE9-82B3-C982-AAD0-33300580B4A8}"/>
              </a:ext>
            </a:extLst>
          </p:cNvPr>
          <p:cNvSpPr/>
          <p:nvPr/>
        </p:nvSpPr>
        <p:spPr>
          <a:xfrm>
            <a:off x="6501809" y="4625163"/>
            <a:ext cx="563526" cy="494414"/>
          </a:xfrm>
          <a:custGeom>
            <a:avLst/>
            <a:gdLst>
              <a:gd name="connsiteX0" fmla="*/ 0 w 563526"/>
              <a:gd name="connsiteY0" fmla="*/ 0 h 494414"/>
              <a:gd name="connsiteX1" fmla="*/ 388089 w 563526"/>
              <a:gd name="connsiteY1" fmla="*/ 494414 h 494414"/>
              <a:gd name="connsiteX2" fmla="*/ 563526 w 563526"/>
              <a:gd name="connsiteY2" fmla="*/ 494414 h 494414"/>
            </a:gdLst>
            <a:ahLst/>
            <a:cxnLst>
              <a:cxn ang="0">
                <a:pos x="connsiteX0" y="connsiteY0"/>
              </a:cxn>
              <a:cxn ang="0">
                <a:pos x="connsiteX1" y="connsiteY1"/>
              </a:cxn>
              <a:cxn ang="0">
                <a:pos x="connsiteX2" y="connsiteY2"/>
              </a:cxn>
            </a:cxnLst>
            <a:rect l="l" t="t" r="r" b="b"/>
            <a:pathLst>
              <a:path w="563526" h="494414">
                <a:moveTo>
                  <a:pt x="0" y="0"/>
                </a:moveTo>
                <a:lnTo>
                  <a:pt x="388089" y="494414"/>
                </a:lnTo>
                <a:lnTo>
                  <a:pt x="563526" y="494414"/>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4" name="Forma Livre: Forma 33">
            <a:extLst>
              <a:ext uri="{FF2B5EF4-FFF2-40B4-BE49-F238E27FC236}">
                <a16:creationId xmlns:a16="http://schemas.microsoft.com/office/drawing/2014/main" id="{1ACA46AB-D51D-541D-F856-B69242F87870}"/>
              </a:ext>
            </a:extLst>
          </p:cNvPr>
          <p:cNvSpPr/>
          <p:nvPr/>
        </p:nvSpPr>
        <p:spPr>
          <a:xfrm>
            <a:off x="6911167" y="4349160"/>
            <a:ext cx="505516" cy="424859"/>
          </a:xfrm>
          <a:custGeom>
            <a:avLst/>
            <a:gdLst>
              <a:gd name="connsiteX0" fmla="*/ 0 w 563526"/>
              <a:gd name="connsiteY0" fmla="*/ 0 h 494414"/>
              <a:gd name="connsiteX1" fmla="*/ 388089 w 563526"/>
              <a:gd name="connsiteY1" fmla="*/ 494414 h 494414"/>
              <a:gd name="connsiteX2" fmla="*/ 563526 w 563526"/>
              <a:gd name="connsiteY2" fmla="*/ 494414 h 494414"/>
            </a:gdLst>
            <a:ahLst/>
            <a:cxnLst>
              <a:cxn ang="0">
                <a:pos x="connsiteX0" y="connsiteY0"/>
              </a:cxn>
              <a:cxn ang="0">
                <a:pos x="connsiteX1" y="connsiteY1"/>
              </a:cxn>
              <a:cxn ang="0">
                <a:pos x="connsiteX2" y="connsiteY2"/>
              </a:cxn>
            </a:cxnLst>
            <a:rect l="l" t="t" r="r" b="b"/>
            <a:pathLst>
              <a:path w="563526" h="494414">
                <a:moveTo>
                  <a:pt x="0" y="0"/>
                </a:moveTo>
                <a:lnTo>
                  <a:pt x="388089" y="494414"/>
                </a:lnTo>
                <a:lnTo>
                  <a:pt x="563526" y="494414"/>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Forma Livre: Forma 34">
            <a:extLst>
              <a:ext uri="{FF2B5EF4-FFF2-40B4-BE49-F238E27FC236}">
                <a16:creationId xmlns:a16="http://schemas.microsoft.com/office/drawing/2014/main" id="{1C764513-57D4-D22B-9880-CDCEB4FA3A21}"/>
              </a:ext>
            </a:extLst>
          </p:cNvPr>
          <p:cNvSpPr/>
          <p:nvPr/>
        </p:nvSpPr>
        <p:spPr>
          <a:xfrm flipH="1" flipV="1">
            <a:off x="7022804" y="3452659"/>
            <a:ext cx="591761" cy="424860"/>
          </a:xfrm>
          <a:custGeom>
            <a:avLst/>
            <a:gdLst>
              <a:gd name="connsiteX0" fmla="*/ 0 w 563526"/>
              <a:gd name="connsiteY0" fmla="*/ 0 h 494414"/>
              <a:gd name="connsiteX1" fmla="*/ 388089 w 563526"/>
              <a:gd name="connsiteY1" fmla="*/ 494414 h 494414"/>
              <a:gd name="connsiteX2" fmla="*/ 563526 w 563526"/>
              <a:gd name="connsiteY2" fmla="*/ 494414 h 494414"/>
            </a:gdLst>
            <a:ahLst/>
            <a:cxnLst>
              <a:cxn ang="0">
                <a:pos x="connsiteX0" y="connsiteY0"/>
              </a:cxn>
              <a:cxn ang="0">
                <a:pos x="connsiteX1" y="connsiteY1"/>
              </a:cxn>
              <a:cxn ang="0">
                <a:pos x="connsiteX2" y="connsiteY2"/>
              </a:cxn>
            </a:cxnLst>
            <a:rect l="l" t="t" r="r" b="b"/>
            <a:pathLst>
              <a:path w="563526" h="494414">
                <a:moveTo>
                  <a:pt x="0" y="0"/>
                </a:moveTo>
                <a:lnTo>
                  <a:pt x="388089" y="494414"/>
                </a:lnTo>
                <a:lnTo>
                  <a:pt x="563526" y="494414"/>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Forma Livre: Forma 35">
            <a:extLst>
              <a:ext uri="{FF2B5EF4-FFF2-40B4-BE49-F238E27FC236}">
                <a16:creationId xmlns:a16="http://schemas.microsoft.com/office/drawing/2014/main" id="{7CBFD6F0-32A9-63BC-A033-04FCC568E8E5}"/>
              </a:ext>
            </a:extLst>
          </p:cNvPr>
          <p:cNvSpPr/>
          <p:nvPr/>
        </p:nvSpPr>
        <p:spPr>
          <a:xfrm flipH="1" flipV="1">
            <a:off x="7461436" y="2939902"/>
            <a:ext cx="682792" cy="587758"/>
          </a:xfrm>
          <a:custGeom>
            <a:avLst/>
            <a:gdLst>
              <a:gd name="connsiteX0" fmla="*/ 0 w 563526"/>
              <a:gd name="connsiteY0" fmla="*/ 0 h 494414"/>
              <a:gd name="connsiteX1" fmla="*/ 388089 w 563526"/>
              <a:gd name="connsiteY1" fmla="*/ 494414 h 494414"/>
              <a:gd name="connsiteX2" fmla="*/ 563526 w 563526"/>
              <a:gd name="connsiteY2" fmla="*/ 494414 h 494414"/>
            </a:gdLst>
            <a:ahLst/>
            <a:cxnLst>
              <a:cxn ang="0">
                <a:pos x="connsiteX0" y="connsiteY0"/>
              </a:cxn>
              <a:cxn ang="0">
                <a:pos x="connsiteX1" y="connsiteY1"/>
              </a:cxn>
              <a:cxn ang="0">
                <a:pos x="connsiteX2" y="connsiteY2"/>
              </a:cxn>
            </a:cxnLst>
            <a:rect l="l" t="t" r="r" b="b"/>
            <a:pathLst>
              <a:path w="563526" h="494414">
                <a:moveTo>
                  <a:pt x="0" y="0"/>
                </a:moveTo>
                <a:lnTo>
                  <a:pt x="388089" y="494414"/>
                </a:lnTo>
                <a:lnTo>
                  <a:pt x="563526" y="494414"/>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Forma Livre: Forma 36">
            <a:extLst>
              <a:ext uri="{FF2B5EF4-FFF2-40B4-BE49-F238E27FC236}">
                <a16:creationId xmlns:a16="http://schemas.microsoft.com/office/drawing/2014/main" id="{D3EB0375-452D-3FEA-FF3C-500E756C790C}"/>
              </a:ext>
            </a:extLst>
          </p:cNvPr>
          <p:cNvSpPr/>
          <p:nvPr/>
        </p:nvSpPr>
        <p:spPr>
          <a:xfrm>
            <a:off x="8674959" y="3136825"/>
            <a:ext cx="505516" cy="424859"/>
          </a:xfrm>
          <a:custGeom>
            <a:avLst/>
            <a:gdLst>
              <a:gd name="connsiteX0" fmla="*/ 0 w 563526"/>
              <a:gd name="connsiteY0" fmla="*/ 0 h 494414"/>
              <a:gd name="connsiteX1" fmla="*/ 388089 w 563526"/>
              <a:gd name="connsiteY1" fmla="*/ 494414 h 494414"/>
              <a:gd name="connsiteX2" fmla="*/ 563526 w 563526"/>
              <a:gd name="connsiteY2" fmla="*/ 494414 h 494414"/>
            </a:gdLst>
            <a:ahLst/>
            <a:cxnLst>
              <a:cxn ang="0">
                <a:pos x="connsiteX0" y="connsiteY0"/>
              </a:cxn>
              <a:cxn ang="0">
                <a:pos x="connsiteX1" y="connsiteY1"/>
              </a:cxn>
              <a:cxn ang="0">
                <a:pos x="connsiteX2" y="connsiteY2"/>
              </a:cxn>
            </a:cxnLst>
            <a:rect l="l" t="t" r="r" b="b"/>
            <a:pathLst>
              <a:path w="563526" h="494414">
                <a:moveTo>
                  <a:pt x="0" y="0"/>
                </a:moveTo>
                <a:lnTo>
                  <a:pt x="388089" y="494414"/>
                </a:lnTo>
                <a:lnTo>
                  <a:pt x="563526" y="494414"/>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Forma Livre: Forma 37">
            <a:extLst>
              <a:ext uri="{FF2B5EF4-FFF2-40B4-BE49-F238E27FC236}">
                <a16:creationId xmlns:a16="http://schemas.microsoft.com/office/drawing/2014/main" id="{7574207F-1EC3-99E6-97FA-46DEAF79B33F}"/>
              </a:ext>
            </a:extLst>
          </p:cNvPr>
          <p:cNvSpPr/>
          <p:nvPr/>
        </p:nvSpPr>
        <p:spPr>
          <a:xfrm>
            <a:off x="9256906" y="2762395"/>
            <a:ext cx="505516" cy="424859"/>
          </a:xfrm>
          <a:custGeom>
            <a:avLst/>
            <a:gdLst>
              <a:gd name="connsiteX0" fmla="*/ 0 w 563526"/>
              <a:gd name="connsiteY0" fmla="*/ 0 h 494414"/>
              <a:gd name="connsiteX1" fmla="*/ 388089 w 563526"/>
              <a:gd name="connsiteY1" fmla="*/ 494414 h 494414"/>
              <a:gd name="connsiteX2" fmla="*/ 563526 w 563526"/>
              <a:gd name="connsiteY2" fmla="*/ 494414 h 494414"/>
            </a:gdLst>
            <a:ahLst/>
            <a:cxnLst>
              <a:cxn ang="0">
                <a:pos x="connsiteX0" y="connsiteY0"/>
              </a:cxn>
              <a:cxn ang="0">
                <a:pos x="connsiteX1" y="connsiteY1"/>
              </a:cxn>
              <a:cxn ang="0">
                <a:pos x="connsiteX2" y="connsiteY2"/>
              </a:cxn>
            </a:cxnLst>
            <a:rect l="l" t="t" r="r" b="b"/>
            <a:pathLst>
              <a:path w="563526" h="494414">
                <a:moveTo>
                  <a:pt x="0" y="0"/>
                </a:moveTo>
                <a:lnTo>
                  <a:pt x="388089" y="494414"/>
                </a:lnTo>
                <a:lnTo>
                  <a:pt x="563526" y="494414"/>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Forma Livre: Forma 38">
            <a:extLst>
              <a:ext uri="{FF2B5EF4-FFF2-40B4-BE49-F238E27FC236}">
                <a16:creationId xmlns:a16="http://schemas.microsoft.com/office/drawing/2014/main" id="{DE82C7C3-863E-B731-CB7D-88DF8065D8B5}"/>
              </a:ext>
            </a:extLst>
          </p:cNvPr>
          <p:cNvSpPr/>
          <p:nvPr/>
        </p:nvSpPr>
        <p:spPr>
          <a:xfrm flipH="1" flipV="1">
            <a:off x="9703557" y="1634022"/>
            <a:ext cx="591761" cy="424860"/>
          </a:xfrm>
          <a:custGeom>
            <a:avLst/>
            <a:gdLst>
              <a:gd name="connsiteX0" fmla="*/ 0 w 563526"/>
              <a:gd name="connsiteY0" fmla="*/ 0 h 494414"/>
              <a:gd name="connsiteX1" fmla="*/ 388089 w 563526"/>
              <a:gd name="connsiteY1" fmla="*/ 494414 h 494414"/>
              <a:gd name="connsiteX2" fmla="*/ 563526 w 563526"/>
              <a:gd name="connsiteY2" fmla="*/ 494414 h 494414"/>
            </a:gdLst>
            <a:ahLst/>
            <a:cxnLst>
              <a:cxn ang="0">
                <a:pos x="connsiteX0" y="connsiteY0"/>
              </a:cxn>
              <a:cxn ang="0">
                <a:pos x="connsiteX1" y="connsiteY1"/>
              </a:cxn>
              <a:cxn ang="0">
                <a:pos x="connsiteX2" y="connsiteY2"/>
              </a:cxn>
            </a:cxnLst>
            <a:rect l="l" t="t" r="r" b="b"/>
            <a:pathLst>
              <a:path w="563526" h="494414">
                <a:moveTo>
                  <a:pt x="0" y="0"/>
                </a:moveTo>
                <a:lnTo>
                  <a:pt x="388089" y="494414"/>
                </a:lnTo>
                <a:lnTo>
                  <a:pt x="563526" y="494414"/>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771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Retângulo 22">
            <a:extLst>
              <a:ext uri="{FF2B5EF4-FFF2-40B4-BE49-F238E27FC236}">
                <a16:creationId xmlns:a16="http://schemas.microsoft.com/office/drawing/2014/main" id="{67646227-D6FD-D600-6601-77AC9D82B0A7}"/>
              </a:ext>
            </a:extLst>
          </p:cNvPr>
          <p:cNvSpPr/>
          <p:nvPr/>
        </p:nvSpPr>
        <p:spPr>
          <a:xfrm>
            <a:off x="4059830" y="3212482"/>
            <a:ext cx="1482554" cy="2846196"/>
          </a:xfrm>
          <a:prstGeom prst="rect">
            <a:avLst/>
          </a:prstGeom>
          <a:solidFill>
            <a:srgbClr val="FF939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Retângulo 23">
            <a:extLst>
              <a:ext uri="{FF2B5EF4-FFF2-40B4-BE49-F238E27FC236}">
                <a16:creationId xmlns:a16="http://schemas.microsoft.com/office/drawing/2014/main" id="{BE0AFF1D-7F99-8045-6488-99B1C0BF4B7A}"/>
              </a:ext>
            </a:extLst>
          </p:cNvPr>
          <p:cNvSpPr/>
          <p:nvPr/>
        </p:nvSpPr>
        <p:spPr>
          <a:xfrm>
            <a:off x="5542384" y="3212482"/>
            <a:ext cx="758888" cy="2846196"/>
          </a:xfrm>
          <a:prstGeom prst="rect">
            <a:avLst/>
          </a:prstGeom>
          <a:solidFill>
            <a:srgbClr val="C2EFC2">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Retângulo 24">
            <a:extLst>
              <a:ext uri="{FF2B5EF4-FFF2-40B4-BE49-F238E27FC236}">
                <a16:creationId xmlns:a16="http://schemas.microsoft.com/office/drawing/2014/main" id="{A440A848-867B-2943-FA35-EAFEBA49C8D5}"/>
              </a:ext>
            </a:extLst>
          </p:cNvPr>
          <p:cNvSpPr/>
          <p:nvPr/>
        </p:nvSpPr>
        <p:spPr>
          <a:xfrm>
            <a:off x="6301273" y="3212482"/>
            <a:ext cx="5237584" cy="2846196"/>
          </a:xfrm>
          <a:prstGeom prst="rect">
            <a:avLst/>
          </a:prstGeom>
          <a:solidFill>
            <a:srgbClr val="FF939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a:extLst>
              <a:ext uri="{FF2B5EF4-FFF2-40B4-BE49-F238E27FC236}">
                <a16:creationId xmlns:a16="http://schemas.microsoft.com/office/drawing/2014/main" id="{2C87AF46-DE29-ED9A-9496-171527382E33}"/>
              </a:ext>
            </a:extLst>
          </p:cNvPr>
          <p:cNvSpPr txBox="1"/>
          <p:nvPr/>
        </p:nvSpPr>
        <p:spPr>
          <a:xfrm>
            <a:off x="404009" y="438394"/>
            <a:ext cx="6572861" cy="654859"/>
          </a:xfrm>
          <a:prstGeom prst="rect">
            <a:avLst/>
          </a:prstGeom>
          <a:noFill/>
        </p:spPr>
        <p:txBody>
          <a:bodyPr wrap="square">
            <a:spAutoFit/>
          </a:bodyPr>
          <a:lstStyle/>
          <a:p>
            <a:pPr>
              <a:lnSpc>
                <a:spcPct val="80000"/>
              </a:lnSpc>
            </a:pPr>
            <a:r>
              <a:rPr lang="pt-BR" sz="4400" dirty="0">
                <a:solidFill>
                  <a:srgbClr val="0076B4"/>
                </a:solidFill>
                <a:latin typeface="Aptos ExtraBold" panose="020B0004020202020204" pitchFamily="34" charset="0"/>
              </a:rPr>
              <a:t>Perda de produtividade</a:t>
            </a:r>
            <a:endParaRPr lang="pt-BR" sz="4400" dirty="0">
              <a:latin typeface="Aptos ExtraBold" panose="020B0004020202020204" pitchFamily="34" charset="0"/>
            </a:endParaRPr>
          </a:p>
        </p:txBody>
      </p:sp>
      <p:sp>
        <p:nvSpPr>
          <p:cNvPr id="8" name="CaixaDeTexto 7">
            <a:extLst>
              <a:ext uri="{FF2B5EF4-FFF2-40B4-BE49-F238E27FC236}">
                <a16:creationId xmlns:a16="http://schemas.microsoft.com/office/drawing/2014/main" id="{1C8562DD-5AF9-259A-B0F1-D8A9C6223076}"/>
              </a:ext>
            </a:extLst>
          </p:cNvPr>
          <p:cNvSpPr txBox="1"/>
          <p:nvPr/>
        </p:nvSpPr>
        <p:spPr>
          <a:xfrm>
            <a:off x="405678" y="932238"/>
            <a:ext cx="4921234" cy="584775"/>
          </a:xfrm>
          <a:prstGeom prst="rect">
            <a:avLst/>
          </a:prstGeom>
          <a:noFill/>
        </p:spPr>
        <p:txBody>
          <a:bodyPr wrap="square" rtlCol="0">
            <a:spAutoFit/>
          </a:bodyPr>
          <a:lstStyle/>
          <a:p>
            <a:r>
              <a:rPr lang="pt-BR" sz="3200" dirty="0">
                <a:latin typeface="Aptos Light" panose="020B0004020202020204" pitchFamily="34" charset="0"/>
              </a:rPr>
              <a:t>MEASURED MILE</a:t>
            </a:r>
          </a:p>
        </p:txBody>
      </p:sp>
      <p:grpSp>
        <p:nvGrpSpPr>
          <p:cNvPr id="9" name="Agrupar 8">
            <a:extLst>
              <a:ext uri="{FF2B5EF4-FFF2-40B4-BE49-F238E27FC236}">
                <a16:creationId xmlns:a16="http://schemas.microsoft.com/office/drawing/2014/main" id="{FE7780CE-20EA-D823-BE83-C4C044947BAF}"/>
              </a:ext>
            </a:extLst>
          </p:cNvPr>
          <p:cNvGrpSpPr/>
          <p:nvPr/>
        </p:nvGrpSpPr>
        <p:grpSpPr>
          <a:xfrm>
            <a:off x="526571" y="1615241"/>
            <a:ext cx="1189596" cy="93779"/>
            <a:chOff x="3467464" y="34057"/>
            <a:chExt cx="6188411" cy="487848"/>
          </a:xfrm>
        </p:grpSpPr>
        <p:sp>
          <p:nvSpPr>
            <p:cNvPr id="10" name="Retângulo 9">
              <a:extLst>
                <a:ext uri="{FF2B5EF4-FFF2-40B4-BE49-F238E27FC236}">
                  <a16:creationId xmlns:a16="http://schemas.microsoft.com/office/drawing/2014/main" id="{5FACC9B1-B671-3252-ED2D-E6326E3C61D7}"/>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8341C1A1-63A0-8C20-3D51-8D6FA866B43A}"/>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71B4F861-20ED-47B0-BF1B-174AEBBD1F93}"/>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821A050D-324D-5C64-550B-590F496C5769}"/>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933BB9D6-C810-65D6-0E55-4D7B32481FFA}"/>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7740C744-1D65-6BCD-681F-026E388028E7}"/>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17" name="CaixaDeTexto 16">
            <a:extLst>
              <a:ext uri="{FF2B5EF4-FFF2-40B4-BE49-F238E27FC236}">
                <a16:creationId xmlns:a16="http://schemas.microsoft.com/office/drawing/2014/main" id="{29C17CCC-DAE3-C5C6-2048-7EBD07C8B801}"/>
              </a:ext>
            </a:extLst>
          </p:cNvPr>
          <p:cNvSpPr txBox="1"/>
          <p:nvPr/>
        </p:nvSpPr>
        <p:spPr>
          <a:xfrm>
            <a:off x="414642" y="1921168"/>
            <a:ext cx="4114828" cy="584775"/>
          </a:xfrm>
          <a:prstGeom prst="rect">
            <a:avLst/>
          </a:prstGeom>
          <a:noFill/>
        </p:spPr>
        <p:txBody>
          <a:bodyPr wrap="square">
            <a:spAutoFit/>
          </a:bodyPr>
          <a:lstStyle/>
          <a:p>
            <a:r>
              <a:rPr lang="pt-BR" sz="1600" dirty="0"/>
              <a:t>Necessário ter um período sem impacto para verificar a “produtividade natural”</a:t>
            </a:r>
          </a:p>
        </p:txBody>
      </p:sp>
      <p:sp>
        <p:nvSpPr>
          <p:cNvPr id="18" name="CaixaDeTexto 17">
            <a:extLst>
              <a:ext uri="{FF2B5EF4-FFF2-40B4-BE49-F238E27FC236}">
                <a16:creationId xmlns:a16="http://schemas.microsoft.com/office/drawing/2014/main" id="{06400ED3-E627-539C-AE4A-C18C237A3DA7}"/>
              </a:ext>
            </a:extLst>
          </p:cNvPr>
          <p:cNvSpPr txBox="1"/>
          <p:nvPr/>
        </p:nvSpPr>
        <p:spPr>
          <a:xfrm>
            <a:off x="6537486" y="1924202"/>
            <a:ext cx="4648046" cy="584775"/>
          </a:xfrm>
          <a:prstGeom prst="rect">
            <a:avLst/>
          </a:prstGeom>
          <a:noFill/>
        </p:spPr>
        <p:txBody>
          <a:bodyPr wrap="square">
            <a:spAutoFit/>
          </a:bodyPr>
          <a:lstStyle/>
          <a:p>
            <a:r>
              <a:rPr lang="pt-BR" sz="1600" dirty="0"/>
              <a:t>Necessário dispor de dados de equipe alocada e produção periódica no serviço impactado</a:t>
            </a:r>
          </a:p>
        </p:txBody>
      </p:sp>
      <p:graphicFrame>
        <p:nvGraphicFramePr>
          <p:cNvPr id="22" name="Gráfico 21">
            <a:extLst>
              <a:ext uri="{FF2B5EF4-FFF2-40B4-BE49-F238E27FC236}">
                <a16:creationId xmlns:a16="http://schemas.microsoft.com/office/drawing/2014/main" id="{13622C48-648B-EC08-893F-5851DD326448}"/>
              </a:ext>
            </a:extLst>
          </p:cNvPr>
          <p:cNvGraphicFramePr>
            <a:graphicFrameLocks/>
          </p:cNvGraphicFramePr>
          <p:nvPr>
            <p:extLst>
              <p:ext uri="{D42A27DB-BD31-4B8C-83A1-F6EECF244321}">
                <p14:modId xmlns:p14="http://schemas.microsoft.com/office/powerpoint/2010/main" val="462674597"/>
              </p:ext>
            </p:extLst>
          </p:nvPr>
        </p:nvGraphicFramePr>
        <p:xfrm>
          <a:off x="289943" y="3062755"/>
          <a:ext cx="11386120" cy="3320192"/>
        </p:xfrm>
        <a:graphic>
          <a:graphicData uri="http://schemas.openxmlformats.org/drawingml/2006/chart">
            <c:chart xmlns:c="http://schemas.openxmlformats.org/drawingml/2006/chart" xmlns:r="http://schemas.openxmlformats.org/officeDocument/2006/relationships" r:id="rId3"/>
          </a:graphicData>
        </a:graphic>
      </p:graphicFrame>
      <p:sp>
        <p:nvSpPr>
          <p:cNvPr id="27" name="CaixaDeTexto 26">
            <a:extLst>
              <a:ext uri="{FF2B5EF4-FFF2-40B4-BE49-F238E27FC236}">
                <a16:creationId xmlns:a16="http://schemas.microsoft.com/office/drawing/2014/main" id="{B1CF5960-3D06-2CFC-C5B8-DFDC1FB007D6}"/>
              </a:ext>
            </a:extLst>
          </p:cNvPr>
          <p:cNvSpPr txBox="1"/>
          <p:nvPr/>
        </p:nvSpPr>
        <p:spPr>
          <a:xfrm>
            <a:off x="4182338" y="2744597"/>
            <a:ext cx="1237537" cy="461665"/>
          </a:xfrm>
          <a:prstGeom prst="rect">
            <a:avLst/>
          </a:prstGeom>
          <a:noFill/>
        </p:spPr>
        <p:txBody>
          <a:bodyPr wrap="square">
            <a:spAutoFit/>
          </a:bodyPr>
          <a:lstStyle/>
          <a:p>
            <a:pPr algn="ctr"/>
            <a:r>
              <a:rPr lang="pt-BR" sz="1200" b="1" dirty="0"/>
              <a:t>PERÍODO IMPACTADO</a:t>
            </a:r>
          </a:p>
        </p:txBody>
      </p:sp>
      <p:sp>
        <p:nvSpPr>
          <p:cNvPr id="28" name="CaixaDeTexto 27">
            <a:extLst>
              <a:ext uri="{FF2B5EF4-FFF2-40B4-BE49-F238E27FC236}">
                <a16:creationId xmlns:a16="http://schemas.microsoft.com/office/drawing/2014/main" id="{963BF7D7-1E21-DA12-DCE0-48FEDA0CADC2}"/>
              </a:ext>
            </a:extLst>
          </p:cNvPr>
          <p:cNvSpPr txBox="1"/>
          <p:nvPr/>
        </p:nvSpPr>
        <p:spPr>
          <a:xfrm>
            <a:off x="5299949" y="2744597"/>
            <a:ext cx="1237537" cy="461665"/>
          </a:xfrm>
          <a:prstGeom prst="rect">
            <a:avLst/>
          </a:prstGeom>
          <a:noFill/>
        </p:spPr>
        <p:txBody>
          <a:bodyPr wrap="square">
            <a:spAutoFit/>
          </a:bodyPr>
          <a:lstStyle/>
          <a:p>
            <a:pPr algn="ctr"/>
            <a:r>
              <a:rPr lang="pt-BR" sz="1200" b="1" dirty="0"/>
              <a:t>PERÍODO DE REFERÊNCIA</a:t>
            </a:r>
          </a:p>
        </p:txBody>
      </p:sp>
      <p:sp>
        <p:nvSpPr>
          <p:cNvPr id="29" name="CaixaDeTexto 28">
            <a:extLst>
              <a:ext uri="{FF2B5EF4-FFF2-40B4-BE49-F238E27FC236}">
                <a16:creationId xmlns:a16="http://schemas.microsoft.com/office/drawing/2014/main" id="{D4ED662C-C5AA-014C-EEAC-42614728AB61}"/>
              </a:ext>
            </a:extLst>
          </p:cNvPr>
          <p:cNvSpPr txBox="1"/>
          <p:nvPr/>
        </p:nvSpPr>
        <p:spPr>
          <a:xfrm>
            <a:off x="8301296" y="2744597"/>
            <a:ext cx="1237537" cy="461665"/>
          </a:xfrm>
          <a:prstGeom prst="rect">
            <a:avLst/>
          </a:prstGeom>
          <a:noFill/>
        </p:spPr>
        <p:txBody>
          <a:bodyPr wrap="square">
            <a:spAutoFit/>
          </a:bodyPr>
          <a:lstStyle/>
          <a:p>
            <a:pPr algn="ctr"/>
            <a:r>
              <a:rPr lang="pt-BR" sz="1200" b="1" dirty="0"/>
              <a:t>PERÍODO IMPACTADO</a:t>
            </a:r>
          </a:p>
        </p:txBody>
      </p:sp>
      <p:sp>
        <p:nvSpPr>
          <p:cNvPr id="30" name="Balão de Fala: Retângulo 29">
            <a:extLst>
              <a:ext uri="{FF2B5EF4-FFF2-40B4-BE49-F238E27FC236}">
                <a16:creationId xmlns:a16="http://schemas.microsoft.com/office/drawing/2014/main" id="{C606109A-6786-9B2A-DA02-54AEA8804BD9}"/>
              </a:ext>
            </a:extLst>
          </p:cNvPr>
          <p:cNvSpPr/>
          <p:nvPr/>
        </p:nvSpPr>
        <p:spPr>
          <a:xfrm>
            <a:off x="1622388" y="4635580"/>
            <a:ext cx="1192480" cy="511233"/>
          </a:xfrm>
          <a:prstGeom prst="wedgeRectCallout">
            <a:avLst>
              <a:gd name="adj1" fmla="val 40690"/>
              <a:gd name="adj2" fmla="val 99936"/>
            </a:avLst>
          </a:prstGeom>
          <a:solidFill>
            <a:schemeClr val="bg1"/>
          </a:solidFill>
          <a:ln>
            <a:solidFill>
              <a:schemeClr val="tx1"/>
            </a:solidFill>
          </a:ln>
          <a:effectLst>
            <a:outerShdw blurRad="152400" dist="152400" dir="2700000" algn="tl"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b="1">
                <a:solidFill>
                  <a:schemeClr val="tx1"/>
                </a:solidFill>
                <a:cs typeface="Segoe UI Light" panose="020B0502040204020203" pitchFamily="34" charset="0"/>
              </a:rPr>
              <a:t>Curva de Aprendizagem</a:t>
            </a:r>
          </a:p>
        </p:txBody>
      </p:sp>
      <p:sp>
        <p:nvSpPr>
          <p:cNvPr id="31" name="Balão de Fala: Retângulo 30">
            <a:extLst>
              <a:ext uri="{FF2B5EF4-FFF2-40B4-BE49-F238E27FC236}">
                <a16:creationId xmlns:a16="http://schemas.microsoft.com/office/drawing/2014/main" id="{8AC0E9B9-C041-78F9-D7D7-99CCD76C882D}"/>
              </a:ext>
            </a:extLst>
          </p:cNvPr>
          <p:cNvSpPr/>
          <p:nvPr/>
        </p:nvSpPr>
        <p:spPr>
          <a:xfrm>
            <a:off x="2510289" y="3062755"/>
            <a:ext cx="873161" cy="461973"/>
          </a:xfrm>
          <a:prstGeom prst="wedgeRectCallout">
            <a:avLst>
              <a:gd name="adj1" fmla="val 58318"/>
              <a:gd name="adj2" fmla="val 113134"/>
            </a:avLst>
          </a:prstGeom>
          <a:solidFill>
            <a:schemeClr val="bg1"/>
          </a:solidFill>
          <a:ln>
            <a:solidFill>
              <a:schemeClr val="tx1"/>
            </a:solidFill>
          </a:ln>
          <a:effectLst>
            <a:outerShdw blurRad="152400" dist="152400" dir="2700000" algn="tl"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tx1"/>
                </a:solidFill>
                <a:cs typeface="Segoe UI Light" panose="020B0502040204020203" pitchFamily="34" charset="0"/>
              </a:rPr>
              <a:t>Outlier </a:t>
            </a:r>
          </a:p>
        </p:txBody>
      </p:sp>
      <p:sp>
        <p:nvSpPr>
          <p:cNvPr id="2" name="Balão de Fala: Retângulo 1">
            <a:extLst>
              <a:ext uri="{FF2B5EF4-FFF2-40B4-BE49-F238E27FC236}">
                <a16:creationId xmlns:a16="http://schemas.microsoft.com/office/drawing/2014/main" id="{A7839671-4228-7FC8-50D6-02AC999CB6AA}"/>
              </a:ext>
            </a:extLst>
          </p:cNvPr>
          <p:cNvSpPr/>
          <p:nvPr/>
        </p:nvSpPr>
        <p:spPr>
          <a:xfrm>
            <a:off x="4962536" y="2113941"/>
            <a:ext cx="1237537" cy="461973"/>
          </a:xfrm>
          <a:prstGeom prst="wedgeRectCallout">
            <a:avLst>
              <a:gd name="adj1" fmla="val 30264"/>
              <a:gd name="adj2" fmla="val 84555"/>
            </a:avLst>
          </a:prstGeom>
          <a:solidFill>
            <a:schemeClr val="bg1"/>
          </a:solidFill>
          <a:ln>
            <a:solidFill>
              <a:schemeClr val="tx1"/>
            </a:solidFill>
          </a:ln>
          <a:effectLst>
            <a:outerShdw blurRad="152400" dist="152400" dir="2700000" algn="tl" rotWithShape="0">
              <a:prstClr val="black">
                <a:alpha val="3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200" b="1" dirty="0">
                <a:solidFill>
                  <a:schemeClr val="tx1"/>
                </a:solidFill>
                <a:cs typeface="Segoe UI Light" panose="020B0502040204020203" pitchFamily="34" charset="0"/>
              </a:rPr>
              <a:t>Produtividade Natural  </a:t>
            </a:r>
          </a:p>
        </p:txBody>
      </p:sp>
    </p:spTree>
    <p:extLst>
      <p:ext uri="{BB962C8B-B14F-4D97-AF65-F5344CB8AC3E}">
        <p14:creationId xmlns:p14="http://schemas.microsoft.com/office/powerpoint/2010/main" val="490352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CaixaDeTexto 22">
            <a:extLst>
              <a:ext uri="{FF2B5EF4-FFF2-40B4-BE49-F238E27FC236}">
                <a16:creationId xmlns:a16="http://schemas.microsoft.com/office/drawing/2014/main" id="{C845BDC0-F0B6-02D6-4A13-33DD354F4FDB}"/>
              </a:ext>
            </a:extLst>
          </p:cNvPr>
          <p:cNvSpPr txBox="1"/>
          <p:nvPr/>
        </p:nvSpPr>
        <p:spPr>
          <a:xfrm>
            <a:off x="404010" y="895806"/>
            <a:ext cx="3904090" cy="1196546"/>
          </a:xfrm>
          <a:prstGeom prst="rect">
            <a:avLst/>
          </a:prstGeom>
          <a:noFill/>
        </p:spPr>
        <p:txBody>
          <a:bodyPr wrap="square">
            <a:spAutoFit/>
          </a:bodyPr>
          <a:lstStyle/>
          <a:p>
            <a:pPr>
              <a:lnSpc>
                <a:spcPct val="80000"/>
              </a:lnSpc>
            </a:pPr>
            <a:r>
              <a:rPr lang="pt-BR" sz="4400" dirty="0">
                <a:solidFill>
                  <a:srgbClr val="0076B4"/>
                </a:solidFill>
                <a:latin typeface="Aptos ExtraBold" panose="020B0004020202020204" pitchFamily="34" charset="0"/>
              </a:rPr>
              <a:t>Perda de produtividade</a:t>
            </a:r>
            <a:endParaRPr lang="pt-BR" sz="4400" dirty="0">
              <a:latin typeface="Aptos ExtraBold" panose="020B0004020202020204" pitchFamily="34" charset="0"/>
            </a:endParaRPr>
          </a:p>
        </p:txBody>
      </p:sp>
      <p:sp>
        <p:nvSpPr>
          <p:cNvPr id="24" name="CaixaDeTexto 23">
            <a:extLst>
              <a:ext uri="{FF2B5EF4-FFF2-40B4-BE49-F238E27FC236}">
                <a16:creationId xmlns:a16="http://schemas.microsoft.com/office/drawing/2014/main" id="{122FF564-3DBB-9786-DB43-D99ACC1EC25F}"/>
              </a:ext>
            </a:extLst>
          </p:cNvPr>
          <p:cNvSpPr txBox="1"/>
          <p:nvPr/>
        </p:nvSpPr>
        <p:spPr>
          <a:xfrm>
            <a:off x="405677" y="2620963"/>
            <a:ext cx="4453401" cy="1077218"/>
          </a:xfrm>
          <a:prstGeom prst="rect">
            <a:avLst/>
          </a:prstGeom>
          <a:noFill/>
        </p:spPr>
        <p:txBody>
          <a:bodyPr wrap="square" rtlCol="0">
            <a:spAutoFit/>
          </a:bodyPr>
          <a:lstStyle/>
          <a:p>
            <a:r>
              <a:rPr lang="pt-BR" sz="3200" dirty="0">
                <a:latin typeface="Aptos Light" panose="020B0004020202020204" pitchFamily="34" charset="0"/>
              </a:rPr>
              <a:t>APLICAÇÃO - ESTUDOS GERAIS DA INDÚSTRIA </a:t>
            </a:r>
          </a:p>
        </p:txBody>
      </p:sp>
      <p:grpSp>
        <p:nvGrpSpPr>
          <p:cNvPr id="25" name="Agrupar 24">
            <a:extLst>
              <a:ext uri="{FF2B5EF4-FFF2-40B4-BE49-F238E27FC236}">
                <a16:creationId xmlns:a16="http://schemas.microsoft.com/office/drawing/2014/main" id="{6D612FB6-E3FF-70E8-89DC-C39F4192F737}"/>
              </a:ext>
            </a:extLst>
          </p:cNvPr>
          <p:cNvGrpSpPr/>
          <p:nvPr/>
        </p:nvGrpSpPr>
        <p:grpSpPr>
          <a:xfrm>
            <a:off x="526571" y="2293583"/>
            <a:ext cx="1189596" cy="93779"/>
            <a:chOff x="3467464" y="34057"/>
            <a:chExt cx="6188411" cy="487848"/>
          </a:xfrm>
        </p:grpSpPr>
        <p:sp>
          <p:nvSpPr>
            <p:cNvPr id="26" name="Retângulo 25">
              <a:extLst>
                <a:ext uri="{FF2B5EF4-FFF2-40B4-BE49-F238E27FC236}">
                  <a16:creationId xmlns:a16="http://schemas.microsoft.com/office/drawing/2014/main" id="{3882AD25-9E1D-E780-B8C2-F356A5B434FD}"/>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7" name="Retângulo 26">
              <a:extLst>
                <a:ext uri="{FF2B5EF4-FFF2-40B4-BE49-F238E27FC236}">
                  <a16:creationId xmlns:a16="http://schemas.microsoft.com/office/drawing/2014/main" id="{FBEAC105-B681-BC32-24BE-DFD4CD9784E9}"/>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Retângulo 27">
              <a:extLst>
                <a:ext uri="{FF2B5EF4-FFF2-40B4-BE49-F238E27FC236}">
                  <a16:creationId xmlns:a16="http://schemas.microsoft.com/office/drawing/2014/main" id="{9F7996DE-BECE-6BDE-2008-1EEBBB174FFC}"/>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9" name="Retângulo 28">
              <a:extLst>
                <a:ext uri="{FF2B5EF4-FFF2-40B4-BE49-F238E27FC236}">
                  <a16:creationId xmlns:a16="http://schemas.microsoft.com/office/drawing/2014/main" id="{8381387F-E18F-2A8D-BEDA-DB295D6241F2}"/>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Retângulo 29">
              <a:extLst>
                <a:ext uri="{FF2B5EF4-FFF2-40B4-BE49-F238E27FC236}">
                  <a16:creationId xmlns:a16="http://schemas.microsoft.com/office/drawing/2014/main" id="{9AE9E8E6-87A0-389E-C3D9-DC55B1323E47}"/>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1" name="Retângulo 30">
              <a:extLst>
                <a:ext uri="{FF2B5EF4-FFF2-40B4-BE49-F238E27FC236}">
                  <a16:creationId xmlns:a16="http://schemas.microsoft.com/office/drawing/2014/main" id="{94BE5748-E3BB-50E2-5042-263B59FC9C30}"/>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34" name="CaixaDeTexto 33">
            <a:extLst>
              <a:ext uri="{FF2B5EF4-FFF2-40B4-BE49-F238E27FC236}">
                <a16:creationId xmlns:a16="http://schemas.microsoft.com/office/drawing/2014/main" id="{FB4CBDF4-9A0D-E03E-7E99-79946CC1CB53}"/>
              </a:ext>
            </a:extLst>
          </p:cNvPr>
          <p:cNvSpPr txBox="1"/>
          <p:nvPr/>
        </p:nvSpPr>
        <p:spPr>
          <a:xfrm>
            <a:off x="414643" y="3931782"/>
            <a:ext cx="4572027" cy="1889043"/>
          </a:xfrm>
          <a:prstGeom prst="rect">
            <a:avLst/>
          </a:prstGeom>
          <a:noFill/>
        </p:spPr>
        <p:txBody>
          <a:bodyPr wrap="square">
            <a:spAutoFit/>
          </a:bodyPr>
          <a:lstStyle/>
          <a:p>
            <a:pPr marL="285750" indent="-285750">
              <a:lnSpc>
                <a:spcPct val="120000"/>
              </a:lnSpc>
              <a:spcBef>
                <a:spcPts val="600"/>
              </a:spcBef>
              <a:spcAft>
                <a:spcPts val="600"/>
              </a:spcAft>
              <a:buClr>
                <a:srgbClr val="0076B4"/>
              </a:buClr>
              <a:buFont typeface="Wingdings" panose="05000000000000000000" pitchFamily="2" charset="2"/>
              <a:buChar char="§"/>
            </a:pPr>
            <a:r>
              <a:rPr lang="pt-BR" dirty="0"/>
              <a:t>Apurar o efetivo alocado sujeito à perda de produtividade</a:t>
            </a:r>
          </a:p>
          <a:p>
            <a:pPr marL="285750" indent="-285750">
              <a:lnSpc>
                <a:spcPct val="120000"/>
              </a:lnSpc>
              <a:spcBef>
                <a:spcPts val="600"/>
              </a:spcBef>
              <a:spcAft>
                <a:spcPts val="600"/>
              </a:spcAft>
              <a:buClr>
                <a:srgbClr val="0076B4"/>
              </a:buClr>
              <a:buFont typeface="Wingdings" panose="05000000000000000000" pitchFamily="2" charset="2"/>
              <a:buChar char="§"/>
            </a:pPr>
            <a:r>
              <a:rPr lang="pt-BR" dirty="0"/>
              <a:t>Identificar os períodos que os fatores de perda de produtividade ocorreram e atribuir a severidade dos impactos</a:t>
            </a:r>
          </a:p>
        </p:txBody>
      </p:sp>
      <p:sp>
        <p:nvSpPr>
          <p:cNvPr id="35" name="Retângulo 34">
            <a:extLst>
              <a:ext uri="{FF2B5EF4-FFF2-40B4-BE49-F238E27FC236}">
                <a16:creationId xmlns:a16="http://schemas.microsoft.com/office/drawing/2014/main" id="{521CBA7C-F569-B52D-AAF8-1BA43B0BFA99}"/>
              </a:ext>
            </a:extLst>
          </p:cNvPr>
          <p:cNvSpPr/>
          <p:nvPr/>
        </p:nvSpPr>
        <p:spPr>
          <a:xfrm>
            <a:off x="6698512" y="4083366"/>
            <a:ext cx="2525497" cy="1271402"/>
          </a:xfrm>
          <a:prstGeom prst="rect">
            <a:avLst/>
          </a:prstGeom>
          <a:solidFill>
            <a:srgbClr val="032F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2" name="Imagem 31">
            <a:extLst>
              <a:ext uri="{FF2B5EF4-FFF2-40B4-BE49-F238E27FC236}">
                <a16:creationId xmlns:a16="http://schemas.microsoft.com/office/drawing/2014/main" id="{37720CD9-92E0-2213-B1F4-4FF10BCEA559}"/>
              </a:ext>
            </a:extLst>
          </p:cNvPr>
          <p:cNvPicPr>
            <a:picLocks noChangeAspect="1"/>
          </p:cNvPicPr>
          <p:nvPr/>
        </p:nvPicPr>
        <p:blipFill>
          <a:blip r:embed="rId3"/>
          <a:stretch>
            <a:fillRect/>
          </a:stretch>
        </p:blipFill>
        <p:spPr>
          <a:xfrm>
            <a:off x="5755424" y="4083366"/>
            <a:ext cx="2254621" cy="1271403"/>
          </a:xfrm>
          <a:prstGeom prst="rect">
            <a:avLst/>
          </a:prstGeom>
        </p:spPr>
      </p:pic>
      <p:pic>
        <p:nvPicPr>
          <p:cNvPr id="8" name="Imagem 7" descr="Uma imagem contendo Desenho técnico&#10;&#10;Descrição gerada automaticamente">
            <a:extLst>
              <a:ext uri="{FF2B5EF4-FFF2-40B4-BE49-F238E27FC236}">
                <a16:creationId xmlns:a16="http://schemas.microsoft.com/office/drawing/2014/main" id="{4A14E858-3BE7-A690-9757-B558351D55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6813" y="93779"/>
            <a:ext cx="8087741" cy="6492875"/>
          </a:xfrm>
          <a:prstGeom prst="rect">
            <a:avLst/>
          </a:prstGeom>
        </p:spPr>
      </p:pic>
    </p:spTree>
    <p:extLst>
      <p:ext uri="{BB962C8B-B14F-4D97-AF65-F5344CB8AC3E}">
        <p14:creationId xmlns:p14="http://schemas.microsoft.com/office/powerpoint/2010/main" val="383517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id="{72447E57-6A71-E4D1-90C1-26FC41C11E4F}"/>
              </a:ext>
            </a:extLst>
          </p:cNvPr>
          <p:cNvSpPr/>
          <p:nvPr/>
        </p:nvSpPr>
        <p:spPr>
          <a:xfrm>
            <a:off x="797438" y="1804934"/>
            <a:ext cx="1371603" cy="4432353"/>
          </a:xfrm>
          <a:prstGeom prst="rect">
            <a:avLst/>
          </a:prstGeom>
          <a:solidFill>
            <a:schemeClr val="bg1">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600" b="1" dirty="0">
                <a:solidFill>
                  <a:schemeClr val="tx1"/>
                </a:solidFill>
              </a:rPr>
              <a:t>HH</a:t>
            </a:r>
            <a:br>
              <a:rPr lang="pt-BR" sz="1600" b="1" dirty="0">
                <a:solidFill>
                  <a:schemeClr val="tx1"/>
                </a:solidFill>
              </a:rPr>
            </a:br>
            <a:r>
              <a:rPr lang="pt-BR" sz="1600" b="1" dirty="0">
                <a:solidFill>
                  <a:schemeClr val="tx1"/>
                </a:solidFill>
              </a:rPr>
              <a:t>REAL</a:t>
            </a:r>
          </a:p>
        </p:txBody>
      </p:sp>
      <p:sp>
        <p:nvSpPr>
          <p:cNvPr id="13" name="Retângulo 12">
            <a:extLst>
              <a:ext uri="{FF2B5EF4-FFF2-40B4-BE49-F238E27FC236}">
                <a16:creationId xmlns:a16="http://schemas.microsoft.com/office/drawing/2014/main" id="{AB8394ED-18E1-6652-FEED-6164F7F640A3}"/>
              </a:ext>
            </a:extLst>
          </p:cNvPr>
          <p:cNvSpPr/>
          <p:nvPr/>
        </p:nvSpPr>
        <p:spPr>
          <a:xfrm>
            <a:off x="2397378" y="1804935"/>
            <a:ext cx="1371603" cy="2196000"/>
          </a:xfrm>
          <a:prstGeom prst="rect">
            <a:avLst/>
          </a:prstGeom>
          <a:solidFill>
            <a:srgbClr val="FF5050">
              <a:alpha val="50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600" b="1" dirty="0">
                <a:solidFill>
                  <a:schemeClr val="tx1"/>
                </a:solidFill>
              </a:rPr>
              <a:t>HH ADICIONAL</a:t>
            </a:r>
          </a:p>
        </p:txBody>
      </p:sp>
      <p:sp>
        <p:nvSpPr>
          <p:cNvPr id="14" name="Retângulo 13">
            <a:extLst>
              <a:ext uri="{FF2B5EF4-FFF2-40B4-BE49-F238E27FC236}">
                <a16:creationId xmlns:a16="http://schemas.microsoft.com/office/drawing/2014/main" id="{062E7A42-DFCF-26E6-1CFB-BE1ED3DCC7CE}"/>
              </a:ext>
            </a:extLst>
          </p:cNvPr>
          <p:cNvSpPr/>
          <p:nvPr/>
        </p:nvSpPr>
        <p:spPr>
          <a:xfrm>
            <a:off x="3997318" y="1804935"/>
            <a:ext cx="1371603" cy="789410"/>
          </a:xfrm>
          <a:prstGeom prst="rect">
            <a:avLst/>
          </a:prstGeom>
          <a:solidFill>
            <a:schemeClr val="accent4">
              <a:lumMod val="60000"/>
              <a:lumOff val="40000"/>
              <a:alpha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600" b="1" dirty="0">
                <a:solidFill>
                  <a:schemeClr val="tx1"/>
                </a:solidFill>
              </a:rPr>
              <a:t>HH DEDUZÍVEL</a:t>
            </a:r>
          </a:p>
        </p:txBody>
      </p:sp>
      <p:sp>
        <p:nvSpPr>
          <p:cNvPr id="5" name="Seta: Pentágono 4">
            <a:extLst>
              <a:ext uri="{FF2B5EF4-FFF2-40B4-BE49-F238E27FC236}">
                <a16:creationId xmlns:a16="http://schemas.microsoft.com/office/drawing/2014/main" id="{B7A5398F-3B24-F1F5-6042-963F88B1EE16}"/>
              </a:ext>
            </a:extLst>
          </p:cNvPr>
          <p:cNvSpPr/>
          <p:nvPr/>
        </p:nvSpPr>
        <p:spPr>
          <a:xfrm>
            <a:off x="-39923" y="512763"/>
            <a:ext cx="2347188" cy="770533"/>
          </a:xfrm>
          <a:prstGeom prst="homePlate">
            <a:avLst/>
          </a:prstGeom>
          <a:solidFill>
            <a:srgbClr val="032F6E"/>
          </a:solidFill>
          <a:ln>
            <a:solidFill>
              <a:srgbClr val="DCB138"/>
            </a:solidFill>
          </a:ln>
          <a:effectLst>
            <a:outerShdw blurRad="76200" dist="76200" dir="2700000" algn="tl" rotWithShape="0">
              <a:prstClr val="black">
                <a:alpha val="3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Imagem 6">
            <a:extLst>
              <a:ext uri="{FF2B5EF4-FFF2-40B4-BE49-F238E27FC236}">
                <a16:creationId xmlns:a16="http://schemas.microsoft.com/office/drawing/2014/main" id="{D9B8B661-CC5D-11C9-5EE9-E3B180F907A8}"/>
              </a:ext>
            </a:extLst>
          </p:cNvPr>
          <p:cNvPicPr>
            <a:picLocks noChangeAspect="1"/>
          </p:cNvPicPr>
          <p:nvPr/>
        </p:nvPicPr>
        <p:blipFill rotWithShape="1">
          <a:blip r:embed="rId4"/>
          <a:srcRect t="22025" b="22025"/>
          <a:stretch/>
        </p:blipFill>
        <p:spPr>
          <a:xfrm>
            <a:off x="277341" y="663348"/>
            <a:ext cx="1487663" cy="469362"/>
          </a:xfrm>
          <a:prstGeom prst="rect">
            <a:avLst/>
          </a:prstGeom>
        </p:spPr>
      </p:pic>
      <p:sp>
        <p:nvSpPr>
          <p:cNvPr id="17" name="Retângulo 16">
            <a:extLst>
              <a:ext uri="{FF2B5EF4-FFF2-40B4-BE49-F238E27FC236}">
                <a16:creationId xmlns:a16="http://schemas.microsoft.com/office/drawing/2014/main" id="{ED4450FC-EA1E-231A-1867-686BE1FA46F6}"/>
              </a:ext>
            </a:extLst>
          </p:cNvPr>
          <p:cNvSpPr/>
          <p:nvPr/>
        </p:nvSpPr>
        <p:spPr>
          <a:xfrm>
            <a:off x="2397378" y="4000934"/>
            <a:ext cx="1371603" cy="2236353"/>
          </a:xfrm>
          <a:prstGeom prst="rect">
            <a:avLst/>
          </a:prstGeom>
          <a:solidFill>
            <a:srgbClr val="0076B4">
              <a:alpha val="50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600" b="1" dirty="0">
                <a:solidFill>
                  <a:schemeClr val="tx1"/>
                </a:solidFill>
              </a:rPr>
              <a:t>HH PREVISTO</a:t>
            </a:r>
          </a:p>
        </p:txBody>
      </p:sp>
      <p:sp>
        <p:nvSpPr>
          <p:cNvPr id="18" name="Retângulo 17">
            <a:extLst>
              <a:ext uri="{FF2B5EF4-FFF2-40B4-BE49-F238E27FC236}">
                <a16:creationId xmlns:a16="http://schemas.microsoft.com/office/drawing/2014/main" id="{9F438ABD-3586-B11B-560A-DEE336F12242}"/>
              </a:ext>
            </a:extLst>
          </p:cNvPr>
          <p:cNvSpPr/>
          <p:nvPr/>
        </p:nvSpPr>
        <p:spPr>
          <a:xfrm>
            <a:off x="3997318" y="2594344"/>
            <a:ext cx="1371603" cy="1406585"/>
          </a:xfrm>
          <a:prstGeom prst="rect">
            <a:avLst/>
          </a:prstGeom>
          <a:solidFill>
            <a:srgbClr val="FF5050">
              <a:alpha val="50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600" b="1" dirty="0">
                <a:solidFill>
                  <a:schemeClr val="tx1"/>
                </a:solidFill>
              </a:rPr>
              <a:t>HH ADICIONAL NÃO DEDUZÍVEL</a:t>
            </a:r>
          </a:p>
        </p:txBody>
      </p:sp>
      <p:sp>
        <p:nvSpPr>
          <p:cNvPr id="19" name="Retângulo 18">
            <a:extLst>
              <a:ext uri="{FF2B5EF4-FFF2-40B4-BE49-F238E27FC236}">
                <a16:creationId xmlns:a16="http://schemas.microsoft.com/office/drawing/2014/main" id="{ED74AF8D-6638-4752-5E1E-9A639EB13A3F}"/>
              </a:ext>
            </a:extLst>
          </p:cNvPr>
          <p:cNvSpPr/>
          <p:nvPr/>
        </p:nvSpPr>
        <p:spPr>
          <a:xfrm>
            <a:off x="3997318" y="4000929"/>
            <a:ext cx="1371603" cy="2236352"/>
          </a:xfrm>
          <a:prstGeom prst="rect">
            <a:avLst/>
          </a:prstGeom>
          <a:solidFill>
            <a:srgbClr val="0076B4">
              <a:alpha val="50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1600" b="1" dirty="0">
                <a:solidFill>
                  <a:schemeClr val="tx1"/>
                </a:solidFill>
              </a:rPr>
              <a:t>HH PREVISTO</a:t>
            </a:r>
          </a:p>
        </p:txBody>
      </p:sp>
      <p:cxnSp>
        <p:nvCxnSpPr>
          <p:cNvPr id="9" name="Conector reto 8">
            <a:extLst>
              <a:ext uri="{FF2B5EF4-FFF2-40B4-BE49-F238E27FC236}">
                <a16:creationId xmlns:a16="http://schemas.microsoft.com/office/drawing/2014/main" id="{4EC87A50-6217-653D-BD0B-0BDDA88EEB3B}"/>
              </a:ext>
            </a:extLst>
          </p:cNvPr>
          <p:cNvCxnSpPr>
            <a:cxnSpLocks/>
          </p:cNvCxnSpPr>
          <p:nvPr/>
        </p:nvCxnSpPr>
        <p:spPr>
          <a:xfrm>
            <a:off x="505305" y="6237288"/>
            <a:ext cx="55906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Seta: de Cima para Baixo 19">
            <a:extLst>
              <a:ext uri="{FF2B5EF4-FFF2-40B4-BE49-F238E27FC236}">
                <a16:creationId xmlns:a16="http://schemas.microsoft.com/office/drawing/2014/main" id="{05F63E52-FBAA-254C-77F6-642752158A63}"/>
              </a:ext>
            </a:extLst>
          </p:cNvPr>
          <p:cNvSpPr/>
          <p:nvPr/>
        </p:nvSpPr>
        <p:spPr>
          <a:xfrm>
            <a:off x="5597258" y="2594344"/>
            <a:ext cx="484632" cy="3642930"/>
          </a:xfrm>
          <a:prstGeom prst="upDownArrow">
            <a:avLst/>
          </a:prstGeom>
          <a:solidFill>
            <a:srgbClr val="C2EF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aixaDeTexto 20">
            <a:extLst>
              <a:ext uri="{FF2B5EF4-FFF2-40B4-BE49-F238E27FC236}">
                <a16:creationId xmlns:a16="http://schemas.microsoft.com/office/drawing/2014/main" id="{9DCEE3F9-E65F-AFAA-6E76-9E5BB62CBA05}"/>
              </a:ext>
            </a:extLst>
          </p:cNvPr>
          <p:cNvSpPr txBox="1"/>
          <p:nvPr/>
        </p:nvSpPr>
        <p:spPr>
          <a:xfrm>
            <a:off x="6110112" y="3400764"/>
            <a:ext cx="1534055" cy="1200329"/>
          </a:xfrm>
          <a:prstGeom prst="rect">
            <a:avLst/>
          </a:prstGeom>
          <a:noFill/>
        </p:spPr>
        <p:txBody>
          <a:bodyPr wrap="square" rtlCol="0">
            <a:spAutoFit/>
          </a:bodyPr>
          <a:lstStyle/>
          <a:p>
            <a:r>
              <a:rPr lang="pt-BR" b="1" dirty="0"/>
              <a:t>Base de Aplicação dos Fatores do MCAA</a:t>
            </a:r>
          </a:p>
        </p:txBody>
      </p:sp>
      <p:sp>
        <p:nvSpPr>
          <p:cNvPr id="22" name="Chave Esquerda 21">
            <a:extLst>
              <a:ext uri="{FF2B5EF4-FFF2-40B4-BE49-F238E27FC236}">
                <a16:creationId xmlns:a16="http://schemas.microsoft.com/office/drawing/2014/main" id="{064DA2EF-ED99-84E0-F8C5-A682D376A663}"/>
              </a:ext>
            </a:extLst>
          </p:cNvPr>
          <p:cNvSpPr/>
          <p:nvPr/>
        </p:nvSpPr>
        <p:spPr>
          <a:xfrm>
            <a:off x="7516157" y="2794833"/>
            <a:ext cx="716412" cy="2308324"/>
          </a:xfrm>
          <a:prstGeom prst="leftBrace">
            <a:avLst>
              <a:gd name="adj1" fmla="val 33246"/>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24" name="CaixaDeTexto 23">
            <a:extLst>
              <a:ext uri="{FF2B5EF4-FFF2-40B4-BE49-F238E27FC236}">
                <a16:creationId xmlns:a16="http://schemas.microsoft.com/office/drawing/2014/main" id="{E5751632-BF6A-02D6-9795-2D95264E560B}"/>
              </a:ext>
            </a:extLst>
          </p:cNvPr>
          <p:cNvSpPr txBox="1"/>
          <p:nvPr/>
        </p:nvSpPr>
        <p:spPr>
          <a:xfrm>
            <a:off x="8261502" y="2292605"/>
            <a:ext cx="3328606" cy="1015663"/>
          </a:xfrm>
          <a:prstGeom prst="rect">
            <a:avLst/>
          </a:prstGeom>
          <a:noFill/>
        </p:spPr>
        <p:txBody>
          <a:bodyPr wrap="square">
            <a:spAutoFit/>
          </a:bodyPr>
          <a:lstStyle/>
          <a:p>
            <a:r>
              <a:rPr lang="pt-BR" dirty="0"/>
              <a:t>ANÁLISE PROSPECTIVA</a:t>
            </a:r>
            <a:br>
              <a:rPr lang="pt-BR" b="1" dirty="0"/>
            </a:br>
            <a:r>
              <a:rPr lang="pt-BR" sz="1400" dirty="0"/>
              <a:t>(para elaboração de uma </a:t>
            </a:r>
            <a:r>
              <a:rPr lang="pt-BR" sz="1400" dirty="0" err="1"/>
              <a:t>Change</a:t>
            </a:r>
            <a:r>
              <a:rPr lang="pt-BR" sz="1400" dirty="0"/>
              <a:t> </a:t>
            </a:r>
            <a:r>
              <a:rPr lang="pt-BR" sz="1400" dirty="0" err="1"/>
              <a:t>Order</a:t>
            </a:r>
            <a:r>
              <a:rPr lang="pt-BR" sz="1400" dirty="0"/>
              <a:t>)</a:t>
            </a:r>
          </a:p>
          <a:p>
            <a:r>
              <a:rPr lang="pt-BR" sz="1400" b="1" dirty="0"/>
              <a:t>Horas previstas com impacto = Horas previstas sem impactos x (1 + Fator)</a:t>
            </a:r>
          </a:p>
        </p:txBody>
      </p:sp>
      <p:sp>
        <p:nvSpPr>
          <p:cNvPr id="25" name="CaixaDeTexto 24">
            <a:extLst>
              <a:ext uri="{FF2B5EF4-FFF2-40B4-BE49-F238E27FC236}">
                <a16:creationId xmlns:a16="http://schemas.microsoft.com/office/drawing/2014/main" id="{01E67D4B-CA69-A8CA-4561-14E303FFD5B4}"/>
              </a:ext>
            </a:extLst>
          </p:cNvPr>
          <p:cNvSpPr txBox="1"/>
          <p:nvPr/>
        </p:nvSpPr>
        <p:spPr>
          <a:xfrm>
            <a:off x="8261502" y="4703047"/>
            <a:ext cx="3009010" cy="800219"/>
          </a:xfrm>
          <a:prstGeom prst="rect">
            <a:avLst/>
          </a:prstGeom>
          <a:noFill/>
        </p:spPr>
        <p:txBody>
          <a:bodyPr wrap="square">
            <a:spAutoFit/>
          </a:bodyPr>
          <a:lstStyle/>
          <a:p>
            <a:r>
              <a:rPr lang="pt-BR" dirty="0"/>
              <a:t>ANÁLISE RETROSPECTIVA</a:t>
            </a:r>
          </a:p>
          <a:p>
            <a:r>
              <a:rPr lang="pt-BR" sz="1400" b="1" dirty="0"/>
              <a:t>Horas atribuíveis à perda = Horas demandadas x Fator / (1+ Fator)</a:t>
            </a:r>
          </a:p>
        </p:txBody>
      </p:sp>
    </p:spTree>
    <p:extLst>
      <p:ext uri="{BB962C8B-B14F-4D97-AF65-F5344CB8AC3E}">
        <p14:creationId xmlns:p14="http://schemas.microsoft.com/office/powerpoint/2010/main" val="31912459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Espaço Reservado para Conteúdo 6">
            <a:extLst>
              <a:ext uri="{FF2B5EF4-FFF2-40B4-BE49-F238E27FC236}">
                <a16:creationId xmlns:a16="http://schemas.microsoft.com/office/drawing/2014/main" id="{271ADA0D-96D4-B42E-EE17-15A83899977F}"/>
              </a:ext>
            </a:extLst>
          </p:cNvPr>
          <p:cNvSpPr txBox="1">
            <a:spLocks/>
          </p:cNvSpPr>
          <p:nvPr/>
        </p:nvSpPr>
        <p:spPr>
          <a:xfrm>
            <a:off x="838200" y="4614702"/>
            <a:ext cx="7970520" cy="20029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pt-BR" sz="2400" dirty="0">
              <a:solidFill>
                <a:schemeClr val="tx1">
                  <a:lumMod val="75000"/>
                  <a:lumOff val="25000"/>
                </a:schemeClr>
              </a:solidFill>
              <a:latin typeface="Aptos" panose="020B0004020202020204" pitchFamily="34" charset="0"/>
              <a:cs typeface="Arial" panose="020B0604020202020204" pitchFamily="34" charset="0"/>
            </a:endParaRPr>
          </a:p>
        </p:txBody>
      </p:sp>
      <p:graphicFrame>
        <p:nvGraphicFramePr>
          <p:cNvPr id="4" name="Tabela 3">
            <a:extLst>
              <a:ext uri="{FF2B5EF4-FFF2-40B4-BE49-F238E27FC236}">
                <a16:creationId xmlns:a16="http://schemas.microsoft.com/office/drawing/2014/main" id="{2A8CACF8-DA5D-6B84-BF06-B35429FD1615}"/>
              </a:ext>
            </a:extLst>
          </p:cNvPr>
          <p:cNvGraphicFramePr>
            <a:graphicFrameLocks noGrp="1"/>
          </p:cNvGraphicFramePr>
          <p:nvPr>
            <p:extLst>
              <p:ext uri="{D42A27DB-BD31-4B8C-83A1-F6EECF244321}">
                <p14:modId xmlns:p14="http://schemas.microsoft.com/office/powerpoint/2010/main" val="4032762651"/>
              </p:ext>
            </p:extLst>
          </p:nvPr>
        </p:nvGraphicFramePr>
        <p:xfrm>
          <a:off x="5674738" y="1176759"/>
          <a:ext cx="5552364" cy="4504482"/>
        </p:xfrm>
        <a:graphic>
          <a:graphicData uri="http://schemas.openxmlformats.org/drawingml/2006/table">
            <a:tbl>
              <a:tblPr firstRow="1" bandRow="1">
                <a:effectLst>
                  <a:outerShdw blurRad="190500" dist="190500" dir="2700000" algn="tl" rotWithShape="0">
                    <a:prstClr val="black">
                      <a:alpha val="30000"/>
                    </a:prstClr>
                  </a:outerShdw>
                </a:effectLst>
                <a:tableStyleId>{5C22544A-7EE6-4342-B048-85BDC9FD1C3A}</a:tableStyleId>
              </a:tblPr>
              <a:tblGrid>
                <a:gridCol w="3838267">
                  <a:extLst>
                    <a:ext uri="{9D8B030D-6E8A-4147-A177-3AD203B41FA5}">
                      <a16:colId xmlns:a16="http://schemas.microsoft.com/office/drawing/2014/main" val="1696954537"/>
                    </a:ext>
                  </a:extLst>
                </a:gridCol>
                <a:gridCol w="1714097">
                  <a:extLst>
                    <a:ext uri="{9D8B030D-6E8A-4147-A177-3AD203B41FA5}">
                      <a16:colId xmlns:a16="http://schemas.microsoft.com/office/drawing/2014/main" val="1247870023"/>
                    </a:ext>
                  </a:extLst>
                </a:gridCol>
              </a:tblGrid>
              <a:tr h="750747">
                <a:tc>
                  <a:txBody>
                    <a:bodyPr/>
                    <a:lstStyle/>
                    <a:p>
                      <a:pPr algn="r"/>
                      <a:r>
                        <a:rPr lang="pt-BR" sz="1800" b="0" dirty="0">
                          <a:solidFill>
                            <a:schemeClr val="tx1"/>
                          </a:solidFill>
                          <a:latin typeface="Aptos" panose="020B0004020202020204" pitchFamily="34" charset="0"/>
                          <a:cs typeface="Arial" panose="020B0604020202020204" pitchFamily="34" charset="0"/>
                        </a:rPr>
                        <a:t>Horas realizadas</a:t>
                      </a:r>
                    </a:p>
                  </a:txBody>
                  <a:tcPr anchor="ctr">
                    <a:lnL w="57150" cap="flat" cmpd="sng" algn="ctr">
                      <a:solidFill>
                        <a:schemeClr val="bg1"/>
                      </a:solidFill>
                      <a:prstDash val="solid"/>
                      <a:round/>
                      <a:headEnd type="none" w="med" len="med"/>
                      <a:tailEnd type="none" w="med" len="med"/>
                    </a:lnL>
                    <a:lnR w="12700" cmpd="sng">
                      <a:noFill/>
                    </a:lnR>
                    <a:lnT w="5715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lumMod val="95000"/>
                      </a:schemeClr>
                    </a:solidFill>
                  </a:tcPr>
                </a:tc>
                <a:tc>
                  <a:txBody>
                    <a:bodyPr/>
                    <a:lstStyle/>
                    <a:p>
                      <a:pPr algn="r"/>
                      <a:r>
                        <a:rPr lang="pt-BR" sz="1800" b="0" dirty="0">
                          <a:solidFill>
                            <a:schemeClr val="tx1"/>
                          </a:solidFill>
                          <a:latin typeface="Aptos" panose="020B0004020202020204" pitchFamily="34" charset="0"/>
                          <a:cs typeface="Arial" panose="020B0604020202020204" pitchFamily="34" charset="0"/>
                        </a:rPr>
                        <a:t>1.950 horas</a:t>
                      </a:r>
                    </a:p>
                  </a:txBody>
                  <a:tcPr anchor="ctr">
                    <a:lnL w="12700" cmpd="sng">
                      <a:noFill/>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6049705"/>
                  </a:ext>
                </a:extLst>
              </a:tr>
              <a:tr h="750747">
                <a:tc>
                  <a:txBody>
                    <a:bodyPr/>
                    <a:lstStyle/>
                    <a:p>
                      <a:pPr algn="r"/>
                      <a:r>
                        <a:rPr lang="pt-BR" sz="1800" b="0" dirty="0">
                          <a:solidFill>
                            <a:schemeClr val="tx1"/>
                          </a:solidFill>
                          <a:latin typeface="Aptos" panose="020B0004020202020204" pitchFamily="34" charset="0"/>
                          <a:cs typeface="Arial" panose="020B0604020202020204" pitchFamily="34" charset="0"/>
                        </a:rPr>
                        <a:t>(-) Horas atribuíveis a correção de não conformidades</a:t>
                      </a:r>
                    </a:p>
                  </a:txBody>
                  <a:tcPr anchor="ctr">
                    <a:lnL w="5715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r"/>
                      <a:r>
                        <a:rPr lang="pt-BR" sz="1800" b="0" dirty="0">
                          <a:solidFill>
                            <a:schemeClr val="tx1"/>
                          </a:solidFill>
                          <a:latin typeface="Aptos" panose="020B0004020202020204" pitchFamily="34" charset="0"/>
                          <a:cs typeface="Arial" panose="020B0604020202020204" pitchFamily="34" charset="0"/>
                        </a:rPr>
                        <a:t>150 horas</a:t>
                      </a:r>
                    </a:p>
                  </a:txBody>
                  <a:tcPr anchor="ctr">
                    <a:lnL w="12700" cmpd="sng">
                      <a:noFill/>
                    </a:lnL>
                    <a:lnR w="5715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46663227"/>
                  </a:ext>
                </a:extLst>
              </a:tr>
              <a:tr h="750747">
                <a:tc>
                  <a:txBody>
                    <a:bodyPr/>
                    <a:lstStyle/>
                    <a:p>
                      <a:pPr algn="r"/>
                      <a:r>
                        <a:rPr lang="pt-BR" sz="1800" b="0" dirty="0">
                          <a:solidFill>
                            <a:schemeClr val="tx1"/>
                          </a:solidFill>
                          <a:latin typeface="Aptos" panose="020B0004020202020204" pitchFamily="34" charset="0"/>
                          <a:cs typeface="Arial" panose="020B0604020202020204" pitchFamily="34" charset="0"/>
                        </a:rPr>
                        <a:t>(-) Serviços especificados</a:t>
                      </a:r>
                      <a:br>
                        <a:rPr lang="pt-BR" sz="1800" b="0" dirty="0">
                          <a:solidFill>
                            <a:schemeClr val="tx1"/>
                          </a:solidFill>
                          <a:latin typeface="Aptos" panose="020B0004020202020204" pitchFamily="34" charset="0"/>
                          <a:cs typeface="Arial" panose="020B0604020202020204" pitchFamily="34" charset="0"/>
                        </a:rPr>
                      </a:br>
                      <a:r>
                        <a:rPr lang="pt-BR" sz="1800" b="0" dirty="0">
                          <a:solidFill>
                            <a:schemeClr val="tx1"/>
                          </a:solidFill>
                          <a:latin typeface="Aptos" panose="020B0004020202020204" pitchFamily="34" charset="0"/>
                          <a:cs typeface="Arial" panose="020B0604020202020204" pitchFamily="34" charset="0"/>
                        </a:rPr>
                        <a:t>e não orçados</a:t>
                      </a:r>
                    </a:p>
                  </a:txBody>
                  <a:tcPr anchor="ctr">
                    <a:lnL w="5715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pt-BR" sz="1800" b="0" dirty="0">
                          <a:solidFill>
                            <a:schemeClr val="tx1"/>
                          </a:solidFill>
                          <a:latin typeface="Aptos" panose="020B0004020202020204" pitchFamily="34" charset="0"/>
                          <a:cs typeface="Arial" panose="020B0604020202020204" pitchFamily="34" charset="0"/>
                        </a:rPr>
                        <a:t>75 horas</a:t>
                      </a:r>
                    </a:p>
                  </a:txBody>
                  <a:tcPr anchor="ctr">
                    <a:lnL w="12700" cmpd="sng">
                      <a:noFill/>
                    </a:lnL>
                    <a:lnR w="57150"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31487309"/>
                  </a:ext>
                </a:extLst>
              </a:tr>
              <a:tr h="750747">
                <a:tc>
                  <a:txBody>
                    <a:bodyPr/>
                    <a:lstStyle/>
                    <a:p>
                      <a:pPr algn="r"/>
                      <a:r>
                        <a:rPr lang="pt-BR" sz="1800" b="0" dirty="0">
                          <a:solidFill>
                            <a:schemeClr val="tx1"/>
                          </a:solidFill>
                          <a:latin typeface="Aptos" panose="020B0004020202020204" pitchFamily="34" charset="0"/>
                          <a:cs typeface="Arial" panose="020B0604020202020204" pitchFamily="34" charset="0"/>
                        </a:rPr>
                        <a:t>(=)Horas despendidas na</a:t>
                      </a:r>
                      <a:br>
                        <a:rPr lang="pt-BR" sz="1800" b="0" dirty="0">
                          <a:solidFill>
                            <a:schemeClr val="tx1"/>
                          </a:solidFill>
                          <a:latin typeface="Aptos" panose="020B0004020202020204" pitchFamily="34" charset="0"/>
                          <a:cs typeface="Arial" panose="020B0604020202020204" pitchFamily="34" charset="0"/>
                        </a:rPr>
                      </a:br>
                      <a:r>
                        <a:rPr lang="pt-BR" sz="1800" b="0" dirty="0">
                          <a:solidFill>
                            <a:schemeClr val="tx1"/>
                          </a:solidFill>
                          <a:latin typeface="Aptos" panose="020B0004020202020204" pitchFamily="34" charset="0"/>
                          <a:cs typeface="Arial" panose="020B0604020202020204" pitchFamily="34" charset="0"/>
                        </a:rPr>
                        <a:t>realização do escopo</a:t>
                      </a:r>
                    </a:p>
                  </a:txBody>
                  <a:tcPr anchor="ctr">
                    <a:lnL w="57150" cap="flat" cmpd="sng" algn="ctr">
                      <a:solidFill>
                        <a:schemeClr val="bg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2EFC2"/>
                    </a:solidFill>
                  </a:tcPr>
                </a:tc>
                <a:tc>
                  <a:txBody>
                    <a:bodyPr/>
                    <a:lstStyle/>
                    <a:p>
                      <a:pPr algn="r"/>
                      <a:r>
                        <a:rPr lang="pt-BR" sz="1800" b="0" dirty="0">
                          <a:solidFill>
                            <a:schemeClr val="tx1"/>
                          </a:solidFill>
                          <a:latin typeface="Aptos" panose="020B0004020202020204" pitchFamily="34" charset="0"/>
                          <a:cs typeface="Arial" panose="020B0604020202020204" pitchFamily="34" charset="0"/>
                        </a:rPr>
                        <a:t>1725 horas</a:t>
                      </a:r>
                    </a:p>
                  </a:txBody>
                  <a:tcPr anchor="ctr">
                    <a:lnL w="12700" cmpd="sng">
                      <a:noFill/>
                    </a:lnL>
                    <a:lnR w="571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2EFC2"/>
                    </a:solidFill>
                  </a:tcPr>
                </a:tc>
                <a:extLst>
                  <a:ext uri="{0D108BD9-81ED-4DB2-BD59-A6C34878D82A}">
                    <a16:rowId xmlns:a16="http://schemas.microsoft.com/office/drawing/2014/main" val="79879869"/>
                  </a:ext>
                </a:extLst>
              </a:tr>
              <a:tr h="750747">
                <a:tc>
                  <a:txBody>
                    <a:bodyPr/>
                    <a:lstStyle/>
                    <a:p>
                      <a:pPr algn="r"/>
                      <a:r>
                        <a:rPr lang="pt-BR" sz="1800" b="0" dirty="0">
                          <a:solidFill>
                            <a:schemeClr val="tx1"/>
                          </a:solidFill>
                          <a:latin typeface="Aptos" panose="020B0004020202020204" pitchFamily="34" charset="0"/>
                          <a:cs typeface="Arial" panose="020B0604020202020204" pitchFamily="34" charset="0"/>
                        </a:rPr>
                        <a:t>(-) Horas remuneradas</a:t>
                      </a:r>
                    </a:p>
                  </a:txBody>
                  <a:tcPr anchor="ctr">
                    <a:lnL w="5715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B3"/>
                    </a:solidFill>
                  </a:tcPr>
                </a:tc>
                <a:tc>
                  <a:txBody>
                    <a:bodyPr/>
                    <a:lstStyle/>
                    <a:p>
                      <a:pPr algn="r"/>
                      <a:r>
                        <a:rPr lang="pt-BR" sz="1800" b="0" dirty="0">
                          <a:solidFill>
                            <a:schemeClr val="tx1"/>
                          </a:solidFill>
                          <a:latin typeface="Aptos" panose="020B0004020202020204" pitchFamily="34" charset="0"/>
                          <a:cs typeface="Arial" panose="020B0604020202020204" pitchFamily="34" charset="0"/>
                        </a:rPr>
                        <a:t>1400 horas</a:t>
                      </a:r>
                    </a:p>
                  </a:txBody>
                  <a:tcPr anchor="ctr">
                    <a:lnL w="12700" cmpd="sng">
                      <a:noFill/>
                    </a:lnL>
                    <a:lnR w="57150"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B3"/>
                    </a:solidFill>
                  </a:tcPr>
                </a:tc>
                <a:extLst>
                  <a:ext uri="{0D108BD9-81ED-4DB2-BD59-A6C34878D82A}">
                    <a16:rowId xmlns:a16="http://schemas.microsoft.com/office/drawing/2014/main" val="263030831"/>
                  </a:ext>
                </a:extLst>
              </a:tr>
              <a:tr h="750747">
                <a:tc>
                  <a:txBody>
                    <a:bodyPr/>
                    <a:lstStyle/>
                    <a:p>
                      <a:pPr algn="r"/>
                      <a:r>
                        <a:rPr lang="pt-BR" sz="1800" b="0" dirty="0">
                          <a:solidFill>
                            <a:schemeClr val="tx1"/>
                          </a:solidFill>
                          <a:latin typeface="Aptos" panose="020B0004020202020204" pitchFamily="34" charset="0"/>
                          <a:cs typeface="Arial" panose="020B0604020202020204" pitchFamily="34" charset="0"/>
                        </a:rPr>
                        <a:t>(=) Horas atribuíveis à perda</a:t>
                      </a:r>
                      <a:br>
                        <a:rPr lang="pt-BR" sz="1800" b="0" dirty="0">
                          <a:solidFill>
                            <a:schemeClr val="tx1"/>
                          </a:solidFill>
                          <a:latin typeface="Aptos" panose="020B0004020202020204" pitchFamily="34" charset="0"/>
                          <a:cs typeface="Arial" panose="020B0604020202020204" pitchFamily="34" charset="0"/>
                        </a:rPr>
                      </a:br>
                      <a:r>
                        <a:rPr lang="pt-BR" sz="1800" b="0" dirty="0">
                          <a:solidFill>
                            <a:schemeClr val="tx1"/>
                          </a:solidFill>
                          <a:latin typeface="Aptos" panose="020B0004020202020204" pitchFamily="34" charset="0"/>
                          <a:cs typeface="Arial" panose="020B0604020202020204" pitchFamily="34" charset="0"/>
                        </a:rPr>
                        <a:t>de produtividade</a:t>
                      </a:r>
                    </a:p>
                  </a:txBody>
                  <a:tcPr anchor="ctr">
                    <a:lnL w="57150" cap="flat" cmpd="sng" algn="ctr">
                      <a:solidFill>
                        <a:schemeClr val="bg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9393"/>
                    </a:solidFill>
                  </a:tcPr>
                </a:tc>
                <a:tc>
                  <a:txBody>
                    <a:bodyPr/>
                    <a:lstStyle/>
                    <a:p>
                      <a:pPr algn="r"/>
                      <a:r>
                        <a:rPr lang="pt-BR" sz="1800" b="0" dirty="0">
                          <a:solidFill>
                            <a:schemeClr val="tx1"/>
                          </a:solidFill>
                          <a:latin typeface="Aptos" panose="020B0004020202020204" pitchFamily="34" charset="0"/>
                          <a:cs typeface="Arial" panose="020B0604020202020204" pitchFamily="34" charset="0"/>
                        </a:rPr>
                        <a:t>325 horas</a:t>
                      </a:r>
                    </a:p>
                  </a:txBody>
                  <a:tcPr anchor="ctr">
                    <a:lnL w="12700" cmpd="sng">
                      <a:noFill/>
                    </a:lnL>
                    <a:lnR w="571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9393"/>
                    </a:solidFill>
                  </a:tcPr>
                </a:tc>
                <a:extLst>
                  <a:ext uri="{0D108BD9-81ED-4DB2-BD59-A6C34878D82A}">
                    <a16:rowId xmlns:a16="http://schemas.microsoft.com/office/drawing/2014/main" val="1130131118"/>
                  </a:ext>
                </a:extLst>
              </a:tr>
            </a:tbl>
          </a:graphicData>
        </a:graphic>
      </p:graphicFrame>
      <p:sp>
        <p:nvSpPr>
          <p:cNvPr id="3" name="CaixaDeTexto 2">
            <a:extLst>
              <a:ext uri="{FF2B5EF4-FFF2-40B4-BE49-F238E27FC236}">
                <a16:creationId xmlns:a16="http://schemas.microsoft.com/office/drawing/2014/main" id="{FF75CA7D-123F-A549-2654-3235EA9B29EB}"/>
              </a:ext>
            </a:extLst>
          </p:cNvPr>
          <p:cNvSpPr txBox="1"/>
          <p:nvPr/>
        </p:nvSpPr>
        <p:spPr>
          <a:xfrm>
            <a:off x="404010" y="782620"/>
            <a:ext cx="3904090" cy="1196546"/>
          </a:xfrm>
          <a:prstGeom prst="rect">
            <a:avLst/>
          </a:prstGeom>
          <a:noFill/>
        </p:spPr>
        <p:txBody>
          <a:bodyPr wrap="square">
            <a:spAutoFit/>
          </a:bodyPr>
          <a:lstStyle/>
          <a:p>
            <a:pPr>
              <a:lnSpc>
                <a:spcPct val="80000"/>
              </a:lnSpc>
            </a:pPr>
            <a:r>
              <a:rPr lang="pt-BR" sz="4400" dirty="0">
                <a:solidFill>
                  <a:srgbClr val="0076B4"/>
                </a:solidFill>
                <a:latin typeface="Aptos ExtraBold" panose="020B0004020202020204" pitchFamily="34" charset="0"/>
              </a:rPr>
              <a:t>Perda de produtividade</a:t>
            </a:r>
            <a:endParaRPr lang="pt-BR" sz="4400" dirty="0">
              <a:latin typeface="Aptos ExtraBold" panose="020B0004020202020204" pitchFamily="34" charset="0"/>
            </a:endParaRPr>
          </a:p>
        </p:txBody>
      </p:sp>
      <p:sp>
        <p:nvSpPr>
          <p:cNvPr id="5" name="CaixaDeTexto 4">
            <a:extLst>
              <a:ext uri="{FF2B5EF4-FFF2-40B4-BE49-F238E27FC236}">
                <a16:creationId xmlns:a16="http://schemas.microsoft.com/office/drawing/2014/main" id="{A32ADCFF-1110-827E-1CD2-704AEAEFE4FE}"/>
              </a:ext>
            </a:extLst>
          </p:cNvPr>
          <p:cNvSpPr txBox="1"/>
          <p:nvPr/>
        </p:nvSpPr>
        <p:spPr>
          <a:xfrm>
            <a:off x="405677" y="2507777"/>
            <a:ext cx="4453401" cy="1077218"/>
          </a:xfrm>
          <a:prstGeom prst="rect">
            <a:avLst/>
          </a:prstGeom>
          <a:noFill/>
        </p:spPr>
        <p:txBody>
          <a:bodyPr wrap="square" rtlCol="0">
            <a:spAutoFit/>
          </a:bodyPr>
          <a:lstStyle/>
          <a:p>
            <a:r>
              <a:rPr lang="pt-BR" sz="3200" dirty="0">
                <a:latin typeface="Aptos Light" panose="020B0004020202020204" pitchFamily="34" charset="0"/>
              </a:rPr>
              <a:t>APLICAÇÃO</a:t>
            </a:r>
            <a:br>
              <a:rPr lang="pt-BR" sz="3200" dirty="0">
                <a:latin typeface="Aptos Light" panose="020B0004020202020204" pitchFamily="34" charset="0"/>
              </a:rPr>
            </a:br>
            <a:r>
              <a:rPr lang="pt-BR" sz="3200" dirty="0">
                <a:latin typeface="Aptos Light" panose="020B0004020202020204" pitchFamily="34" charset="0"/>
              </a:rPr>
              <a:t>MODIFIED TOTAL COST</a:t>
            </a:r>
          </a:p>
        </p:txBody>
      </p:sp>
      <p:grpSp>
        <p:nvGrpSpPr>
          <p:cNvPr id="8" name="Agrupar 7">
            <a:extLst>
              <a:ext uri="{FF2B5EF4-FFF2-40B4-BE49-F238E27FC236}">
                <a16:creationId xmlns:a16="http://schemas.microsoft.com/office/drawing/2014/main" id="{822B62E0-C6D9-EFA7-F14D-36514CB6AA49}"/>
              </a:ext>
            </a:extLst>
          </p:cNvPr>
          <p:cNvGrpSpPr/>
          <p:nvPr/>
        </p:nvGrpSpPr>
        <p:grpSpPr>
          <a:xfrm>
            <a:off x="526571" y="2180397"/>
            <a:ext cx="1189596" cy="93779"/>
            <a:chOff x="3467464" y="34057"/>
            <a:chExt cx="6188411" cy="487848"/>
          </a:xfrm>
        </p:grpSpPr>
        <p:sp>
          <p:nvSpPr>
            <p:cNvPr id="9" name="Retângulo 8">
              <a:extLst>
                <a:ext uri="{FF2B5EF4-FFF2-40B4-BE49-F238E27FC236}">
                  <a16:creationId xmlns:a16="http://schemas.microsoft.com/office/drawing/2014/main" id="{98D30F4A-2226-1248-E65D-10480390BF5E}"/>
                </a:ext>
              </a:extLst>
            </p:cNvPr>
            <p:cNvSpPr/>
            <p:nvPr/>
          </p:nvSpPr>
          <p:spPr>
            <a:xfrm>
              <a:off x="3467464"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a:extLst>
                <a:ext uri="{FF2B5EF4-FFF2-40B4-BE49-F238E27FC236}">
                  <a16:creationId xmlns:a16="http://schemas.microsoft.com/office/drawing/2014/main" id="{B397D3F7-17D8-4A40-E111-E1187F9618CC}"/>
                </a:ext>
              </a:extLst>
            </p:cNvPr>
            <p:cNvSpPr/>
            <p:nvPr/>
          </p:nvSpPr>
          <p:spPr>
            <a:xfrm>
              <a:off x="4607577"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a:extLst>
                <a:ext uri="{FF2B5EF4-FFF2-40B4-BE49-F238E27FC236}">
                  <a16:creationId xmlns:a16="http://schemas.microsoft.com/office/drawing/2014/main" id="{E3ADAF3B-90BA-749B-14DC-EE172C419C3C}"/>
                </a:ext>
              </a:extLst>
            </p:cNvPr>
            <p:cNvSpPr/>
            <p:nvPr/>
          </p:nvSpPr>
          <p:spPr>
            <a:xfrm>
              <a:off x="5747690"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882A6BAD-C6A0-999E-9054-DEE319598E58}"/>
                </a:ext>
              </a:extLst>
            </p:cNvPr>
            <p:cNvSpPr/>
            <p:nvPr/>
          </p:nvSpPr>
          <p:spPr>
            <a:xfrm>
              <a:off x="6887803" y="34057"/>
              <a:ext cx="487848" cy="487848"/>
            </a:xfrm>
            <a:prstGeom prst="rect">
              <a:avLst/>
            </a:prstGeom>
            <a:solidFill>
              <a:srgbClr val="DCB138"/>
            </a:solid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a:extLst>
                <a:ext uri="{FF2B5EF4-FFF2-40B4-BE49-F238E27FC236}">
                  <a16:creationId xmlns:a16="http://schemas.microsoft.com/office/drawing/2014/main" id="{E178F150-15F3-ECD5-B6A9-F96C4594081E}"/>
                </a:ext>
              </a:extLst>
            </p:cNvPr>
            <p:cNvSpPr/>
            <p:nvPr/>
          </p:nvSpPr>
          <p:spPr>
            <a:xfrm>
              <a:off x="8027916"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14">
              <a:extLst>
                <a:ext uri="{FF2B5EF4-FFF2-40B4-BE49-F238E27FC236}">
                  <a16:creationId xmlns:a16="http://schemas.microsoft.com/office/drawing/2014/main" id="{AD344636-FDA0-FD5A-8F41-AD356CB188EB}"/>
                </a:ext>
              </a:extLst>
            </p:cNvPr>
            <p:cNvSpPr/>
            <p:nvPr/>
          </p:nvSpPr>
          <p:spPr>
            <a:xfrm>
              <a:off x="9168027" y="34057"/>
              <a:ext cx="487848" cy="487848"/>
            </a:xfrm>
            <a:prstGeom prst="rect">
              <a:avLst/>
            </a:prstGeom>
            <a:noFill/>
            <a:ln>
              <a:solidFill>
                <a:srgbClr val="DCB1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grpSp>
      <p:sp>
        <p:nvSpPr>
          <p:cNvPr id="21" name="CaixaDeTexto 20">
            <a:extLst>
              <a:ext uri="{FF2B5EF4-FFF2-40B4-BE49-F238E27FC236}">
                <a16:creationId xmlns:a16="http://schemas.microsoft.com/office/drawing/2014/main" id="{97949969-09F5-AF2F-69A0-9971F44C289A}"/>
              </a:ext>
            </a:extLst>
          </p:cNvPr>
          <p:cNvSpPr txBox="1"/>
          <p:nvPr/>
        </p:nvSpPr>
        <p:spPr>
          <a:xfrm>
            <a:off x="414643" y="3769242"/>
            <a:ext cx="4284948" cy="2272738"/>
          </a:xfrm>
          <a:prstGeom prst="rect">
            <a:avLst/>
          </a:prstGeom>
          <a:noFill/>
        </p:spPr>
        <p:txBody>
          <a:bodyPr wrap="square">
            <a:spAutoFit/>
          </a:bodyPr>
          <a:lstStyle/>
          <a:p>
            <a:pPr marL="285750" indent="-285750">
              <a:lnSpc>
                <a:spcPct val="120000"/>
              </a:lnSpc>
              <a:spcBef>
                <a:spcPts val="400"/>
              </a:spcBef>
              <a:spcAft>
                <a:spcPts val="400"/>
              </a:spcAft>
              <a:buClr>
                <a:srgbClr val="0076B4"/>
              </a:buClr>
              <a:buFont typeface="Wingdings" panose="05000000000000000000" pitchFamily="2" charset="2"/>
              <a:buChar char="§"/>
            </a:pPr>
            <a:r>
              <a:rPr lang="pt-BR" dirty="0"/>
              <a:t>Quantificar o valor total gasto com mão de obra</a:t>
            </a:r>
          </a:p>
          <a:p>
            <a:pPr marL="285750" indent="-285750">
              <a:lnSpc>
                <a:spcPct val="120000"/>
              </a:lnSpc>
              <a:spcBef>
                <a:spcPts val="400"/>
              </a:spcBef>
              <a:spcAft>
                <a:spcPts val="400"/>
              </a:spcAft>
              <a:buClr>
                <a:srgbClr val="0076B4"/>
              </a:buClr>
              <a:buFont typeface="Wingdings" panose="05000000000000000000" pitchFamily="2" charset="2"/>
              <a:buChar char="§"/>
            </a:pPr>
            <a:r>
              <a:rPr lang="pt-BR" dirty="0"/>
              <a:t>Deduzir possíveis erros de orçamento e ineficiências do empreiteiro</a:t>
            </a:r>
          </a:p>
          <a:p>
            <a:pPr marL="285750" indent="-285750">
              <a:lnSpc>
                <a:spcPct val="120000"/>
              </a:lnSpc>
              <a:spcBef>
                <a:spcPts val="400"/>
              </a:spcBef>
              <a:spcAft>
                <a:spcPts val="400"/>
              </a:spcAft>
              <a:buClr>
                <a:srgbClr val="0076B4"/>
              </a:buClr>
              <a:buFont typeface="Wingdings" panose="05000000000000000000" pitchFamily="2" charset="2"/>
              <a:buChar char="§"/>
            </a:pPr>
            <a:r>
              <a:rPr lang="pt-BR" dirty="0"/>
              <a:t>Comparar com o valor recebido para os serviços</a:t>
            </a:r>
          </a:p>
        </p:txBody>
      </p:sp>
    </p:spTree>
    <p:extLst>
      <p:ext uri="{BB962C8B-B14F-4D97-AF65-F5344CB8AC3E}">
        <p14:creationId xmlns:p14="http://schemas.microsoft.com/office/powerpoint/2010/main" val="1568447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6998B6E-B606-8D49-2251-12273ADEAFF7}"/>
              </a:ext>
            </a:extLst>
          </p:cNvPr>
          <p:cNvSpPr txBox="1"/>
          <p:nvPr/>
        </p:nvSpPr>
        <p:spPr>
          <a:xfrm>
            <a:off x="824754" y="1778601"/>
            <a:ext cx="4548915" cy="1150058"/>
          </a:xfrm>
          <a:prstGeom prst="rect">
            <a:avLst/>
          </a:prstGeom>
          <a:noFill/>
        </p:spPr>
        <p:txBody>
          <a:bodyPr wrap="square" rtlCol="0">
            <a:spAutoFit/>
          </a:bodyPr>
          <a:lstStyle/>
          <a:p>
            <a:pPr>
              <a:lnSpc>
                <a:spcPct val="85000"/>
              </a:lnSpc>
            </a:pPr>
            <a:r>
              <a:rPr lang="en-US" sz="4000" b="1" dirty="0" err="1">
                <a:solidFill>
                  <a:srgbClr val="0076B5"/>
                </a:solidFill>
                <a:latin typeface="Aptos Black" panose="020B0004020202020204" pitchFamily="34" charset="0"/>
                <a:cs typeface="Lato Heavy" panose="020F0902020204030203" pitchFamily="34" charset="0"/>
              </a:rPr>
              <a:t>Obrigado</a:t>
            </a:r>
            <a:endParaRPr lang="en-US" sz="4000" b="1" dirty="0">
              <a:solidFill>
                <a:srgbClr val="0076B5"/>
              </a:solidFill>
              <a:latin typeface="Aptos Black" panose="020B0004020202020204" pitchFamily="34" charset="0"/>
              <a:cs typeface="Lato Heavy" panose="020F0902020204030203" pitchFamily="34" charset="0"/>
            </a:endParaRPr>
          </a:p>
          <a:p>
            <a:pPr>
              <a:lnSpc>
                <a:spcPct val="85000"/>
              </a:lnSpc>
            </a:pPr>
            <a:r>
              <a:rPr lang="en-US" sz="4000" b="1" dirty="0">
                <a:solidFill>
                  <a:srgbClr val="1D3859"/>
                </a:solidFill>
                <a:latin typeface="Aptos Black" panose="020B0004020202020204" pitchFamily="34" charset="0"/>
                <a:cs typeface="Lato Heavy" panose="020F0902020204030203" pitchFamily="34" charset="0"/>
              </a:rPr>
              <a:t>Geovane Martins</a:t>
            </a:r>
            <a:endParaRPr lang="id-ID" sz="4000" b="1" dirty="0">
              <a:solidFill>
                <a:srgbClr val="1D3859"/>
              </a:solidFill>
              <a:latin typeface="Aptos Black" panose="020B0004020202020204" pitchFamily="34" charset="0"/>
              <a:cs typeface="Lato Heavy" panose="020F0902020204030203" pitchFamily="34" charset="0"/>
            </a:endParaRPr>
          </a:p>
        </p:txBody>
      </p:sp>
      <p:pic>
        <p:nvPicPr>
          <p:cNvPr id="1028" name="Picture 4">
            <a:extLst>
              <a:ext uri="{FF2B5EF4-FFF2-40B4-BE49-F238E27FC236}">
                <a16:creationId xmlns:a16="http://schemas.microsoft.com/office/drawing/2014/main" id="{70A8DF33-E09D-E67D-9C3F-0043276D2E7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36024" y="1612754"/>
            <a:ext cx="3775224" cy="3775224"/>
          </a:xfrm>
          <a:prstGeom prst="ellipse">
            <a:avLst/>
          </a:prstGeom>
          <a:noFill/>
          <a:ln>
            <a:solidFill>
              <a:srgbClr val="DCB13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352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4A078790-190E-C4BF-A4AB-6321E1778CDE}"/>
              </a:ext>
            </a:extLst>
          </p:cNvPr>
          <p:cNvSpPr txBox="1"/>
          <p:nvPr/>
        </p:nvSpPr>
        <p:spPr>
          <a:xfrm>
            <a:off x="1800980" y="2052110"/>
            <a:ext cx="8590039" cy="2646878"/>
          </a:xfrm>
          <a:prstGeom prst="rect">
            <a:avLst/>
          </a:prstGeom>
          <a:noFill/>
        </p:spPr>
        <p:txBody>
          <a:bodyPr wrap="square" rtlCol="0">
            <a:spAutoFit/>
          </a:bodyPr>
          <a:lstStyle/>
          <a:p>
            <a:pPr algn="ctr"/>
            <a:r>
              <a:rPr lang="pt-BR" sz="16600" b="1" dirty="0">
                <a:solidFill>
                  <a:schemeClr val="bg1"/>
                </a:solidFill>
                <a:latin typeface="Aptos Black" panose="020B0004020202020204" pitchFamily="34" charset="0"/>
                <a:cs typeface="Lato Heavy" panose="020F0902020204030203" pitchFamily="34" charset="0"/>
              </a:rPr>
              <a:t>Q</a:t>
            </a:r>
            <a:r>
              <a:rPr lang="pt-BR" sz="9600" b="1" dirty="0">
                <a:solidFill>
                  <a:schemeClr val="bg1"/>
                </a:solidFill>
                <a:latin typeface="Aptos Black" panose="020B0004020202020204" pitchFamily="34" charset="0"/>
                <a:cs typeface="Lato Heavy" panose="020F0902020204030203" pitchFamily="34" charset="0"/>
              </a:rPr>
              <a:t>&amp;</a:t>
            </a:r>
            <a:r>
              <a:rPr lang="pt-BR" sz="16600" b="1" dirty="0">
                <a:solidFill>
                  <a:schemeClr val="bg1"/>
                </a:solidFill>
                <a:latin typeface="Aptos Black" panose="020B0004020202020204" pitchFamily="34" charset="0"/>
                <a:cs typeface="Lato Heavy" panose="020F0902020204030203" pitchFamily="34" charset="0"/>
              </a:rPr>
              <a:t>A</a:t>
            </a:r>
            <a:endParaRPr lang="id-ID" sz="16600" b="1" dirty="0">
              <a:solidFill>
                <a:schemeClr val="bg1"/>
              </a:solidFill>
              <a:latin typeface="Aptos Black" panose="020B0004020202020204" pitchFamily="34" charset="0"/>
              <a:cs typeface="Lato Heavy" panose="020F0902020204030203" pitchFamily="34" charset="0"/>
            </a:endParaRPr>
          </a:p>
        </p:txBody>
      </p:sp>
    </p:spTree>
    <p:extLst>
      <p:ext uri="{BB962C8B-B14F-4D97-AF65-F5344CB8AC3E}">
        <p14:creationId xmlns:p14="http://schemas.microsoft.com/office/powerpoint/2010/main" val="2988706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2927</TotalTime>
  <Words>1350</Words>
  <Application>Microsoft Office PowerPoint</Application>
  <PresentationFormat>Widescreen</PresentationFormat>
  <Paragraphs>177</Paragraphs>
  <Slides>17</Slides>
  <Notes>0</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17</vt:i4>
      </vt:variant>
    </vt:vector>
  </HeadingPairs>
  <TitlesOfParts>
    <vt:vector size="29" baseType="lpstr">
      <vt:lpstr>Aptos</vt:lpstr>
      <vt:lpstr>Aptos Black</vt:lpstr>
      <vt:lpstr>Aptos Display</vt:lpstr>
      <vt:lpstr>Aptos ExtraBold</vt:lpstr>
      <vt:lpstr>Aptos Light</vt:lpstr>
      <vt:lpstr>Aptos SemiBold</vt:lpstr>
      <vt:lpstr>Arial</vt:lpstr>
      <vt:lpstr>Calibri</vt:lpstr>
      <vt:lpstr>Cambria Math</vt:lpstr>
      <vt:lpstr>Segoe UI Light</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Conta da Microsoft</dc:creator>
  <cp:lastModifiedBy>Geovane | Hect</cp:lastModifiedBy>
  <cp:revision>22</cp:revision>
  <dcterms:created xsi:type="dcterms:W3CDTF">2024-07-19T21:14:21Z</dcterms:created>
  <dcterms:modified xsi:type="dcterms:W3CDTF">2024-08-27T22:16:36Z</dcterms:modified>
</cp:coreProperties>
</file>