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90" r:id="rId3"/>
    <p:sldId id="292" r:id="rId4"/>
    <p:sldId id="289" r:id="rId5"/>
    <p:sldId id="288" r:id="rId6"/>
    <p:sldId id="272" r:id="rId7"/>
    <p:sldId id="287" r:id="rId8"/>
    <p:sldId id="294" r:id="rId9"/>
    <p:sldId id="293" r:id="rId10"/>
    <p:sldId id="259" r:id="rId11"/>
    <p:sldId id="295" r:id="rId12"/>
    <p:sldId id="257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767171"/>
    <a:srgbClr val="7F7F7F"/>
    <a:srgbClr val="0076B4"/>
    <a:srgbClr val="DCB1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930" y="60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896B1C-BFDC-467B-B17C-FA7496880831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CDA31-AF4B-4961-8EB6-FE2B1065C3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82319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1FA90-EE7E-4AB4-885E-0583018C9B27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561E2-9CEB-445B-BC96-C6BE7D07B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171916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8943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8983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82CD-FA01-40FF-8D3F-9918D9968EE2}" type="datetime1">
              <a:rPr lang="pt-BR" smtClean="0"/>
              <a:t>26/08/2024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EDF3-DB61-43AE-B6FA-16462152BC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7478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FDCEC-2FBE-467B-8913-07699334FDF7}" type="datetime1">
              <a:rPr lang="pt-BR" smtClean="0"/>
              <a:t>26/08/2024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5446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4D8A6-D9C5-4E6D-93E8-169D93E0751F}" type="datetime1">
              <a:rPr lang="pt-BR" smtClean="0"/>
              <a:t>26/08/2024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3580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2E4A4-9A36-4AF6-B486-8E35F709432A}" type="datetime1">
              <a:rPr lang="pt-BR" smtClean="0"/>
              <a:t>26/08/2024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6444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2D37-CFD5-40BA-837A-24261C8569CF}" type="datetime1">
              <a:rPr lang="pt-BR" smtClean="0"/>
              <a:t>26/08/2024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7259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BAE3-CE02-4173-9B75-D6500AF424C5}" type="datetime1">
              <a:rPr lang="pt-BR" smtClean="0"/>
              <a:t>26/08/2024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0911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1C2F-87D1-4FF1-8535-FAED01C2E5DA}" type="datetime1">
              <a:rPr lang="pt-BR" smtClean="0"/>
              <a:t>26/08/2024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406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28B2-69A8-4628-9347-BB47B26805ED}" type="datetime1">
              <a:rPr lang="pt-BR" smtClean="0"/>
              <a:t>26/08/2024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452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1600" y="457201"/>
            <a:ext cx="3198312" cy="54117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C5DCD-75C0-44C1-962A-AA9D27EDEED7}" type="datetime1">
              <a:rPr lang="pt-BR" smtClean="0"/>
              <a:t>26/08/2024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9" name="Espaço Reservado para Imagem 2"/>
          <p:cNvSpPr>
            <a:spLocks noGrp="1"/>
          </p:cNvSpPr>
          <p:nvPr>
            <p:ph type="pic" idx="13"/>
          </p:nvPr>
        </p:nvSpPr>
        <p:spPr>
          <a:xfrm>
            <a:off x="8478032" y="457201"/>
            <a:ext cx="3198312" cy="54117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2076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FBDB-73BA-4EB7-8111-BFA709AFE128}" type="datetime1">
              <a:rPr lang="pt-BR" smtClean="0"/>
              <a:t>26/08/2024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117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85AF7-BF6E-4707-91DC-18ABA58DB8B8}" type="datetime1">
              <a:rPr lang="pt-BR" smtClean="0"/>
              <a:t>26/08/2024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993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9CDB-0504-4325-97AE-E9D486DEC161}" type="datetime1">
              <a:rPr lang="pt-BR" smtClean="0"/>
              <a:t>26/08/2024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Imagem 6"/>
          <p:cNvSpPr>
            <a:spLocks noGrp="1"/>
          </p:cNvSpPr>
          <p:nvPr>
            <p:ph type="pic" sz="quarter" idx="13"/>
          </p:nvPr>
        </p:nvSpPr>
        <p:spPr>
          <a:xfrm>
            <a:off x="5335588" y="1140586"/>
            <a:ext cx="2817812" cy="4395787"/>
          </a:xfrm>
        </p:spPr>
        <p:txBody>
          <a:bodyPr/>
          <a:lstStyle/>
          <a:p>
            <a:endParaRPr lang="pt-BR"/>
          </a:p>
        </p:txBody>
      </p:sp>
      <p:sp>
        <p:nvSpPr>
          <p:cNvPr id="8" name="Espaço Reservado para Imagem 6"/>
          <p:cNvSpPr>
            <a:spLocks noGrp="1"/>
          </p:cNvSpPr>
          <p:nvPr>
            <p:ph type="pic" sz="quarter" idx="14"/>
          </p:nvPr>
        </p:nvSpPr>
        <p:spPr>
          <a:xfrm>
            <a:off x="8293818" y="1140585"/>
            <a:ext cx="2817812" cy="4395787"/>
          </a:xfr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7429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79CDB-0504-4325-97AE-E9D486DEC161}" type="datetime1">
              <a:rPr lang="pt-BR" smtClean="0"/>
              <a:t>26/08/2024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3EDF3-DB61-43AE-B6FA-16462152BC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80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g"/><Relationship Id="rId11" Type="http://schemas.openxmlformats.org/officeDocument/2006/relationships/image" Target="../media/image9.pn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jpg"/><Relationship Id="rId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>
            <a:extLst>
              <a:ext uri="{FF2B5EF4-FFF2-40B4-BE49-F238E27FC236}">
                <a16:creationId xmlns:a16="http://schemas.microsoft.com/office/drawing/2014/main" id="{DAA1352C-71DF-E896-D40E-FF3E499C1B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8508" y="4657135"/>
            <a:ext cx="10287360" cy="1199656"/>
          </a:xfrm>
        </p:spPr>
        <p:txBody>
          <a:bodyPr>
            <a:normAutofit/>
          </a:bodyPr>
          <a:lstStyle/>
          <a:p>
            <a:r>
              <a:rPr lang="pt-BR" sz="3000" b="1" dirty="0"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Pleitos de Improdutividade na Visão dos Experts</a:t>
            </a:r>
          </a:p>
          <a:p>
            <a:r>
              <a:rPr lang="pt-BR" sz="2000" b="1" dirty="0"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29.08.2024</a:t>
            </a:r>
          </a:p>
        </p:txBody>
      </p:sp>
    </p:spTree>
    <p:extLst>
      <p:ext uri="{BB962C8B-B14F-4D97-AF65-F5344CB8AC3E}">
        <p14:creationId xmlns:p14="http://schemas.microsoft.com/office/powerpoint/2010/main" val="409243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6EA0A22-B421-C9AC-E613-DE725C0F3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8862" y="487704"/>
            <a:ext cx="7534275" cy="558165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7D31912-FCC6-FFF6-3761-586E478E5390}"/>
              </a:ext>
            </a:extLst>
          </p:cNvPr>
          <p:cNvSpPr txBox="1"/>
          <p:nvPr/>
        </p:nvSpPr>
        <p:spPr>
          <a:xfrm>
            <a:off x="2328861" y="6069354"/>
            <a:ext cx="7534275" cy="52322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BR" sz="1400" dirty="0"/>
              <a:t>NELSON, Derek. </a:t>
            </a:r>
            <a:r>
              <a:rPr lang="pt-BR" sz="1400" b="1" dirty="0"/>
              <a:t>The </a:t>
            </a:r>
            <a:r>
              <a:rPr lang="pt-BR" sz="1400" b="1" dirty="0" err="1"/>
              <a:t>analysis</a:t>
            </a:r>
            <a:r>
              <a:rPr lang="pt-BR" sz="1400" b="1" dirty="0"/>
              <a:t> </a:t>
            </a:r>
            <a:r>
              <a:rPr lang="pt-BR" sz="1400" b="1" dirty="0" err="1"/>
              <a:t>and</a:t>
            </a:r>
            <a:r>
              <a:rPr lang="pt-BR" sz="1400" b="1" dirty="0"/>
              <a:t> </a:t>
            </a:r>
            <a:r>
              <a:rPr lang="pt-BR" sz="1400" b="1" dirty="0" err="1"/>
              <a:t>valuation</a:t>
            </a:r>
            <a:r>
              <a:rPr lang="pt-BR" sz="1400" b="1" dirty="0"/>
              <a:t> </a:t>
            </a:r>
            <a:r>
              <a:rPr lang="pt-BR" sz="1400" b="1" dirty="0" err="1"/>
              <a:t>of</a:t>
            </a:r>
            <a:r>
              <a:rPr lang="pt-BR" sz="1400" b="1" dirty="0"/>
              <a:t> </a:t>
            </a:r>
            <a:r>
              <a:rPr lang="pt-BR" sz="1400" b="1" dirty="0" err="1"/>
              <a:t>disrpution</a:t>
            </a:r>
            <a:r>
              <a:rPr lang="pt-BR" sz="1400" dirty="0"/>
              <a:t>. </a:t>
            </a:r>
            <a:r>
              <a:rPr lang="pt-BR" sz="1400" dirty="0" err="1"/>
              <a:t>S.l</a:t>
            </a:r>
            <a:r>
              <a:rPr lang="pt-BR" sz="1400" dirty="0"/>
              <a:t>.: HKA, s.a. Disponível em https://cdn.hka.com/wp-content/uploads/2020/05/The-Analysis-and-Valuation-of-Disruption.pdf</a:t>
            </a:r>
          </a:p>
        </p:txBody>
      </p:sp>
    </p:spTree>
    <p:extLst>
      <p:ext uri="{BB962C8B-B14F-4D97-AF65-F5344CB8AC3E}">
        <p14:creationId xmlns:p14="http://schemas.microsoft.com/office/powerpoint/2010/main" val="914483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5C9DA0E5-9D34-9045-136B-A06C7C8E1D65}"/>
              </a:ext>
            </a:extLst>
          </p:cNvPr>
          <p:cNvSpPr txBox="1"/>
          <p:nvPr/>
        </p:nvSpPr>
        <p:spPr>
          <a:xfrm>
            <a:off x="1107636" y="1228397"/>
            <a:ext cx="9976728" cy="440120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u="sng" dirty="0">
                <a:solidFill>
                  <a:srgbClr val="0076B4"/>
                </a:solidFill>
              </a:rPr>
              <a:t>Código Civil, Art. 403</a:t>
            </a:r>
          </a:p>
          <a:p>
            <a:pPr algn="ctr"/>
            <a:endParaRPr lang="pt-BR" sz="4000" b="1" u="sng" dirty="0">
              <a:solidFill>
                <a:srgbClr val="0076B4"/>
              </a:solidFill>
            </a:endParaRPr>
          </a:p>
          <a:p>
            <a:pPr algn="ctr"/>
            <a:r>
              <a:rPr lang="pt-BR" sz="4000" b="1" dirty="0">
                <a:solidFill>
                  <a:srgbClr val="0076B4"/>
                </a:solidFill>
              </a:rPr>
              <a:t>Ainda que a inexecução resulte de dolo do devedor, as perdas e danos só incluem os prejuízos efetivos e os lucros cessantes </a:t>
            </a:r>
            <a:r>
              <a:rPr lang="pt-BR" sz="4000" b="1" dirty="0">
                <a:solidFill>
                  <a:srgbClr val="ED7D31"/>
                </a:solidFill>
              </a:rPr>
              <a:t>por efeito dela direto e imediato</a:t>
            </a:r>
            <a:r>
              <a:rPr lang="pt-BR" sz="4000" b="1" dirty="0">
                <a:solidFill>
                  <a:srgbClr val="0076B4"/>
                </a:solidFill>
              </a:rPr>
              <a:t>, sem prejuízo do disposto na lei processual.</a:t>
            </a:r>
            <a:endParaRPr lang="pt-BR" sz="3000" b="1" dirty="0">
              <a:solidFill>
                <a:srgbClr val="0076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913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374958F-0326-D699-4E90-98241814C2A4}"/>
              </a:ext>
            </a:extLst>
          </p:cNvPr>
          <p:cNvSpPr txBox="1"/>
          <p:nvPr/>
        </p:nvSpPr>
        <p:spPr>
          <a:xfrm>
            <a:off x="662474" y="1450574"/>
            <a:ext cx="2164702" cy="861774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rgbClr val="0076B4"/>
                </a:solidFill>
              </a:rPr>
              <a:t>Sujeito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70C041D-E40E-895D-BB47-36590254DDD4}"/>
              </a:ext>
            </a:extLst>
          </p:cNvPr>
          <p:cNvSpPr txBox="1"/>
          <p:nvPr/>
        </p:nvSpPr>
        <p:spPr>
          <a:xfrm>
            <a:off x="4618653" y="681132"/>
            <a:ext cx="2164702" cy="16312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rgbClr val="0076B4"/>
                </a:solidFill>
              </a:rPr>
              <a:t>Dano evento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380826F-D654-BBF6-164D-9AD107A41212}"/>
              </a:ext>
            </a:extLst>
          </p:cNvPr>
          <p:cNvSpPr txBox="1"/>
          <p:nvPr/>
        </p:nvSpPr>
        <p:spPr>
          <a:xfrm>
            <a:off x="8574833" y="681132"/>
            <a:ext cx="2527041" cy="16312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rgbClr val="0076B4"/>
                </a:solidFill>
              </a:rPr>
              <a:t>Dano prejuízo</a:t>
            </a:r>
          </a:p>
        </p:txBody>
      </p:sp>
      <p:sp>
        <p:nvSpPr>
          <p:cNvPr id="12" name="Seta: Circular 11">
            <a:extLst>
              <a:ext uri="{FF2B5EF4-FFF2-40B4-BE49-F238E27FC236}">
                <a16:creationId xmlns:a16="http://schemas.microsoft.com/office/drawing/2014/main" id="{B957501B-2D1D-BA6E-BCE8-052160296666}"/>
              </a:ext>
            </a:extLst>
          </p:cNvPr>
          <p:cNvSpPr/>
          <p:nvPr/>
        </p:nvSpPr>
        <p:spPr>
          <a:xfrm rot="10800000">
            <a:off x="2466391" y="1055825"/>
            <a:ext cx="2513046" cy="2513046"/>
          </a:xfrm>
          <a:prstGeom prst="circularArrow">
            <a:avLst>
              <a:gd name="adj1" fmla="val 2354"/>
              <a:gd name="adj2" fmla="val 870300"/>
              <a:gd name="adj3" fmla="val 20387867"/>
              <a:gd name="adj4" fmla="val 11338609"/>
              <a:gd name="adj5" fmla="val 70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3" name="Seta: Circular 12">
            <a:extLst>
              <a:ext uri="{FF2B5EF4-FFF2-40B4-BE49-F238E27FC236}">
                <a16:creationId xmlns:a16="http://schemas.microsoft.com/office/drawing/2014/main" id="{BFAAB771-4465-C6A0-6C6B-0BA07F82B44D}"/>
              </a:ext>
            </a:extLst>
          </p:cNvPr>
          <p:cNvSpPr/>
          <p:nvPr/>
        </p:nvSpPr>
        <p:spPr>
          <a:xfrm rot="10800000" flipH="1">
            <a:off x="6497215" y="1055825"/>
            <a:ext cx="2513046" cy="2513046"/>
          </a:xfrm>
          <a:prstGeom prst="circularArrow">
            <a:avLst>
              <a:gd name="adj1" fmla="val 2354"/>
              <a:gd name="adj2" fmla="val 870300"/>
              <a:gd name="adj3" fmla="val 20387867"/>
              <a:gd name="adj4" fmla="val 11338609"/>
              <a:gd name="adj5" fmla="val 70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908A617-1DA1-51FA-5F90-10690E6BFC73}"/>
              </a:ext>
            </a:extLst>
          </p:cNvPr>
          <p:cNvSpPr txBox="1"/>
          <p:nvPr/>
        </p:nvSpPr>
        <p:spPr>
          <a:xfrm>
            <a:off x="2150706" y="3429000"/>
            <a:ext cx="3144416" cy="178510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rgbClr val="ED7D31"/>
                </a:solidFill>
              </a:rPr>
              <a:t>Nexo de imputação</a:t>
            </a:r>
          </a:p>
          <a:p>
            <a:pPr algn="ctr"/>
            <a:r>
              <a:rPr lang="pt-BR" sz="3000" b="1" dirty="0">
                <a:solidFill>
                  <a:srgbClr val="ED7D31"/>
                </a:solidFill>
              </a:rPr>
              <a:t>(culpa ou risco)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C9DA0E5-9D34-9045-136B-A06C7C8E1D65}"/>
              </a:ext>
            </a:extLst>
          </p:cNvPr>
          <p:cNvSpPr txBox="1"/>
          <p:nvPr/>
        </p:nvSpPr>
        <p:spPr>
          <a:xfrm>
            <a:off x="6181530" y="3429000"/>
            <a:ext cx="3144416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rgbClr val="ED7D31"/>
                </a:solidFill>
              </a:rPr>
              <a:t>Nexo de Causalidade</a:t>
            </a:r>
            <a:endParaRPr lang="pt-BR" sz="3000" b="1" dirty="0">
              <a:solidFill>
                <a:srgbClr val="ED7D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6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374958F-0326-D699-4E90-98241814C2A4}"/>
              </a:ext>
            </a:extLst>
          </p:cNvPr>
          <p:cNvSpPr txBox="1"/>
          <p:nvPr/>
        </p:nvSpPr>
        <p:spPr>
          <a:xfrm>
            <a:off x="662474" y="1450574"/>
            <a:ext cx="2164702" cy="861774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rgbClr val="0076B4"/>
                </a:solidFill>
              </a:rPr>
              <a:t>Sujeito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70C041D-E40E-895D-BB47-36590254DDD4}"/>
              </a:ext>
            </a:extLst>
          </p:cNvPr>
          <p:cNvSpPr txBox="1"/>
          <p:nvPr/>
        </p:nvSpPr>
        <p:spPr>
          <a:xfrm>
            <a:off x="4618653" y="681132"/>
            <a:ext cx="2164702" cy="16312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rgbClr val="0076B4"/>
                </a:solidFill>
              </a:rPr>
              <a:t>Dano evento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380826F-D654-BBF6-164D-9AD107A41212}"/>
              </a:ext>
            </a:extLst>
          </p:cNvPr>
          <p:cNvSpPr txBox="1"/>
          <p:nvPr/>
        </p:nvSpPr>
        <p:spPr>
          <a:xfrm>
            <a:off x="8574833" y="681132"/>
            <a:ext cx="2527041" cy="16312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rgbClr val="0076B4"/>
                </a:solidFill>
              </a:rPr>
              <a:t>Dano prejuízo</a:t>
            </a:r>
          </a:p>
        </p:txBody>
      </p:sp>
      <p:sp>
        <p:nvSpPr>
          <p:cNvPr id="12" name="Seta: Circular 11">
            <a:extLst>
              <a:ext uri="{FF2B5EF4-FFF2-40B4-BE49-F238E27FC236}">
                <a16:creationId xmlns:a16="http://schemas.microsoft.com/office/drawing/2014/main" id="{B957501B-2D1D-BA6E-BCE8-052160296666}"/>
              </a:ext>
            </a:extLst>
          </p:cNvPr>
          <p:cNvSpPr/>
          <p:nvPr/>
        </p:nvSpPr>
        <p:spPr>
          <a:xfrm rot="10800000">
            <a:off x="2466391" y="1055825"/>
            <a:ext cx="2513046" cy="2513046"/>
          </a:xfrm>
          <a:prstGeom prst="circularArrow">
            <a:avLst>
              <a:gd name="adj1" fmla="val 2354"/>
              <a:gd name="adj2" fmla="val 870300"/>
              <a:gd name="adj3" fmla="val 20387867"/>
              <a:gd name="adj4" fmla="val 11338609"/>
              <a:gd name="adj5" fmla="val 70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3" name="Seta: Circular 12">
            <a:extLst>
              <a:ext uri="{FF2B5EF4-FFF2-40B4-BE49-F238E27FC236}">
                <a16:creationId xmlns:a16="http://schemas.microsoft.com/office/drawing/2014/main" id="{BFAAB771-4465-C6A0-6C6B-0BA07F82B44D}"/>
              </a:ext>
            </a:extLst>
          </p:cNvPr>
          <p:cNvSpPr/>
          <p:nvPr/>
        </p:nvSpPr>
        <p:spPr>
          <a:xfrm rot="10800000" flipH="1">
            <a:off x="6497215" y="1055825"/>
            <a:ext cx="2513046" cy="2513046"/>
          </a:xfrm>
          <a:prstGeom prst="circularArrow">
            <a:avLst>
              <a:gd name="adj1" fmla="val 2354"/>
              <a:gd name="adj2" fmla="val 870300"/>
              <a:gd name="adj3" fmla="val 20387867"/>
              <a:gd name="adj4" fmla="val 11338609"/>
              <a:gd name="adj5" fmla="val 70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908A617-1DA1-51FA-5F90-10690E6BFC73}"/>
              </a:ext>
            </a:extLst>
          </p:cNvPr>
          <p:cNvSpPr txBox="1"/>
          <p:nvPr/>
        </p:nvSpPr>
        <p:spPr>
          <a:xfrm>
            <a:off x="2150706" y="3429000"/>
            <a:ext cx="3144416" cy="178510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rgbClr val="ED7D31"/>
                </a:solidFill>
              </a:rPr>
              <a:t>Nexo de imputação</a:t>
            </a:r>
          </a:p>
          <a:p>
            <a:pPr algn="ctr"/>
            <a:r>
              <a:rPr lang="pt-BR" sz="3000" b="1" dirty="0">
                <a:solidFill>
                  <a:srgbClr val="ED7D31"/>
                </a:solidFill>
              </a:rPr>
              <a:t>(culpa ou risco)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C9DA0E5-9D34-9045-136B-A06C7C8E1D65}"/>
              </a:ext>
            </a:extLst>
          </p:cNvPr>
          <p:cNvSpPr txBox="1"/>
          <p:nvPr/>
        </p:nvSpPr>
        <p:spPr>
          <a:xfrm>
            <a:off x="6181530" y="3429000"/>
            <a:ext cx="3144416" cy="1323439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bg1"/>
                </a:solidFill>
              </a:rPr>
              <a:t>Nexo de Causalidade</a:t>
            </a:r>
            <a:endParaRPr lang="pt-BR" sz="3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587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Imagem digital fictícia de personagem de desenho animado&#10;&#10;Descrição gerada automaticamente">
            <a:extLst>
              <a:ext uri="{FF2B5EF4-FFF2-40B4-BE49-F238E27FC236}">
                <a16:creationId xmlns:a16="http://schemas.microsoft.com/office/drawing/2014/main" id="{2833F1EC-D6DD-845C-853C-BA1760E98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099" y="1447619"/>
            <a:ext cx="5010491" cy="5010491"/>
          </a:xfrm>
          <a:prstGeom prst="rect">
            <a:avLst/>
          </a:prstGeom>
        </p:spPr>
      </p:pic>
      <p:sp>
        <p:nvSpPr>
          <p:cNvPr id="8" name="Título 10">
            <a:extLst>
              <a:ext uri="{FF2B5EF4-FFF2-40B4-BE49-F238E27FC236}">
                <a16:creationId xmlns:a16="http://schemas.microsoft.com/office/drawing/2014/main" id="{AC3339D6-6D42-1C4E-0F67-F2B1267AD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915" y="122056"/>
            <a:ext cx="10515600" cy="1325563"/>
          </a:xfrm>
        </p:spPr>
        <p:txBody>
          <a:bodyPr/>
          <a:lstStyle/>
          <a:p>
            <a:r>
              <a:rPr lang="pt-BR" dirty="0">
                <a:solidFill>
                  <a:srgbClr val="0076B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 vaca pestilenta de Pothier</a:t>
            </a:r>
          </a:p>
        </p:txBody>
      </p:sp>
    </p:spTree>
    <p:extLst>
      <p:ext uri="{BB962C8B-B14F-4D97-AF65-F5344CB8AC3E}">
        <p14:creationId xmlns:p14="http://schemas.microsoft.com/office/powerpoint/2010/main" val="2379893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Imagem digital fictícia de personagem de desenho animado&#10;&#10;Descrição gerada automaticamente">
            <a:extLst>
              <a:ext uri="{FF2B5EF4-FFF2-40B4-BE49-F238E27FC236}">
                <a16:creationId xmlns:a16="http://schemas.microsoft.com/office/drawing/2014/main" id="{2833F1EC-D6DD-845C-853C-BA1760E98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22" y="194702"/>
            <a:ext cx="2880000" cy="2880000"/>
          </a:xfrm>
          <a:prstGeom prst="rect">
            <a:avLst/>
          </a:prstGeom>
        </p:spPr>
      </p:pic>
      <p:pic>
        <p:nvPicPr>
          <p:cNvPr id="3" name="Imagem 2" descr="Desenho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D0F2E970-3C38-29E9-9803-3535F7883B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6" b="89733" l="6304" r="90000">
                        <a14:foregroundMark x1="22935" y1="24191" x2="15000" y2="31083"/>
                        <a14:foregroundMark x1="15000" y1="31083" x2="13587" y2="41350"/>
                        <a14:foregroundMark x1="13587" y1="41350" x2="16522" y2="48664"/>
                        <a14:foregroundMark x1="16522" y1="48664" x2="22935" y2="49648"/>
                        <a14:foregroundMark x1="22935" y1="49648" x2="26848" y2="43460"/>
                        <a14:foregroundMark x1="26848" y1="43460" x2="23370" y2="27989"/>
                        <a14:foregroundMark x1="23370" y1="27989" x2="21630" y2="24191"/>
                        <a14:foregroundMark x1="38261" y1="57665" x2="29348" y2="66667"/>
                        <a14:foregroundMark x1="29348" y1="66667" x2="33152" y2="75246"/>
                        <a14:foregroundMark x1="33152" y1="75246" x2="39457" y2="74824"/>
                        <a14:foregroundMark x1="39457" y1="74824" x2="41739" y2="63150"/>
                        <a14:foregroundMark x1="41739" y1="63150" x2="38478" y2="54852"/>
                        <a14:foregroundMark x1="38478" y1="54852" x2="29130" y2="57525"/>
                        <a14:foregroundMark x1="29130" y1="57525" x2="28261" y2="65541"/>
                        <a14:foregroundMark x1="28261" y1="65541" x2="29565" y2="73136"/>
                        <a14:foregroundMark x1="29565" y1="73136" x2="33696" y2="76231"/>
                        <a14:foregroundMark x1="10761" y1="43601" x2="20435" y2="55696"/>
                        <a14:foregroundMark x1="20435" y1="55696" x2="24674" y2="56540"/>
                        <a14:foregroundMark x1="9457" y1="29255" x2="17283" y2="27426"/>
                        <a14:foregroundMark x1="17283" y1="27426" x2="29239" y2="28270"/>
                        <a14:foregroundMark x1="29239" y1="28270" x2="30978" y2="29114"/>
                        <a14:foregroundMark x1="37935" y1="51758" x2="37935" y2="32630"/>
                        <a14:foregroundMark x1="37935" y1="32630" x2="40652" y2="22222"/>
                        <a14:foregroundMark x1="40652" y1="22222" x2="44674" y2="17581"/>
                        <a14:foregroundMark x1="44674" y1="17581" x2="51848" y2="17862"/>
                        <a14:foregroundMark x1="51848" y1="17862" x2="56304" y2="27567"/>
                        <a14:foregroundMark x1="56304" y1="27567" x2="54783" y2="52602"/>
                        <a14:foregroundMark x1="54783" y1="52602" x2="47609" y2="69902"/>
                        <a14:foregroundMark x1="47609" y1="69902" x2="42609" y2="77075"/>
                        <a14:foregroundMark x1="42609" y1="77075" x2="36848" y2="71167"/>
                        <a14:foregroundMark x1="36848" y1="71167" x2="37935" y2="52321"/>
                        <a14:foregroundMark x1="76304" y1="52743" x2="50326" y2="34177"/>
                        <a14:foregroundMark x1="50326" y1="34177" x2="44674" y2="35724"/>
                        <a14:foregroundMark x1="44674" y1="35724" x2="40326" y2="45710"/>
                        <a14:foregroundMark x1="40326" y1="45710" x2="40652" y2="58650"/>
                        <a14:foregroundMark x1="40652" y1="58650" x2="46196" y2="65963"/>
                        <a14:foregroundMark x1="46196" y1="65963" x2="68804" y2="72855"/>
                        <a14:foregroundMark x1="68804" y1="72855" x2="73696" y2="69198"/>
                        <a14:foregroundMark x1="73696" y1="69198" x2="76522" y2="61322"/>
                        <a14:foregroundMark x1="76522" y1="61322" x2="74239" y2="51477"/>
                        <a14:foregroundMark x1="57500" y1="40084" x2="63587" y2="53165"/>
                        <a14:foregroundMark x1="63587" y1="53165" x2="68804" y2="46273"/>
                        <a14:foregroundMark x1="68804" y1="46273" x2="63370" y2="39803"/>
                        <a14:foregroundMark x1="63370" y1="39803" x2="56848" y2="39662"/>
                        <a14:foregroundMark x1="63478" y1="37975" x2="62500" y2="37834"/>
                        <a14:foregroundMark x1="56304" y1="64698" x2="57717" y2="56962"/>
                        <a14:foregroundMark x1="57717" y1="56962" x2="57717" y2="56962"/>
                        <a14:foregroundMark x1="45978" y1="62729" x2="48043" y2="54149"/>
                        <a14:foregroundMark x1="48043" y1="54149" x2="48370" y2="54008"/>
                        <a14:foregroundMark x1="24457" y1="48945" x2="31196" y2="48945"/>
                        <a14:foregroundMark x1="6304" y1="29817" x2="6304" y2="29817"/>
                        <a14:foregroundMark x1="43478" y1="48242" x2="43478" y2="48242"/>
                        <a14:foregroundMark x1="37065" y1="21660" x2="37065" y2="21660"/>
                        <a14:foregroundMark x1="44565" y1="16315" x2="44565" y2="16315"/>
                        <a14:foregroundMark x1="57609" y1="23207" x2="57609" y2="23207"/>
                        <a14:foregroundMark x1="74565" y1="26864" x2="74565" y2="26864"/>
                        <a14:foregroundMark x1="66087" y1="29114" x2="76522" y2="23910"/>
                        <a14:foregroundMark x1="76522" y1="23910" x2="84783" y2="27426"/>
                        <a14:foregroundMark x1="84783" y1="27426" x2="83913" y2="49367"/>
                        <a14:foregroundMark x1="83913" y1="49367" x2="76522" y2="77075"/>
                        <a14:foregroundMark x1="76522" y1="77075" x2="69022" y2="83404"/>
                        <a14:foregroundMark x1="69022" y1="83404" x2="67717" y2="71027"/>
                        <a14:foregroundMark x1="67717" y1="71027" x2="74457" y2="43882"/>
                        <a14:foregroundMark x1="74457" y1="43882" x2="74674" y2="34740"/>
                        <a14:foregroundMark x1="74674" y1="34740" x2="69674" y2="30942"/>
                        <a14:foregroundMark x1="69674" y1="30942" x2="68913" y2="28129"/>
                        <a14:foregroundMark x1="90000" y1="29255" x2="90000" y2="29255"/>
                        <a14:foregroundMark x1="27065" y1="74965" x2="27065" y2="74965"/>
                        <a14:foregroundMark x1="24783" y1="74684" x2="24783" y2="74684"/>
                        <a14:foregroundMark x1="24348" y1="70605" x2="24348" y2="70605"/>
                        <a14:foregroundMark x1="24239" y1="69339" x2="24239" y2="69339"/>
                        <a14:foregroundMark x1="7609" y1="39803" x2="7609" y2="39803"/>
                        <a14:foregroundMark x1="7609" y1="40366" x2="7609" y2="40366"/>
                        <a14:foregroundMark x1="35000" y1="36990" x2="35000" y2="36990"/>
                        <a14:foregroundMark x1="83152" y1="66245" x2="83152" y2="66245"/>
                        <a14:foregroundMark x1="83370" y1="66667" x2="83370" y2="66667"/>
                        <a14:backgroundMark x1="34674" y1="42757" x2="35000" y2="447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46" t="8668" r="5246" b="8668"/>
          <a:stretch/>
        </p:blipFill>
        <p:spPr>
          <a:xfrm>
            <a:off x="3163894" y="194702"/>
            <a:ext cx="4035137" cy="2880000"/>
          </a:xfrm>
          <a:prstGeom prst="rect">
            <a:avLst/>
          </a:prstGeom>
        </p:spPr>
      </p:pic>
      <p:pic>
        <p:nvPicPr>
          <p:cNvPr id="10" name="Imagem 9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11998E5C-4D0E-189C-50EF-76295179B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863" y="194702"/>
            <a:ext cx="4190401" cy="2880000"/>
          </a:xfrm>
          <a:prstGeom prst="rect">
            <a:avLst/>
          </a:prstGeom>
        </p:spPr>
      </p:pic>
      <p:pic>
        <p:nvPicPr>
          <p:cNvPr id="12" name="Imagem 11" descr="Desenho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F444F162-5326-9ACE-DF68-63793260E21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26538" y1="39286" x2="26538" y2="39286"/>
                        <a14:foregroundMark x1="20385" y1="42857" x2="20385" y2="42857"/>
                        <a14:foregroundMark x1="73846" y1="39643" x2="73846" y2="39643"/>
                        <a14:foregroundMark x1="79615" y1="43929" x2="79615" y2="43929"/>
                        <a14:foregroundMark x1="49231" y1="49286" x2="49231" y2="49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84" t="11194" r="16084" b="18108"/>
          <a:stretch/>
        </p:blipFill>
        <p:spPr>
          <a:xfrm>
            <a:off x="8612155" y="3566547"/>
            <a:ext cx="2565818" cy="2880000"/>
          </a:xfrm>
          <a:prstGeom prst="rect">
            <a:avLst/>
          </a:prstGeom>
        </p:spPr>
      </p:pic>
      <p:pic>
        <p:nvPicPr>
          <p:cNvPr id="14" name="Imagem 13" descr="Brinquedo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1E879A6F-6E41-0D2A-2025-2405DC776E5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5906" r="92520">
                        <a14:foregroundMark x1="22441" y1="67500" x2="16142" y2="52857"/>
                        <a14:foregroundMark x1="16142" y1="52857" x2="15748" y2="45000"/>
                        <a14:foregroundMark x1="27559" y1="35714" x2="27559" y2="35714"/>
                        <a14:foregroundMark x1="6299" y1="46071" x2="6299" y2="46071"/>
                        <a14:foregroundMark x1="11811" y1="65357" x2="11811" y2="65357"/>
                        <a14:foregroundMark x1="14961" y1="65000" x2="10630" y2="62857"/>
                        <a14:foregroundMark x1="18504" y1="70000" x2="15354" y2="67143"/>
                        <a14:foregroundMark x1="37795" y1="71786" x2="36220" y2="69643"/>
                        <a14:foregroundMark x1="37795" y1="71429" x2="42913" y2="72143"/>
                        <a14:foregroundMark x1="60236" y1="67500" x2="30709" y2="67143"/>
                        <a14:foregroundMark x1="62205" y1="54286" x2="62205" y2="54286"/>
                        <a14:foregroundMark x1="53937" y1="35000" x2="53937" y2="35000"/>
                        <a14:foregroundMark x1="80315" y1="55357" x2="80315" y2="55357"/>
                        <a14:foregroundMark x1="79863" y1="46429" x2="79528" y2="27143"/>
                        <a14:foregroundMark x1="79875" y1="47143" x2="79863" y2="46429"/>
                        <a14:foregroundMark x1="79881" y1="47500" x2="79875" y2="47143"/>
                        <a14:foregroundMark x1="80315" y1="72500" x2="79881" y2="47500"/>
                        <a14:foregroundMark x1="74803" y1="72857" x2="75197" y2="68214"/>
                        <a14:foregroundMark x1="71654" y1="73929" x2="83465" y2="73929"/>
                        <a14:foregroundMark x1="83465" y1="60357" x2="83465" y2="54643"/>
                        <a14:foregroundMark x1="69685" y1="48571" x2="68504" y2="47857"/>
                        <a14:foregroundMark x1="67569" y1="47143" x2="68110" y2="47500"/>
                        <a14:foregroundMark x1="66487" y1="46429" x2="67569" y2="47143"/>
                        <a14:foregroundMark x1="59449" y1="41786" x2="66487" y2="46429"/>
                        <a14:foregroundMark x1="64567" y1="31429" x2="66142" y2="31786"/>
                        <a14:foregroundMark x1="92520" y1="36071" x2="89370" y2="33929"/>
                        <a14:foregroundMark x1="75174" y1="47500" x2="75197" y2="47857"/>
                        <a14:foregroundMark x1="75150" y1="47143" x2="75174" y2="47500"/>
                        <a14:foregroundMark x1="75103" y1="46429" x2="75150" y2="47143"/>
                        <a14:foregroundMark x1="74016" y1="30000" x2="75103" y2="46429"/>
                        <a14:foregroundMark x1="75984" y1="48214" x2="75984" y2="48214"/>
                        <a14:foregroundMark x1="75984" y1="48214" x2="75984" y2="48214"/>
                        <a14:foregroundMark x1="75984" y1="48214" x2="75984" y2="48214"/>
                        <a14:foregroundMark x1="75984" y1="48214" x2="75984" y2="48214"/>
                        <a14:foregroundMark x1="75984" y1="47857" x2="75984" y2="47857"/>
                        <a14:foregroundMark x1="75984" y1="47857" x2="75984" y2="47857"/>
                        <a14:foregroundMark x1="75984" y1="47857" x2="75984" y2="47857"/>
                        <a14:foregroundMark x1="75984" y1="47857" x2="75197" y2="47857"/>
                        <a14:foregroundMark x1="75984" y1="48214" x2="75984" y2="48214"/>
                        <a14:foregroundMark x1="74803" y1="48214" x2="76378" y2="48214"/>
                        <a14:backgroundMark x1="73228" y1="46429" x2="73228" y2="46429"/>
                        <a14:backgroundMark x1="79921" y1="47500" x2="79921" y2="4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89" t="19922" r="4089" b="21806"/>
          <a:stretch/>
        </p:blipFill>
        <p:spPr>
          <a:xfrm>
            <a:off x="3123111" y="3578996"/>
            <a:ext cx="4116704" cy="28800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31FC85A2-7D14-1569-19F5-C0C57A199C8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7742" b="17742"/>
          <a:stretch/>
        </p:blipFill>
        <p:spPr>
          <a:xfrm>
            <a:off x="630529" y="3578996"/>
            <a:ext cx="1886586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412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374958F-0326-D699-4E90-98241814C2A4}"/>
              </a:ext>
            </a:extLst>
          </p:cNvPr>
          <p:cNvSpPr txBox="1"/>
          <p:nvPr/>
        </p:nvSpPr>
        <p:spPr>
          <a:xfrm>
            <a:off x="662474" y="1450574"/>
            <a:ext cx="2164702" cy="861774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rgbClr val="0076B4"/>
                </a:solidFill>
              </a:rPr>
              <a:t>Sujeito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70C041D-E40E-895D-BB47-36590254DDD4}"/>
              </a:ext>
            </a:extLst>
          </p:cNvPr>
          <p:cNvSpPr txBox="1"/>
          <p:nvPr/>
        </p:nvSpPr>
        <p:spPr>
          <a:xfrm>
            <a:off x="4618653" y="681132"/>
            <a:ext cx="2164702" cy="16312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rgbClr val="0076B4"/>
                </a:solidFill>
              </a:rPr>
              <a:t>Dano evento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380826F-D654-BBF6-164D-9AD107A41212}"/>
              </a:ext>
            </a:extLst>
          </p:cNvPr>
          <p:cNvSpPr txBox="1"/>
          <p:nvPr/>
        </p:nvSpPr>
        <p:spPr>
          <a:xfrm>
            <a:off x="8574833" y="681132"/>
            <a:ext cx="2527041" cy="16312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rgbClr val="0076B4"/>
                </a:solidFill>
              </a:rPr>
              <a:t>Dano prejuízo</a:t>
            </a:r>
          </a:p>
        </p:txBody>
      </p:sp>
      <p:sp>
        <p:nvSpPr>
          <p:cNvPr id="12" name="Seta: Circular 11">
            <a:extLst>
              <a:ext uri="{FF2B5EF4-FFF2-40B4-BE49-F238E27FC236}">
                <a16:creationId xmlns:a16="http://schemas.microsoft.com/office/drawing/2014/main" id="{B957501B-2D1D-BA6E-BCE8-052160296666}"/>
              </a:ext>
            </a:extLst>
          </p:cNvPr>
          <p:cNvSpPr/>
          <p:nvPr/>
        </p:nvSpPr>
        <p:spPr>
          <a:xfrm rot="10800000">
            <a:off x="2466391" y="1055825"/>
            <a:ext cx="2513046" cy="2513046"/>
          </a:xfrm>
          <a:prstGeom prst="circularArrow">
            <a:avLst>
              <a:gd name="adj1" fmla="val 2354"/>
              <a:gd name="adj2" fmla="val 870300"/>
              <a:gd name="adj3" fmla="val 20387867"/>
              <a:gd name="adj4" fmla="val 11338609"/>
              <a:gd name="adj5" fmla="val 70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3" name="Seta: Circular 12">
            <a:extLst>
              <a:ext uri="{FF2B5EF4-FFF2-40B4-BE49-F238E27FC236}">
                <a16:creationId xmlns:a16="http://schemas.microsoft.com/office/drawing/2014/main" id="{BFAAB771-4465-C6A0-6C6B-0BA07F82B44D}"/>
              </a:ext>
            </a:extLst>
          </p:cNvPr>
          <p:cNvSpPr/>
          <p:nvPr/>
        </p:nvSpPr>
        <p:spPr>
          <a:xfrm rot="10800000" flipH="1">
            <a:off x="6497215" y="1055825"/>
            <a:ext cx="2513046" cy="2513046"/>
          </a:xfrm>
          <a:prstGeom prst="circularArrow">
            <a:avLst>
              <a:gd name="adj1" fmla="val 2354"/>
              <a:gd name="adj2" fmla="val 870300"/>
              <a:gd name="adj3" fmla="val 20387867"/>
              <a:gd name="adj4" fmla="val 11338609"/>
              <a:gd name="adj5" fmla="val 70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908A617-1DA1-51FA-5F90-10690E6BFC73}"/>
              </a:ext>
            </a:extLst>
          </p:cNvPr>
          <p:cNvSpPr txBox="1"/>
          <p:nvPr/>
        </p:nvSpPr>
        <p:spPr>
          <a:xfrm>
            <a:off x="2150706" y="3429000"/>
            <a:ext cx="3144416" cy="178510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rgbClr val="ED7D31"/>
                </a:solidFill>
              </a:rPr>
              <a:t>Nexo de imputação</a:t>
            </a:r>
          </a:p>
          <a:p>
            <a:pPr algn="ctr"/>
            <a:r>
              <a:rPr lang="pt-BR" sz="3000" b="1" dirty="0">
                <a:solidFill>
                  <a:srgbClr val="ED7D31"/>
                </a:solidFill>
              </a:rPr>
              <a:t>(culpa ou risco)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C9DA0E5-9D34-9045-136B-A06C7C8E1D65}"/>
              </a:ext>
            </a:extLst>
          </p:cNvPr>
          <p:cNvSpPr txBox="1"/>
          <p:nvPr/>
        </p:nvSpPr>
        <p:spPr>
          <a:xfrm>
            <a:off x="6181530" y="3429000"/>
            <a:ext cx="3144416" cy="1323439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bg1"/>
                </a:solidFill>
              </a:rPr>
              <a:t>Nexo de Causalidade</a:t>
            </a:r>
            <a:endParaRPr lang="pt-BR" sz="3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11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374958F-0326-D699-4E90-98241814C2A4}"/>
              </a:ext>
            </a:extLst>
          </p:cNvPr>
          <p:cNvSpPr txBox="1"/>
          <p:nvPr/>
        </p:nvSpPr>
        <p:spPr>
          <a:xfrm>
            <a:off x="662474" y="1450574"/>
            <a:ext cx="2164702" cy="861774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rgbClr val="0076B4"/>
                </a:solidFill>
              </a:rPr>
              <a:t>Sujeito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70C041D-E40E-895D-BB47-36590254DDD4}"/>
              </a:ext>
            </a:extLst>
          </p:cNvPr>
          <p:cNvSpPr txBox="1"/>
          <p:nvPr/>
        </p:nvSpPr>
        <p:spPr>
          <a:xfrm>
            <a:off x="4618653" y="681132"/>
            <a:ext cx="2164702" cy="16312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rgbClr val="0076B4"/>
                </a:solidFill>
              </a:rPr>
              <a:t>Dano evento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380826F-D654-BBF6-164D-9AD107A41212}"/>
              </a:ext>
            </a:extLst>
          </p:cNvPr>
          <p:cNvSpPr txBox="1"/>
          <p:nvPr/>
        </p:nvSpPr>
        <p:spPr>
          <a:xfrm>
            <a:off x="8574833" y="681132"/>
            <a:ext cx="2527041" cy="16312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rgbClr val="0076B4"/>
                </a:solidFill>
              </a:rPr>
              <a:t>Dano prejuízo</a:t>
            </a:r>
          </a:p>
        </p:txBody>
      </p:sp>
      <p:sp>
        <p:nvSpPr>
          <p:cNvPr id="12" name="Seta: Circular 11">
            <a:extLst>
              <a:ext uri="{FF2B5EF4-FFF2-40B4-BE49-F238E27FC236}">
                <a16:creationId xmlns:a16="http://schemas.microsoft.com/office/drawing/2014/main" id="{B957501B-2D1D-BA6E-BCE8-052160296666}"/>
              </a:ext>
            </a:extLst>
          </p:cNvPr>
          <p:cNvSpPr/>
          <p:nvPr/>
        </p:nvSpPr>
        <p:spPr>
          <a:xfrm rot="10800000">
            <a:off x="2466391" y="1055825"/>
            <a:ext cx="2513046" cy="2513046"/>
          </a:xfrm>
          <a:prstGeom prst="circularArrow">
            <a:avLst>
              <a:gd name="adj1" fmla="val 2354"/>
              <a:gd name="adj2" fmla="val 870300"/>
              <a:gd name="adj3" fmla="val 20387867"/>
              <a:gd name="adj4" fmla="val 11338609"/>
              <a:gd name="adj5" fmla="val 70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3" name="Seta: Circular 12">
            <a:extLst>
              <a:ext uri="{FF2B5EF4-FFF2-40B4-BE49-F238E27FC236}">
                <a16:creationId xmlns:a16="http://schemas.microsoft.com/office/drawing/2014/main" id="{BFAAB771-4465-C6A0-6C6B-0BA07F82B44D}"/>
              </a:ext>
            </a:extLst>
          </p:cNvPr>
          <p:cNvSpPr/>
          <p:nvPr/>
        </p:nvSpPr>
        <p:spPr>
          <a:xfrm rot="10800000" flipH="1">
            <a:off x="6497215" y="1055825"/>
            <a:ext cx="2513046" cy="2513046"/>
          </a:xfrm>
          <a:prstGeom prst="circularArrow">
            <a:avLst>
              <a:gd name="adj1" fmla="val 2354"/>
              <a:gd name="adj2" fmla="val 870300"/>
              <a:gd name="adj3" fmla="val 20387867"/>
              <a:gd name="adj4" fmla="val 11338609"/>
              <a:gd name="adj5" fmla="val 70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908A617-1DA1-51FA-5F90-10690E6BFC73}"/>
              </a:ext>
            </a:extLst>
          </p:cNvPr>
          <p:cNvSpPr txBox="1"/>
          <p:nvPr/>
        </p:nvSpPr>
        <p:spPr>
          <a:xfrm>
            <a:off x="2150706" y="3429000"/>
            <a:ext cx="3144416" cy="178510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rgbClr val="ED7D31"/>
                </a:solidFill>
              </a:rPr>
              <a:t>Nexo de imputação</a:t>
            </a:r>
          </a:p>
          <a:p>
            <a:pPr algn="ctr"/>
            <a:r>
              <a:rPr lang="pt-BR" sz="3000" b="1" dirty="0">
                <a:solidFill>
                  <a:srgbClr val="ED7D31"/>
                </a:solidFill>
              </a:rPr>
              <a:t>(culpa ou risco)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C9DA0E5-9D34-9045-136B-A06C7C8E1D65}"/>
              </a:ext>
            </a:extLst>
          </p:cNvPr>
          <p:cNvSpPr txBox="1"/>
          <p:nvPr/>
        </p:nvSpPr>
        <p:spPr>
          <a:xfrm>
            <a:off x="6181530" y="3429000"/>
            <a:ext cx="3144416" cy="1323439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bg1"/>
                </a:solidFill>
              </a:rPr>
              <a:t>Nexo de Causalidade</a:t>
            </a:r>
            <a:endParaRPr lang="pt-BR" sz="3000" b="1" dirty="0">
              <a:solidFill>
                <a:schemeClr val="bg1"/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5B411AA-5060-FA9D-7210-6ADC47CACEB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7A408C4-FF69-2B51-76AB-BD78D8102CAB}"/>
              </a:ext>
            </a:extLst>
          </p:cNvPr>
          <p:cNvSpPr txBox="1"/>
          <p:nvPr/>
        </p:nvSpPr>
        <p:spPr>
          <a:xfrm>
            <a:off x="3738969" y="2137710"/>
            <a:ext cx="4885122" cy="2862322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9000" b="1" dirty="0">
                <a:solidFill>
                  <a:srgbClr val="FF0000"/>
                </a:solidFill>
              </a:rPr>
              <a:t>O QUE É CAUSA?</a:t>
            </a:r>
          </a:p>
        </p:txBody>
      </p:sp>
    </p:spTree>
    <p:extLst>
      <p:ext uri="{BB962C8B-B14F-4D97-AF65-F5344CB8AC3E}">
        <p14:creationId xmlns:p14="http://schemas.microsoft.com/office/powerpoint/2010/main" val="984199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0">
            <a:extLst>
              <a:ext uri="{FF2B5EF4-FFF2-40B4-BE49-F238E27FC236}">
                <a16:creationId xmlns:a16="http://schemas.microsoft.com/office/drawing/2014/main" id="{E098678E-14CE-EE69-3350-DDA7D893A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915" y="122056"/>
            <a:ext cx="10515600" cy="1325563"/>
          </a:xfrm>
        </p:spPr>
        <p:txBody>
          <a:bodyPr/>
          <a:lstStyle/>
          <a:p>
            <a:r>
              <a:rPr lang="pt-BR" dirty="0">
                <a:solidFill>
                  <a:srgbClr val="0076B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 que é causa?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B6C4286-D194-186D-9988-D450D5E268B3}"/>
              </a:ext>
            </a:extLst>
          </p:cNvPr>
          <p:cNvSpPr txBox="1"/>
          <p:nvPr/>
        </p:nvSpPr>
        <p:spPr>
          <a:xfrm>
            <a:off x="328915" y="1635215"/>
            <a:ext cx="9509566" cy="378565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571500" indent="-571500">
              <a:buClr>
                <a:srgbClr val="0076B4"/>
              </a:buClr>
              <a:buFont typeface="Wingdings" panose="05000000000000000000" pitchFamily="2" charset="2"/>
              <a:buChar char="§"/>
            </a:pPr>
            <a:r>
              <a:rPr lang="pt-BR" sz="4000" b="1" dirty="0">
                <a:solidFill>
                  <a:srgbClr val="ED7D31"/>
                </a:solidFill>
              </a:rPr>
              <a:t>Teorias sobre o nexo de causalidade</a:t>
            </a:r>
          </a:p>
          <a:p>
            <a:pPr marL="571500" indent="-571500">
              <a:buClr>
                <a:srgbClr val="0076B4"/>
              </a:buClr>
              <a:buFont typeface="Wingdings" panose="05000000000000000000" pitchFamily="2" charset="2"/>
              <a:buChar char="§"/>
            </a:pPr>
            <a:endParaRPr lang="pt-BR" sz="4000" b="1" dirty="0">
              <a:solidFill>
                <a:srgbClr val="ED7D31"/>
              </a:solidFill>
            </a:endParaRPr>
          </a:p>
          <a:p>
            <a:pPr marL="571500" indent="-571500">
              <a:buClr>
                <a:srgbClr val="0076B4"/>
              </a:buClr>
              <a:buFont typeface="Wingdings" panose="05000000000000000000" pitchFamily="2" charset="2"/>
              <a:buChar char="§"/>
            </a:pPr>
            <a:r>
              <a:rPr lang="pt-BR" sz="4000" b="1" dirty="0">
                <a:solidFill>
                  <a:srgbClr val="ED7D31"/>
                </a:solidFill>
              </a:rPr>
              <a:t>Problemas das concausas</a:t>
            </a:r>
          </a:p>
          <a:p>
            <a:pPr marL="571500" indent="-571500">
              <a:buClr>
                <a:srgbClr val="0076B4"/>
              </a:buClr>
              <a:buFont typeface="Wingdings" panose="05000000000000000000" pitchFamily="2" charset="2"/>
              <a:buChar char="§"/>
            </a:pPr>
            <a:endParaRPr lang="pt-BR" sz="4000" b="1" dirty="0">
              <a:solidFill>
                <a:srgbClr val="ED7D31"/>
              </a:solidFill>
            </a:endParaRPr>
          </a:p>
          <a:p>
            <a:pPr marL="571500" indent="-571500">
              <a:buClr>
                <a:srgbClr val="0076B4"/>
              </a:buClr>
              <a:buFont typeface="Wingdings" panose="05000000000000000000" pitchFamily="2" charset="2"/>
              <a:buChar char="§"/>
            </a:pPr>
            <a:r>
              <a:rPr lang="pt-BR" sz="4000" b="1" dirty="0">
                <a:solidFill>
                  <a:srgbClr val="ED7D31"/>
                </a:solidFill>
              </a:rPr>
              <a:t>Excludentes de responsabilidade e interrupção do nexo causal</a:t>
            </a:r>
            <a:endParaRPr lang="pt-BR" sz="3000" b="1" dirty="0">
              <a:solidFill>
                <a:srgbClr val="ED7D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496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0">
            <a:extLst>
              <a:ext uri="{FF2B5EF4-FFF2-40B4-BE49-F238E27FC236}">
                <a16:creationId xmlns:a16="http://schemas.microsoft.com/office/drawing/2014/main" id="{E098678E-14CE-EE69-3350-DDA7D893A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915" y="122056"/>
            <a:ext cx="10515600" cy="1325563"/>
          </a:xfrm>
        </p:spPr>
        <p:txBody>
          <a:bodyPr/>
          <a:lstStyle/>
          <a:p>
            <a:r>
              <a:rPr lang="pt-BR" dirty="0">
                <a:solidFill>
                  <a:srgbClr val="0076B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 problema da prova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B6C4286-D194-186D-9988-D450D5E268B3}"/>
              </a:ext>
            </a:extLst>
          </p:cNvPr>
          <p:cNvSpPr txBox="1"/>
          <p:nvPr/>
        </p:nvSpPr>
        <p:spPr>
          <a:xfrm>
            <a:off x="328914" y="1635215"/>
            <a:ext cx="11662458" cy="317009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571500" indent="-571500">
              <a:buClr>
                <a:srgbClr val="0076B4"/>
              </a:buClr>
              <a:buFont typeface="Wingdings" panose="05000000000000000000" pitchFamily="2" charset="2"/>
              <a:buChar char="§"/>
            </a:pPr>
            <a:r>
              <a:rPr lang="pt-BR" sz="4000" b="1" dirty="0">
                <a:solidFill>
                  <a:srgbClr val="ED7D31"/>
                </a:solidFill>
              </a:rPr>
              <a:t>Dano-evento: como identificar cada causa?</a:t>
            </a:r>
          </a:p>
          <a:p>
            <a:pPr marL="571500" indent="-571500">
              <a:buClr>
                <a:srgbClr val="0076B4"/>
              </a:buClr>
              <a:buFont typeface="Wingdings" panose="05000000000000000000" pitchFamily="2" charset="2"/>
              <a:buChar char="§"/>
            </a:pPr>
            <a:endParaRPr lang="pt-BR" sz="4000" b="1" dirty="0">
              <a:solidFill>
                <a:srgbClr val="ED7D31"/>
              </a:solidFill>
            </a:endParaRPr>
          </a:p>
          <a:p>
            <a:pPr marL="571500" indent="-571500">
              <a:buClr>
                <a:srgbClr val="0076B4"/>
              </a:buClr>
              <a:buFont typeface="Wingdings" panose="05000000000000000000" pitchFamily="2" charset="2"/>
              <a:buChar char="§"/>
            </a:pPr>
            <a:r>
              <a:rPr lang="pt-BR" sz="4000" b="1" dirty="0">
                <a:solidFill>
                  <a:srgbClr val="ED7D31"/>
                </a:solidFill>
              </a:rPr>
              <a:t>Dano-prejuízo: como quantificar?</a:t>
            </a:r>
          </a:p>
          <a:p>
            <a:pPr marL="571500" indent="-571500">
              <a:buClr>
                <a:srgbClr val="0076B4"/>
              </a:buClr>
              <a:buFont typeface="Wingdings" panose="05000000000000000000" pitchFamily="2" charset="2"/>
              <a:buChar char="§"/>
            </a:pPr>
            <a:endParaRPr lang="pt-BR" sz="4000" b="1" dirty="0">
              <a:solidFill>
                <a:srgbClr val="ED7D31"/>
              </a:solidFill>
            </a:endParaRPr>
          </a:p>
          <a:p>
            <a:pPr marL="571500" indent="-571500">
              <a:buClr>
                <a:srgbClr val="0076B4"/>
              </a:buClr>
              <a:buFont typeface="Wingdings" panose="05000000000000000000" pitchFamily="2" charset="2"/>
              <a:buChar char="§"/>
            </a:pPr>
            <a:r>
              <a:rPr lang="pt-BR" sz="4000" b="1" dirty="0">
                <a:solidFill>
                  <a:srgbClr val="ED7D31"/>
                </a:solidFill>
              </a:rPr>
              <a:t>Nexo de causalidade: como lidar com as concausas?</a:t>
            </a:r>
            <a:endParaRPr lang="pt-BR" sz="3000" b="1" dirty="0">
              <a:solidFill>
                <a:srgbClr val="ED7D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874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6998B6E-B606-8D49-2251-12273ADEAFF7}"/>
              </a:ext>
            </a:extLst>
          </p:cNvPr>
          <p:cNvSpPr txBox="1"/>
          <p:nvPr/>
        </p:nvSpPr>
        <p:spPr>
          <a:xfrm>
            <a:off x="1180978" y="1817022"/>
            <a:ext cx="50809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solidFill>
                  <a:srgbClr val="0076B5"/>
                </a:solidFill>
                <a:latin typeface="Arial Black" panose="020B0A04020102020204" pitchFamily="34" charset="0"/>
                <a:cs typeface="Lato Heavy" panose="020F0902020204030203" pitchFamily="34" charset="0"/>
              </a:rPr>
              <a:t>MUITO OBRIGADA!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C78D30A-5C88-7004-5436-3C0EEE02040F}"/>
              </a:ext>
            </a:extLst>
          </p:cNvPr>
          <p:cNvSpPr txBox="1"/>
          <p:nvPr/>
        </p:nvSpPr>
        <p:spPr>
          <a:xfrm>
            <a:off x="1175000" y="4013801"/>
            <a:ext cx="2837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1D38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ADRIANA SARRA</a:t>
            </a:r>
            <a:endParaRPr lang="id-ID" sz="2400" b="1" dirty="0">
              <a:solidFill>
                <a:srgbClr val="1D38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A5D7217E-A2DC-B511-E0D0-EC16C9C26608}"/>
              </a:ext>
            </a:extLst>
          </p:cNvPr>
          <p:cNvSpPr/>
          <p:nvPr/>
        </p:nvSpPr>
        <p:spPr>
          <a:xfrm>
            <a:off x="1175000" y="4475466"/>
            <a:ext cx="4050419" cy="327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400" dirty="0">
                <a:solidFill>
                  <a:srgbClr val="1D38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asarra@toledomarchetti.com.br</a:t>
            </a:r>
            <a:endParaRPr lang="en-US" sz="1400" dirty="0">
              <a:solidFill>
                <a:srgbClr val="1D38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2EC0BF5B-29CC-8D4E-EBF4-E449D16FF6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95875" y="2428875"/>
            <a:ext cx="2000250" cy="2000250"/>
          </a:xfrm>
          <a:prstGeom prst="rect">
            <a:avLst/>
          </a:prstGeom>
        </p:spPr>
      </p:pic>
      <p:pic>
        <p:nvPicPr>
          <p:cNvPr id="3" name="Imagem 2" descr="Código QR&#10;&#10;Descrição gerada automaticamente">
            <a:extLst>
              <a:ext uri="{FF2B5EF4-FFF2-40B4-BE49-F238E27FC236}">
                <a16:creationId xmlns:a16="http://schemas.microsoft.com/office/drawing/2014/main" id="{D13C2EAD-78A0-952E-9D7E-42CA5EB4BE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727" y="1818503"/>
            <a:ext cx="3002460" cy="29840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9577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</TotalTime>
  <Words>226</Words>
  <Application>Microsoft Office PowerPoint</Application>
  <PresentationFormat>Widescreen</PresentationFormat>
  <Paragraphs>47</Paragraphs>
  <Slides>12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 vaca pestilenta de Pothier</vt:lpstr>
      <vt:lpstr>Apresentação do PowerPoint</vt:lpstr>
      <vt:lpstr>Apresentação do PowerPoint</vt:lpstr>
      <vt:lpstr>Apresentação do PowerPoint</vt:lpstr>
      <vt:lpstr>O que é causa?</vt:lpstr>
      <vt:lpstr>O problema da prova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Adriana Sarra | Toledo Marchetti Advogados</cp:lastModifiedBy>
  <cp:revision>14</cp:revision>
  <dcterms:created xsi:type="dcterms:W3CDTF">2024-07-19T21:14:21Z</dcterms:created>
  <dcterms:modified xsi:type="dcterms:W3CDTF">2024-08-26T21:06:28Z</dcterms:modified>
</cp:coreProperties>
</file>