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797675" cy="9926625"/>
  <p:embeddedFontLst>
    <p:embeddedFont>
      <p:font typeface="Geo"/>
      <p:regular r:id="rId20"/>
      <p: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hi6v7qG7+MKKFXK8GcOPmVaaQG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83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Geo-regular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Ge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</p:txBody>
      </p:sp>
      <p:sp>
        <p:nvSpPr>
          <p:cNvPr id="111" name="Google Shape;111;p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</p:txBody>
      </p:sp>
      <p:sp>
        <p:nvSpPr>
          <p:cNvPr id="124" name="Google Shape;124;p4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</p:txBody>
      </p:sp>
      <p:sp>
        <p:nvSpPr>
          <p:cNvPr id="136" name="Google Shape;136;p5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</p:txBody>
      </p:sp>
      <p:sp>
        <p:nvSpPr>
          <p:cNvPr id="149" name="Google Shape;149;p6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</p:txBody>
      </p:sp>
      <p:sp>
        <p:nvSpPr>
          <p:cNvPr id="162" name="Google Shape;162;p7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8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9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1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0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1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2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610600" y="624239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8610600" y="624239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8610600" y="624239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610600" y="624239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24239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24239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24239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>
  <p:cSld name="Imagem com Legenda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1600" y="457201"/>
            <a:ext cx="3198312" cy="5411788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24239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72" name="Google Shape;72;p24"/>
          <p:cNvSpPr/>
          <p:nvPr>
            <p:ph idx="3" type="pic"/>
          </p:nvPr>
        </p:nvSpPr>
        <p:spPr>
          <a:xfrm>
            <a:off x="8478032" y="457201"/>
            <a:ext cx="3198312" cy="54117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12" type="sldNum"/>
          </p:nvPr>
        </p:nvSpPr>
        <p:spPr>
          <a:xfrm>
            <a:off x="8610600" y="624239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6"/>
          <p:cNvSpPr txBox="1"/>
          <p:nvPr>
            <p:ph idx="12" type="sldNum"/>
          </p:nvPr>
        </p:nvSpPr>
        <p:spPr>
          <a:xfrm>
            <a:off x="8610600" y="624239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7"/>
          <p:cNvSpPr/>
          <p:nvPr>
            <p:ph idx="2" type="pic"/>
          </p:nvPr>
        </p:nvSpPr>
        <p:spPr>
          <a:xfrm>
            <a:off x="5335588" y="1140586"/>
            <a:ext cx="2817812" cy="4395787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27"/>
          <p:cNvSpPr/>
          <p:nvPr>
            <p:ph idx="3" type="pic"/>
          </p:nvPr>
        </p:nvSpPr>
        <p:spPr>
          <a:xfrm>
            <a:off x="8293818" y="1140585"/>
            <a:ext cx="2817812" cy="4395787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27"/>
          <p:cNvSpPr txBox="1"/>
          <p:nvPr>
            <p:ph idx="12" type="sldNum"/>
          </p:nvPr>
        </p:nvSpPr>
        <p:spPr>
          <a:xfrm>
            <a:off x="8610600" y="624239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hyperlink" Target="https://ppi.worldbank.org/content/dam/PPI/documents/PPI-2023-Annual-Report-Final.pdf" TargetMode="External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hyperlink" Target="https://on360.ca/policy-papers/public-private-partnerships-is-a-reassessment-underway/#_edn30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hyperlink" Target="https://finmin.lrv.lt/en/competence-areas/public-and-private-partnership-ppp/ppp-advantages-and-disadvantages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hyperlink" Target="https://www.worldbank.org/en/topic/sustainableinfrastructurefinance/brief/climate-toolkits-for-infrastructure-ppps" TargetMode="External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hyperlink" Target="https://www.pppcouncil.ca/getmedia/c0c63a91-29b6-4dfb-b4d0-f470d84a2106/2019-Award-Case-Study-Tlicho-Road-final-web.pdf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hyperlink" Target="https://www.gov.wales/mutual-investment-model-infrastructure-investment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hyperlink" Target="https://store.dbia.org/product-category/primers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hyperlink" Target="https://cms.law/en/media/international/files/publications/guides/cms-guide-to-contract-alliancing-in-construction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/>
          <p:nvPr>
            <p:ph idx="1" type="subTitle"/>
          </p:nvPr>
        </p:nvSpPr>
        <p:spPr>
          <a:xfrm>
            <a:off x="829559" y="4629886"/>
            <a:ext cx="9671754" cy="837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B4"/>
              </a:buClr>
              <a:buSzPct val="100000"/>
              <a:buNone/>
            </a:pPr>
            <a:r>
              <a:rPr b="1" lang="pt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rPr>
              <a:t>Novas abordagens para alocação de riscos em projetos de infraestrutura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6B4"/>
              </a:buClr>
              <a:buSzPct val="100000"/>
              <a:buNone/>
            </a:pPr>
            <a:r>
              <a:rPr b="1" lang="pt" sz="2000">
                <a:solidFill>
                  <a:srgbClr val="0076B4"/>
                </a:solidFill>
                <a:latin typeface="Arial"/>
                <a:ea typeface="Arial"/>
                <a:cs typeface="Arial"/>
                <a:sym typeface="Arial"/>
              </a:rPr>
              <a:t>– Mark Moseley, Moseley Infrastucture Advisory Services</a:t>
            </a:r>
            <a:endParaRPr b="1" sz="2000">
              <a:solidFill>
                <a:srgbClr val="0076B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2000">
              <a:solidFill>
                <a:srgbClr val="0076B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solidFill>
                <a:srgbClr val="0076B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/>
          <p:nvPr/>
        </p:nvSpPr>
        <p:spPr>
          <a:xfrm>
            <a:off x="676332" y="361950"/>
            <a:ext cx="9766457" cy="823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" sz="2400" u="sng" cap="none" strike="noStrike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Esboço da Apresentação</a:t>
            </a:r>
            <a:endParaRPr b="1" i="0" sz="2400" u="sng" cap="none" strike="noStrike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cxnSp>
        <p:nvCxnSpPr>
          <p:cNvPr id="102" name="Google Shape;102;p2"/>
          <p:cNvCxnSpPr/>
          <p:nvPr/>
        </p:nvCxnSpPr>
        <p:spPr>
          <a:xfrm>
            <a:off x="4266719" y="1463659"/>
            <a:ext cx="0" cy="4588879"/>
          </a:xfrm>
          <a:prstGeom prst="straightConnector1">
            <a:avLst/>
          </a:prstGeom>
          <a:noFill/>
          <a:ln cap="flat" cmpd="sng" w="476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3" name="Google Shape;103;p2"/>
          <p:cNvSpPr/>
          <p:nvPr/>
        </p:nvSpPr>
        <p:spPr>
          <a:xfrm>
            <a:off x="733832" y="3215437"/>
            <a:ext cx="3508705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" sz="2200" u="none" cap="none" strike="noStrike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Três tópicos principais</a:t>
            </a:r>
            <a:endParaRPr b="1" i="0" sz="2200" u="none" cap="none" strike="noStrike">
              <a:solidFill>
                <a:srgbClr val="00A0AF"/>
              </a:solidFill>
              <a:latin typeface="Geo"/>
              <a:ea typeface="Geo"/>
              <a:cs typeface="Geo"/>
              <a:sym typeface="Ge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4781673" y="2779889"/>
            <a:ext cx="6802665" cy="2277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romanUcPeriod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Por que precisamos de novas abordagens para alocação de riscos em projetos de infraestrutura</a:t>
            </a:r>
            <a:endParaRPr/>
          </a:p>
          <a:p>
            <a:pPr indent="-3429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457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romanUcPeriod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Possíveis novas abordagens para alocação de riscos</a:t>
            </a:r>
            <a:endParaRPr/>
          </a:p>
          <a:p>
            <a:pPr indent="-3429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457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romanUcPeriod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Observações Finais</a:t>
            </a:r>
            <a:endParaRPr/>
          </a:p>
          <a:p>
            <a:pPr indent="-3429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03" y="219231"/>
            <a:ext cx="1401008" cy="8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107" name="Google Shape;107;p2"/>
          <p:cNvSpPr/>
          <p:nvPr/>
        </p:nvSpPr>
        <p:spPr>
          <a:xfrm>
            <a:off x="7845203" y="6178422"/>
            <a:ext cx="396669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" sz="1100" u="none" cap="none" strike="noStrike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MOSELEY INFRASTUCTURE ADVISORY SERVICES</a:t>
            </a:r>
            <a:endParaRPr b="1" sz="11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/>
        </p:nvSpPr>
        <p:spPr>
          <a:xfrm>
            <a:off x="676332" y="361950"/>
            <a:ext cx="9766457" cy="823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I. 	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Por que precisamos de novas abordagens para alocação </a:t>
            </a: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	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de riscos</a:t>
            </a:r>
            <a:endParaRPr b="1" sz="2400" u="sng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cxnSp>
        <p:nvCxnSpPr>
          <p:cNvPr id="114" name="Google Shape;114;p3"/>
          <p:cNvCxnSpPr/>
          <p:nvPr/>
        </p:nvCxnSpPr>
        <p:spPr>
          <a:xfrm>
            <a:off x="4266719" y="1463659"/>
            <a:ext cx="0" cy="4588879"/>
          </a:xfrm>
          <a:prstGeom prst="straightConnector1">
            <a:avLst/>
          </a:prstGeom>
          <a:noFill/>
          <a:ln cap="flat" cmpd="sng" w="476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5" name="Google Shape;115;p3"/>
          <p:cNvSpPr/>
          <p:nvPr/>
        </p:nvSpPr>
        <p:spPr>
          <a:xfrm>
            <a:off x="733832" y="1663913"/>
            <a:ext cx="3508705" cy="347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O número e a dimensão dos projectos de infra-estruturas que envolvem a participação do sector privado continuam a ser decepcionantes, especialmente nos mercados emergentes e nas economias em desenvolvimento.</a:t>
            </a:r>
            <a:endParaRPr b="1" sz="22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116" name="Google Shape;11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03" y="219231"/>
            <a:ext cx="1401008" cy="8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118" name="Google Shape;118;p3"/>
          <p:cNvSpPr/>
          <p:nvPr/>
        </p:nvSpPr>
        <p:spPr>
          <a:xfrm>
            <a:off x="4781673" y="5279136"/>
            <a:ext cx="6802665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Relatório Anual de 2023 sobre Participação Privada em Infraestrutura (PPI) </a:t>
            </a: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do Banco Mundial , disponível em </a:t>
            </a:r>
            <a:r>
              <a:rPr b="1" i="0" lang="pt" sz="1400" u="sng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https://ppi.worldbank.org/content/dam/PPI/documents/PPI-2023-Annual-Report-Final.pdf</a:t>
            </a: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39071" y="1146374"/>
            <a:ext cx="6802663" cy="409374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3"/>
          <p:cNvSpPr/>
          <p:nvPr/>
        </p:nvSpPr>
        <p:spPr>
          <a:xfrm>
            <a:off x="7845203" y="6178422"/>
            <a:ext cx="396669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1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MOSELEY INFRASTUCTURE ADVISORY SERVICES</a:t>
            </a:r>
            <a:endParaRPr b="1" sz="11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4"/>
          <p:cNvCxnSpPr/>
          <p:nvPr/>
        </p:nvCxnSpPr>
        <p:spPr>
          <a:xfrm>
            <a:off x="4266719" y="1463659"/>
            <a:ext cx="0" cy="4588879"/>
          </a:xfrm>
          <a:prstGeom prst="straightConnector1">
            <a:avLst/>
          </a:prstGeom>
          <a:noFill/>
          <a:ln cap="flat" cmpd="sng" w="476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7" name="Google Shape;127;p4"/>
          <p:cNvSpPr/>
          <p:nvPr/>
        </p:nvSpPr>
        <p:spPr>
          <a:xfrm>
            <a:off x="733832" y="2346927"/>
            <a:ext cx="3508705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O Relatório Anual </a:t>
            </a:r>
            <a:r>
              <a:rPr b="1" i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de 2023 sobre a Participação Privada em Infraestruturas </a:t>
            </a: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do Banco Mundial revela resultados mistos, na melhor das hipóteses</a:t>
            </a:r>
            <a:endParaRPr b="1" sz="22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03" y="219231"/>
            <a:ext cx="1401008" cy="8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130" name="Google Shape;130;p4"/>
          <p:cNvSpPr/>
          <p:nvPr/>
        </p:nvSpPr>
        <p:spPr>
          <a:xfrm>
            <a:off x="4781672" y="1862253"/>
            <a:ext cx="7257927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Os compromissos </a:t>
            </a:r>
            <a:r>
              <a:rPr b="1" i="0" lang="pt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de investimento diminuíram 5% </a:t>
            </a: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em comparação com 2022, totalizando US$ 86 mil bilhões– abaixo dos US$ 91,3 mil bilhões</a:t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3429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457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A América Latina e o Caribe receberam US$ 15,8 bilhões, uma </a:t>
            </a:r>
            <a:r>
              <a:rPr b="1" i="0" lang="pt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redução de 43% </a:t>
            </a: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em relação ao ano anterior e uma redução de 27% em relação à média dos últimos cinco anos.</a:t>
            </a:r>
            <a:endParaRPr/>
          </a:p>
          <a:p>
            <a:pPr indent="-3429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457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o relatório observou que “Essa redução foi em grande parte devido a uma diminuição substancial no investimento privado no </a:t>
            </a:r>
            <a:r>
              <a:rPr b="1" i="0" lang="pt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Brasil </a:t>
            </a: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e no México”</a:t>
            </a:r>
            <a:endParaRPr/>
          </a:p>
        </p:txBody>
      </p:sp>
      <p:sp>
        <p:nvSpPr>
          <p:cNvPr id="131" name="Google Shape;131;p4"/>
          <p:cNvSpPr txBox="1"/>
          <p:nvPr/>
        </p:nvSpPr>
        <p:spPr>
          <a:xfrm>
            <a:off x="676332" y="361950"/>
            <a:ext cx="9766457" cy="823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I. 	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Por que precisamos de novas abordagens para alocação </a:t>
            </a: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	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de riscos</a:t>
            </a:r>
            <a:endParaRPr b="1" sz="2400" u="sng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7845203" y="6178422"/>
            <a:ext cx="396669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1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MOSELEY INFRASTUCTURE ADVISORY SERVICES</a:t>
            </a:r>
            <a:endParaRPr b="1" sz="11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8" name="Google Shape;138;p5"/>
          <p:cNvCxnSpPr/>
          <p:nvPr/>
        </p:nvCxnSpPr>
        <p:spPr>
          <a:xfrm>
            <a:off x="4266719" y="1463659"/>
            <a:ext cx="0" cy="4588879"/>
          </a:xfrm>
          <a:prstGeom prst="straightConnector1">
            <a:avLst/>
          </a:prstGeom>
          <a:noFill/>
          <a:ln cap="flat" cmpd="sng" w="476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39" name="Google Shape;139;p5"/>
          <p:cNvSpPr/>
          <p:nvPr/>
        </p:nvSpPr>
        <p:spPr>
          <a:xfrm>
            <a:off x="733832" y="1314737"/>
            <a:ext cx="3508705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200">
                <a:solidFill>
                  <a:srgbClr val="0070C0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Mesmo em países com uma forte tradição de participação privada bem sucedida em infra-estruturas – como o Canadá – os acordos de alocação de riscos no modelo convencional de Parceria Público-Privada (PPP) estão a ser questionados </a:t>
            </a: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, tanto pelo sector público como pelo sector privado.</a:t>
            </a:r>
            <a:endParaRPr b="1" sz="22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140" name="Google Shape;14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03" y="219231"/>
            <a:ext cx="1401008" cy="8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142" name="Google Shape;142;p5"/>
          <p:cNvSpPr/>
          <p:nvPr/>
        </p:nvSpPr>
        <p:spPr>
          <a:xfrm>
            <a:off x="4781672" y="1163243"/>
            <a:ext cx="7257927" cy="4031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Na viragem para a década de 2020, a narrativa sobre as PPP mudou </a:t>
            </a: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, juntamente com o sentimento público e as práticas de execução de projetos. …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Institucionalmente dentro do governo, a preferência esmagadora pelas PPPs desapareceu </a:t>
            </a: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…</a:t>
            </a:r>
            <a:endParaRPr/>
          </a:p>
          <a:p>
            <a:pPr indent="-3556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3556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t/>
            </a:r>
            <a:endParaRPr b="1" i="1" sz="16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À medida que os governos procuravam transferir riscos significativos em termos de custos de construção para o sector privado, a fim de alcançar um desempenho dentro do prazo e do orçamento, estes riscos começaram a materializar-se e a tornar-se mais dispendiosos do que algumas empresas podiam suportar. …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Receber concorrência suficiente para convites à apresentação de propostas de projetos de PPP tornou-se cada vez mais difícil, uma vez que menos empresas tinham apetite ou capacidade financeira para concorrer aos projetos maiores e mais complexos </a:t>
            </a: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.*</a:t>
            </a:r>
            <a:endParaRPr b="1" i="1" sz="16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4781673" y="5411111"/>
            <a:ext cx="7178738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*Universidade de Toronto 2023, </a:t>
            </a:r>
            <a:r>
              <a:rPr b="1" i="1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Public -Private Partnerships: Is a reassessment-underway?, </a:t>
            </a: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disponível em </a:t>
            </a:r>
            <a:r>
              <a:rPr b="1" i="0" lang="pt" sz="1400" u="sng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https://on360.ca/policy-papers/public-private-partnerships-is-a-reassessment-underway/#_edn30</a:t>
            </a: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 </a:t>
            </a:r>
            <a:endParaRPr b="1" i="0" sz="14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676332" y="361950"/>
            <a:ext cx="9766457" cy="823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I. 	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Por que precisamos de novas abordagens para alocação </a:t>
            </a: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	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de riscos</a:t>
            </a:r>
            <a:endParaRPr b="1" sz="2400" u="sng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7845203" y="6178422"/>
            <a:ext cx="396669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1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MOSELEY INFRASTUCTURE ADVISORY SERVICES</a:t>
            </a:r>
            <a:endParaRPr b="1" sz="11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Google Shape;151;p6"/>
          <p:cNvCxnSpPr/>
          <p:nvPr/>
        </p:nvCxnSpPr>
        <p:spPr>
          <a:xfrm>
            <a:off x="4266719" y="1463659"/>
            <a:ext cx="0" cy="4588879"/>
          </a:xfrm>
          <a:prstGeom prst="straightConnector1">
            <a:avLst/>
          </a:prstGeom>
          <a:noFill/>
          <a:ln cap="flat" cmpd="sng" w="476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2" name="Google Shape;152;p6"/>
          <p:cNvSpPr/>
          <p:nvPr/>
        </p:nvSpPr>
        <p:spPr>
          <a:xfrm>
            <a:off x="733832" y="2446526"/>
            <a:ext cx="3508705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Parte do problema é a percepção de que os acordos de alocação de riscos em contratos de PPP de longo prazo são </a:t>
            </a:r>
            <a:r>
              <a:rPr b="1" lang="pt" sz="2200">
                <a:solidFill>
                  <a:srgbClr val="0070C0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inflexíveis</a:t>
            </a:r>
            <a:endParaRPr b="1" sz="2200">
              <a:solidFill>
                <a:srgbClr val="0070C0"/>
              </a:solidFill>
              <a:highlight>
                <a:srgbClr val="FFFF00"/>
              </a:highlight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03" y="219231"/>
            <a:ext cx="1401008" cy="8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155" name="Google Shape;155;p6"/>
          <p:cNvSpPr/>
          <p:nvPr/>
        </p:nvSpPr>
        <p:spPr>
          <a:xfrm>
            <a:off x="4781672" y="2705711"/>
            <a:ext cx="725792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Os acordos de projetos de PPP são de longo prazo, complicados e comparativamente inflexíveis </a:t>
            </a:r>
            <a:r>
              <a:rPr b="1" i="1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devido à impossibilidade de prever e avaliar todos os eventos específicos que poderiam influenciar a atividade futura</a:t>
            </a:r>
            <a:endParaRPr b="1" i="1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4781673" y="4756476"/>
            <a:ext cx="717873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* Ministério das Finanças da Lituânia 2023, </a:t>
            </a:r>
            <a:r>
              <a:rPr b="1" i="1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Vantagens e Desvantagens das PPP, </a:t>
            </a: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disponível em </a:t>
            </a:r>
            <a:r>
              <a:rPr b="1" i="0" lang="pt" sz="1400" u="sng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https://finmin.lrv.lt/en/competence-areas/public-and-private-partnership-ppp/ppp-advantages-and-disadvantages/</a:t>
            </a: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"/>
          <p:cNvSpPr txBox="1"/>
          <p:nvPr/>
        </p:nvSpPr>
        <p:spPr>
          <a:xfrm>
            <a:off x="676332" y="361950"/>
            <a:ext cx="9766457" cy="823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I. 	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Por que precisamos de novas abordagens para alocação </a:t>
            </a: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	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de riscos</a:t>
            </a:r>
            <a:endParaRPr b="1" sz="2400" u="sng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58" name="Google Shape;158;p6"/>
          <p:cNvSpPr/>
          <p:nvPr/>
        </p:nvSpPr>
        <p:spPr>
          <a:xfrm>
            <a:off x="7845203" y="6178422"/>
            <a:ext cx="396669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1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MOSELEY INFRASTUCTURE ADVISORY SERVICES</a:t>
            </a:r>
            <a:endParaRPr b="1" sz="11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4" name="Google Shape;164;p7"/>
          <p:cNvCxnSpPr/>
          <p:nvPr/>
        </p:nvCxnSpPr>
        <p:spPr>
          <a:xfrm>
            <a:off x="4266719" y="1463659"/>
            <a:ext cx="0" cy="4588879"/>
          </a:xfrm>
          <a:prstGeom prst="straightConnector1">
            <a:avLst/>
          </a:prstGeom>
          <a:noFill/>
          <a:ln cap="flat" cmpd="sng" w="476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5" name="Google Shape;165;p7"/>
          <p:cNvSpPr/>
          <p:nvPr/>
        </p:nvSpPr>
        <p:spPr>
          <a:xfrm>
            <a:off x="413776" y="1286465"/>
            <a:ext cx="3725908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000">
                <a:solidFill>
                  <a:srgbClr val="0070C0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Um ponto-chave: </a:t>
            </a:r>
            <a:r>
              <a:rPr b="1" lang="pt" sz="20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Há uma necessidade urgente de abordar esta questão, uma vez que </a:t>
            </a:r>
            <a:r>
              <a:rPr b="1" lang="pt" sz="2000">
                <a:solidFill>
                  <a:srgbClr val="0070C0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os futuros projectos de infra-estruturas terão de lidar com os impactos incertos das alterações climáticas.</a:t>
            </a:r>
            <a:endParaRPr b="1" sz="2000">
              <a:solidFill>
                <a:srgbClr val="0070C0"/>
              </a:solidFill>
              <a:highlight>
                <a:srgbClr val="FFFF00"/>
              </a:highlight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166" name="Google Shape;16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03" y="219231"/>
            <a:ext cx="1401008" cy="8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168" name="Google Shape;168;p7"/>
          <p:cNvSpPr/>
          <p:nvPr/>
        </p:nvSpPr>
        <p:spPr>
          <a:xfrm>
            <a:off x="4393747" y="1352712"/>
            <a:ext cx="7705888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Lidando com a incerteza climática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Um dos grandes desafios na estruturação de PPPs e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conceber projectos para as alterações climáticas é a nossa incapacidade de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prever a evolução real dos factores de stress climático.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Os tomadores de decisão muitas vezes se encontrarão oscilando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entre os cenários optimistas de custos mais baixos e os seus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contrapartes mais caras e de maior risco, que exigem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adoção de projeções climáticas mais adversas. …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A necessidade de flexibilidade contratual para acomodar a incerteza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Inevitavelmente, a inclusão da incerteza e da adaptação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planejamento na equação impactará negativamente o</a:t>
            </a:r>
            <a:endParaRPr/>
          </a:p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visibilidade de longo prazo exigida pelos investidores. …*</a:t>
            </a:r>
            <a:endParaRPr b="1" i="1" sz="16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4255204" y="5041944"/>
            <a:ext cx="7705888" cy="774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400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*Grupo Banco Mundial 2022, </a:t>
            </a:r>
            <a:r>
              <a:rPr b="1" i="1" lang="pt" sz="1400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Kit de ferramentas climáticas de alto nível </a:t>
            </a:r>
            <a:r>
              <a:rPr b="1" lang="pt" sz="1400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, disponível em </a:t>
            </a:r>
            <a:r>
              <a:rPr b="1" lang="pt" sz="1400" u="sng">
                <a:solidFill>
                  <a:srgbClr val="0000FF"/>
                </a:solidFill>
                <a:latin typeface="Geo"/>
                <a:ea typeface="Geo"/>
                <a:cs typeface="Geo"/>
                <a:sym typeface="Ge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https://www.worldbank.org/en/topic/sustainableinfrastructurefinance/brief/climate-toolkits-for-infrastructure-ppps</a:t>
            </a:r>
            <a:endParaRPr b="1" sz="1400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descr="A person wearing a helmet and holding a tablet&#10;&#10;Description automatically generated" id="170" name="Google Shape;17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7203" y="3917547"/>
            <a:ext cx="1954215" cy="275589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7"/>
          <p:cNvSpPr txBox="1"/>
          <p:nvPr/>
        </p:nvSpPr>
        <p:spPr>
          <a:xfrm>
            <a:off x="676332" y="361950"/>
            <a:ext cx="9766457" cy="823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I. 	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Por que precisamos de novas abordagens para alocação </a:t>
            </a: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	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de riscos</a:t>
            </a:r>
            <a:endParaRPr b="1" sz="2400" u="sng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7845203" y="6178422"/>
            <a:ext cx="396669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1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MOSELEY INFRASTUCTURE ADVISORY SERVICES</a:t>
            </a:r>
            <a:endParaRPr b="1" sz="11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 txBox="1"/>
          <p:nvPr/>
        </p:nvSpPr>
        <p:spPr>
          <a:xfrm>
            <a:off x="676332" y="361950"/>
            <a:ext cx="9766457" cy="823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II. 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Possíveis novas abordagens para alocação de riscos</a:t>
            </a:r>
            <a:endParaRPr b="1" sz="2400" u="sng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cxnSp>
        <p:nvCxnSpPr>
          <p:cNvPr id="179" name="Google Shape;179;p8"/>
          <p:cNvCxnSpPr/>
          <p:nvPr/>
        </p:nvCxnSpPr>
        <p:spPr>
          <a:xfrm>
            <a:off x="4266719" y="1463659"/>
            <a:ext cx="0" cy="4588879"/>
          </a:xfrm>
          <a:prstGeom prst="straightConnector1">
            <a:avLst/>
          </a:prstGeom>
          <a:noFill/>
          <a:ln cap="flat" cmpd="sng" w="476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0" name="Google Shape;180;p8"/>
          <p:cNvSpPr/>
          <p:nvPr/>
        </p:nvSpPr>
        <p:spPr>
          <a:xfrm>
            <a:off x="4781673" y="2326725"/>
            <a:ext cx="7261387" cy="2770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Refinando o modelo PPP existente</a:t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3429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4572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Parcerias Público-Privadas Institucionais</a:t>
            </a:r>
            <a:endParaRPr/>
          </a:p>
          <a:p>
            <a:pPr indent="-3429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4572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Construção de design progressivo</a:t>
            </a:r>
            <a:endParaRPr/>
          </a:p>
          <a:p>
            <a:pPr indent="-3429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4572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Contratação de Aliança</a:t>
            </a:r>
            <a:endParaRPr b="1" i="0" sz="1800" u="none" cap="none" strike="noStrike">
              <a:solidFill>
                <a:schemeClr val="dk1"/>
              </a:solidFill>
              <a:highlight>
                <a:srgbClr val="FFFF00"/>
              </a:highlight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181" name="Google Shape;18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03" y="219231"/>
            <a:ext cx="1401008" cy="8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183" name="Google Shape;183;p8"/>
          <p:cNvSpPr/>
          <p:nvPr/>
        </p:nvSpPr>
        <p:spPr>
          <a:xfrm>
            <a:off x="733832" y="2873395"/>
            <a:ext cx="350870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Existe </a:t>
            </a:r>
            <a:r>
              <a:rPr b="1" lang="pt" sz="2200">
                <a:solidFill>
                  <a:srgbClr val="0070C0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uma vasta gama de modelos alternativos </a:t>
            </a: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– veremos brevemente quatro opções</a:t>
            </a:r>
            <a:endParaRPr b="1" sz="2200">
              <a:solidFill>
                <a:srgbClr val="0070C0"/>
              </a:solidFill>
              <a:highlight>
                <a:srgbClr val="FFFF00"/>
              </a:highlight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7845203" y="6178422"/>
            <a:ext cx="396669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1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MOSELEY INFRASTUCTURE ADVISORY SERVICES</a:t>
            </a:r>
            <a:endParaRPr b="1" sz="11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"/>
          <p:cNvSpPr txBox="1"/>
          <p:nvPr/>
        </p:nvSpPr>
        <p:spPr>
          <a:xfrm>
            <a:off x="676332" y="361950"/>
            <a:ext cx="9751521" cy="92190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II. 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Opções possíveis –</a:t>
            </a: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 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Refinando o modelo PPP existente</a:t>
            </a:r>
            <a:endParaRPr b="1" sz="2400" u="sng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cxnSp>
        <p:nvCxnSpPr>
          <p:cNvPr id="191" name="Google Shape;191;p9"/>
          <p:cNvCxnSpPr/>
          <p:nvPr/>
        </p:nvCxnSpPr>
        <p:spPr>
          <a:xfrm>
            <a:off x="4266719" y="1463659"/>
            <a:ext cx="0" cy="4588879"/>
          </a:xfrm>
          <a:prstGeom prst="straightConnector1">
            <a:avLst/>
          </a:prstGeom>
          <a:noFill/>
          <a:ln cap="flat" cmpd="sng" w="476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2" name="Google Shape;192;p9"/>
          <p:cNvSpPr/>
          <p:nvPr/>
        </p:nvSpPr>
        <p:spPr>
          <a:xfrm>
            <a:off x="4449457" y="1175893"/>
            <a:ext cx="7597998" cy="1959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novos acordos de partilha de riscos, como, por exemplo, ajustamentos permitidos para </a:t>
            </a:r>
            <a:r>
              <a:rPr b="1" i="0" lang="pt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custos associados a impactos incertos das alterações climáticas</a:t>
            </a:r>
            <a:endParaRPr/>
          </a:p>
          <a:p>
            <a:pPr indent="-4572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um bom exemplo é o premiado Tłı̨chǫ All-Season Road Project no Canadá, que inclui um inovador regime de partilha de riscos em matéria de alterações climáticas*</a:t>
            </a:r>
            <a:endParaRPr/>
          </a:p>
        </p:txBody>
      </p:sp>
      <p:pic>
        <p:nvPicPr>
          <p:cNvPr id="193" name="Google Shape;1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03" y="219231"/>
            <a:ext cx="1401008" cy="8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195" name="Google Shape;195;p9"/>
          <p:cNvSpPr/>
          <p:nvPr/>
        </p:nvSpPr>
        <p:spPr>
          <a:xfrm>
            <a:off x="733832" y="1973183"/>
            <a:ext cx="3508705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Uma opção seria fazer </a:t>
            </a:r>
            <a:r>
              <a:rPr b="1" lang="pt" sz="2200">
                <a:solidFill>
                  <a:srgbClr val="0070C0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ajustes direcionados </a:t>
            </a: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aos contratos convencionais de PPP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70C0"/>
              </a:solidFill>
              <a:highlight>
                <a:srgbClr val="FFFF00"/>
              </a:highlight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196" name="Google Shape;19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28668" y="3229666"/>
            <a:ext cx="4866801" cy="282473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9"/>
          <p:cNvSpPr/>
          <p:nvPr/>
        </p:nvSpPr>
        <p:spPr>
          <a:xfrm>
            <a:off x="295948" y="4429201"/>
            <a:ext cx="3788029" cy="19268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400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*</a:t>
            </a:r>
            <a:r>
              <a:rPr lang="pt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" sz="1400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Conselho Canadense para Parcerias Público-Privadas, 2000, </a:t>
            </a:r>
            <a:r>
              <a:rPr b="1" i="1" lang="pt" sz="1400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Estudo de caso do Prêmio Nacional do Projeto Tłı̨chǫ All Season Road </a:t>
            </a:r>
            <a:r>
              <a:rPr b="1" lang="pt" sz="1400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, disponível em </a:t>
            </a:r>
            <a:r>
              <a:rPr b="1" lang="pt" sz="1400" u="sng">
                <a:solidFill>
                  <a:srgbClr val="0000FF"/>
                </a:solidFill>
                <a:latin typeface="Geo"/>
                <a:ea typeface="Geo"/>
                <a:cs typeface="Geo"/>
                <a:sym typeface="Ge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https://www.pppcouncil.ca/getmedia/c0c63a91-29b6-4dfb-b4d0-f470d84a2106/2019-Award-Case-Study-Tlicho-Road-final-web.pdf</a:t>
            </a:r>
            <a:r>
              <a:rPr b="1" lang="pt" sz="1400" u="sng">
                <a:solidFill>
                  <a:srgbClr val="0000FF"/>
                </a:solidFill>
                <a:latin typeface="Geo"/>
                <a:ea typeface="Geo"/>
                <a:cs typeface="Geo"/>
                <a:sym typeface="Geo"/>
              </a:rPr>
              <a:t> </a:t>
            </a:r>
            <a:endParaRPr b="1" sz="1400" u="sng">
              <a:solidFill>
                <a:srgbClr val="0000FF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7845203" y="6206703"/>
            <a:ext cx="396669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1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MOSELEY INFRASTUCTURE ADVISORY SERVICES</a:t>
            </a:r>
            <a:endParaRPr b="1" sz="11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"/>
          <p:cNvSpPr txBox="1"/>
          <p:nvPr/>
        </p:nvSpPr>
        <p:spPr>
          <a:xfrm>
            <a:off x="676332" y="361950"/>
            <a:ext cx="9883067" cy="92190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II. 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Opções Possíveis – PPPs Institucionais</a:t>
            </a:r>
            <a:endParaRPr b="1" sz="2400" u="sng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cxnSp>
        <p:nvCxnSpPr>
          <p:cNvPr id="205" name="Google Shape;205;p10"/>
          <p:cNvCxnSpPr/>
          <p:nvPr/>
        </p:nvCxnSpPr>
        <p:spPr>
          <a:xfrm>
            <a:off x="4266719" y="1463659"/>
            <a:ext cx="0" cy="4588879"/>
          </a:xfrm>
          <a:prstGeom prst="straightConnector1">
            <a:avLst/>
          </a:prstGeom>
          <a:noFill/>
          <a:ln cap="flat" cmpd="sng" w="476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6" name="Google Shape;206;p10"/>
          <p:cNvSpPr/>
          <p:nvPr/>
        </p:nvSpPr>
        <p:spPr>
          <a:xfrm>
            <a:off x="4781673" y="2077343"/>
            <a:ext cx="7261387" cy="2963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o Modelo de Investimento Mútuo </a:t>
            </a:r>
            <a:r>
              <a:rPr b="1" i="0" lang="pt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do País de Gales </a:t>
            </a: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(MEM)*</a:t>
            </a:r>
            <a:endParaRPr b="1" i="0" sz="1800" u="none" cap="none" strike="noStrike">
              <a:solidFill>
                <a:schemeClr val="dk1"/>
              </a:solidFill>
              <a:highlight>
                <a:srgbClr val="FFFF00"/>
              </a:highlight>
              <a:latin typeface="Geo"/>
              <a:ea typeface="Geo"/>
              <a:cs typeface="Geo"/>
              <a:sym typeface="Geo"/>
            </a:endParaRPr>
          </a:p>
          <a:p>
            <a:pPr indent="-3429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4572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Société d'économie mixte à opération unique (SEMOP) da França </a:t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3429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4572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1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Sperimentazioni Gescionais </a:t>
            </a: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legislação da </a:t>
            </a:r>
            <a:r>
              <a:rPr b="1" i="0" lang="pt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Itália</a:t>
            </a:r>
            <a:r>
              <a:rPr b="1" i="1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 </a:t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3429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207" name="Google Shape;20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03" y="219231"/>
            <a:ext cx="1401008" cy="8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209" name="Google Shape;209;p10"/>
          <p:cNvSpPr/>
          <p:nvPr/>
        </p:nvSpPr>
        <p:spPr>
          <a:xfrm>
            <a:off x="733832" y="1894345"/>
            <a:ext cx="3508705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Várias jurisdições experimentaram acordos segundo os quais a Autoridade Contratante do Governo (GCA) é um </a:t>
            </a:r>
            <a:r>
              <a:rPr b="1" lang="pt" sz="2200">
                <a:solidFill>
                  <a:srgbClr val="0070C0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acionista minoritário na Empresa do Projeto PPP</a:t>
            </a:r>
            <a:endParaRPr b="1" sz="2200">
              <a:solidFill>
                <a:srgbClr val="0070C0"/>
              </a:solidFill>
              <a:highlight>
                <a:srgbClr val="FFFF00"/>
              </a:highlight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4781673" y="5061273"/>
            <a:ext cx="7178738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* Consulte Governo do País de Gales 2024, </a:t>
            </a:r>
            <a:r>
              <a:rPr b="1" i="1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Modelo de Investimento Mútuo, </a:t>
            </a: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disponível em </a:t>
            </a:r>
            <a:r>
              <a:rPr b="1" i="0" lang="pt" sz="1400" u="sng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https://www.gov.wales/mutual-investment-model-infrastructure-investment</a:t>
            </a: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7845203" y="6178422"/>
            <a:ext cx="396669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1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MOSELEY INFRASTUCTURE ADVISORY SERVICES</a:t>
            </a:r>
            <a:endParaRPr b="1" sz="11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"/>
          <p:cNvSpPr txBox="1"/>
          <p:nvPr/>
        </p:nvSpPr>
        <p:spPr>
          <a:xfrm>
            <a:off x="676333" y="361950"/>
            <a:ext cx="7821122" cy="92190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II. 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Opções Possíveis – Progressive Design-Build</a:t>
            </a:r>
            <a:endParaRPr b="1" sz="2400" u="sng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cxnSp>
        <p:nvCxnSpPr>
          <p:cNvPr id="218" name="Google Shape;218;p11"/>
          <p:cNvCxnSpPr/>
          <p:nvPr/>
        </p:nvCxnSpPr>
        <p:spPr>
          <a:xfrm>
            <a:off x="4266719" y="1463659"/>
            <a:ext cx="0" cy="4588879"/>
          </a:xfrm>
          <a:prstGeom prst="straightConnector1">
            <a:avLst/>
          </a:prstGeom>
          <a:noFill/>
          <a:ln cap="flat" cmpd="sng" w="476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9" name="Google Shape;219;p11"/>
          <p:cNvSpPr/>
          <p:nvPr/>
        </p:nvSpPr>
        <p:spPr>
          <a:xfrm>
            <a:off x="4710547" y="1578577"/>
            <a:ext cx="7332514" cy="3448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1" i="0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o construtor do projeto é contratado pela Autoridade Contratante do Governo no início da vida do projeto - em alguns casos, antes do projeto ter sido desenvolvido</a:t>
            </a:r>
            <a:endParaRPr/>
          </a:p>
          <a:p>
            <a:pPr indent="-4572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1" i="0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o projetista é geralmente selecionado principalmente com base em qualificações, e o custo/preço final do projeto e o compromisso de cronograma do projetista não são estabelecidos como parte do processo de seleção</a:t>
            </a:r>
            <a:endParaRPr/>
          </a:p>
          <a:p>
            <a:pPr indent="-4572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1" i="0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o projetista entrega o projeto em duas fases distintas, com (i) a Fase Um incluindo o desenvolvimento do projeto em nível de orçamento, serviços de pré-construção e a negociação de um preço de contrato firme; e (ii) Fase Dois, incluindo projeto final, construção e comissionamento*</a:t>
            </a:r>
            <a:endParaRPr b="1" i="0" sz="16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220" name="Google Shape;22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03" y="219231"/>
            <a:ext cx="1401008" cy="8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222" name="Google Shape;222;p11"/>
          <p:cNvSpPr/>
          <p:nvPr/>
        </p:nvSpPr>
        <p:spPr>
          <a:xfrm>
            <a:off x="526478" y="1720848"/>
            <a:ext cx="3716060" cy="347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Em um projeto de Design-Construção Progressivo, a Autoridade Contratante do Governo seleciona um empreiteiro de design-construção qualificado </a:t>
            </a:r>
            <a:r>
              <a:rPr b="1" lang="pt" sz="2200">
                <a:solidFill>
                  <a:srgbClr val="0070C0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e 'progride' no design do projeto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rumo a uma proposta que atenda às necessidades do GCA</a:t>
            </a:r>
            <a:endParaRPr b="1" sz="22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23" name="Google Shape;223;p11"/>
          <p:cNvSpPr/>
          <p:nvPr/>
        </p:nvSpPr>
        <p:spPr>
          <a:xfrm>
            <a:off x="4781673" y="5560035"/>
            <a:ext cx="717873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* Veja Design-Build Institute of America 2023 , </a:t>
            </a:r>
            <a:r>
              <a:rPr b="1" i="1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Progressive Design - Build Primers, </a:t>
            </a: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disponível em </a:t>
            </a:r>
            <a:r>
              <a:rPr b="1" i="0" lang="pt" sz="1400" u="sng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https://store.dbia.org/product-category/primers/</a:t>
            </a: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1"/>
          <p:cNvSpPr/>
          <p:nvPr/>
        </p:nvSpPr>
        <p:spPr>
          <a:xfrm>
            <a:off x="7845203" y="6178422"/>
            <a:ext cx="396669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1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MOSELEY INFRASTUCTURE ADVISORY SERVICES</a:t>
            </a:r>
            <a:endParaRPr b="1" sz="11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"/>
          <p:cNvSpPr txBox="1"/>
          <p:nvPr/>
        </p:nvSpPr>
        <p:spPr>
          <a:xfrm>
            <a:off x="676333" y="361950"/>
            <a:ext cx="7821122" cy="92190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II. 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Opções Possíveis – Contratação de Aliança</a:t>
            </a:r>
            <a:endParaRPr b="1" sz="2400" u="sng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cxnSp>
        <p:nvCxnSpPr>
          <p:cNvPr id="231" name="Google Shape;231;p12"/>
          <p:cNvCxnSpPr/>
          <p:nvPr/>
        </p:nvCxnSpPr>
        <p:spPr>
          <a:xfrm>
            <a:off x="4266719" y="1463659"/>
            <a:ext cx="0" cy="4588879"/>
          </a:xfrm>
          <a:prstGeom prst="straightConnector1">
            <a:avLst/>
          </a:prstGeom>
          <a:noFill/>
          <a:ln cap="flat" cmpd="sng" w="476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2" name="Google Shape;232;p12"/>
          <p:cNvSpPr/>
          <p:nvPr/>
        </p:nvSpPr>
        <p:spPr>
          <a:xfrm>
            <a:off x="4710547" y="1209126"/>
            <a:ext cx="7332514" cy="4019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1" i="0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Os princípios-chave para impulsionar a colaboração na Contratação de Aliança incluem:</a:t>
            </a:r>
            <a:endParaRPr/>
          </a:p>
          <a:p>
            <a:pPr indent="-457200" lvl="2" marL="9144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1" i="0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compartilhando informações com uma 'premissa de livro aberto'</a:t>
            </a:r>
            <a:endParaRPr/>
          </a:p>
          <a:p>
            <a:pPr indent="-457200" lvl="2" marL="9144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1" i="0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tomada de decisão coletiva</a:t>
            </a:r>
            <a:endParaRPr/>
          </a:p>
          <a:p>
            <a:pPr indent="-457200" lvl="2" marL="9144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1" i="0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repartição de riscos e recompensas numa base de “parcela de dor/parcela de ganho” para alinhar interesses</a:t>
            </a:r>
            <a:endParaRPr/>
          </a:p>
          <a:p>
            <a:pPr indent="-457200" lvl="2" marL="9144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</a:pPr>
            <a:r>
              <a:rPr b="1" i="0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proibindo ações legais entre as partes, exceto em circunstâncias específicas</a:t>
            </a:r>
            <a:endParaRPr/>
          </a:p>
          <a:p>
            <a:pPr indent="-4572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⮚"/>
            </a:pPr>
            <a:r>
              <a:rPr b="1" i="0" lang="pt" sz="16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A aliança é um modelo de contratação mais lento e mais intensivo em mão-de-obra , que se destina a proporcionar melhores resultados através da promoção de colaborações significativas*</a:t>
            </a:r>
            <a:endParaRPr b="1" i="0" sz="16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</p:txBody>
      </p:sp>
      <p:pic>
        <p:nvPicPr>
          <p:cNvPr id="233" name="Google Shape;23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03" y="219231"/>
            <a:ext cx="1401008" cy="8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235" name="Google Shape;235;p12"/>
          <p:cNvSpPr/>
          <p:nvPr/>
        </p:nvSpPr>
        <p:spPr>
          <a:xfrm>
            <a:off x="526478" y="2152962"/>
            <a:ext cx="3716060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2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No modelo de Contratação de Aliança, a Autoridade Contratante do Governo e o contratante formam </a:t>
            </a:r>
            <a:r>
              <a:rPr b="1" lang="pt" sz="2200">
                <a:solidFill>
                  <a:srgbClr val="0070C0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uma organização conjunta para planejar e entregar o projeto de forma colaborativa</a:t>
            </a:r>
            <a:endParaRPr b="1" sz="2200">
              <a:solidFill>
                <a:srgbClr val="0070C0"/>
              </a:solidFill>
              <a:highlight>
                <a:srgbClr val="FFFF00"/>
              </a:highlight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36" name="Google Shape;236;p12"/>
          <p:cNvSpPr/>
          <p:nvPr/>
        </p:nvSpPr>
        <p:spPr>
          <a:xfrm>
            <a:off x="4781673" y="5301419"/>
            <a:ext cx="717873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* Consulte CMS LLP e Arcadis 2019 , </a:t>
            </a:r>
            <a:r>
              <a:rPr b="1" i="1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Guia para aliança de contratos na construção, </a:t>
            </a: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disponível em </a:t>
            </a:r>
            <a:r>
              <a:rPr b="1" i="0" lang="pt" sz="1400" u="sng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https://cms.law/en/media/international/files/publications/guides/cms-guide-to-contract-alliancing-in-construction</a:t>
            </a:r>
            <a:r>
              <a:rPr b="1" i="0" lang="pt" sz="14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2"/>
          <p:cNvSpPr/>
          <p:nvPr/>
        </p:nvSpPr>
        <p:spPr>
          <a:xfrm>
            <a:off x="7845203" y="6253838"/>
            <a:ext cx="396669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1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MOSELEY INFRASTUCTURE ADVISORY SERVICES</a:t>
            </a:r>
            <a:endParaRPr b="1" sz="11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"/>
          <p:cNvSpPr txBox="1"/>
          <p:nvPr/>
        </p:nvSpPr>
        <p:spPr>
          <a:xfrm>
            <a:off x="676333" y="361950"/>
            <a:ext cx="7821122" cy="92190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4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III. </a:t>
            </a:r>
            <a:r>
              <a:rPr b="1" lang="pt" sz="2400" u="sng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Observações Finais</a:t>
            </a:r>
            <a:endParaRPr b="1" sz="2400" u="sng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  <p:cxnSp>
        <p:nvCxnSpPr>
          <p:cNvPr id="244" name="Google Shape;244;p13"/>
          <p:cNvCxnSpPr/>
          <p:nvPr/>
        </p:nvCxnSpPr>
        <p:spPr>
          <a:xfrm>
            <a:off x="4266719" y="1463659"/>
            <a:ext cx="0" cy="4588879"/>
          </a:xfrm>
          <a:prstGeom prst="straightConnector1">
            <a:avLst/>
          </a:prstGeom>
          <a:noFill/>
          <a:ln cap="flat" cmpd="sng" w="47625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5" name="Google Shape;245;p13"/>
          <p:cNvSpPr/>
          <p:nvPr/>
        </p:nvSpPr>
        <p:spPr>
          <a:xfrm>
            <a:off x="4710547" y="1524969"/>
            <a:ext cx="7332514" cy="4137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1" marL="4572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para cumprir os Objectivos de Desenvolvimento Sustentável da ONU e colmatar a «lacuna de infra-estruturas», </a:t>
            </a:r>
            <a:r>
              <a:rPr b="1" i="0" lang="pt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precisamos de encontrar novas abordagens para atrair o investimento do sector privado </a:t>
            </a: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em infra-estruturas</a:t>
            </a:r>
            <a:endParaRPr b="1" i="0" sz="1800" u="none" cap="none" strike="noStrike">
              <a:solidFill>
                <a:schemeClr val="dk1"/>
              </a:solidFill>
              <a:latin typeface="Geo"/>
              <a:ea typeface="Geo"/>
              <a:cs typeface="Geo"/>
              <a:sym typeface="Geo"/>
            </a:endParaRPr>
          </a:p>
          <a:p>
            <a:pPr indent="-4572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mais contratos colaborativos e flexíveis </a:t>
            </a: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para lidar com as incertezas associadas às </a:t>
            </a:r>
            <a:r>
              <a:rPr b="1" i="0" lang="pt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infraestruturas climaticamente inteligentes</a:t>
            </a:r>
            <a:endParaRPr/>
          </a:p>
          <a:p>
            <a:pPr indent="-457200" lvl="1" marL="4572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b="1" i="0" lang="pt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Vários países estão a experimentar diferentes modelos, </a:t>
            </a:r>
            <a:r>
              <a:rPr b="1" i="0" lang="pt" sz="1800" u="none" cap="none" strike="noStrike">
                <a:solidFill>
                  <a:schemeClr val="dk1"/>
                </a:solidFill>
                <a:latin typeface="Geo"/>
                <a:ea typeface="Geo"/>
                <a:cs typeface="Geo"/>
                <a:sym typeface="Geo"/>
              </a:rPr>
              <a:t>que vão desde modificações específicas às parcerias público-privadas «convencionais», até formas completamente diferentes de contratação, como o Alliancing.</a:t>
            </a:r>
            <a:endParaRPr/>
          </a:p>
        </p:txBody>
      </p:sp>
      <p:pic>
        <p:nvPicPr>
          <p:cNvPr id="246" name="Google Shape;24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03" y="219231"/>
            <a:ext cx="1401008" cy="823313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"/>
              <a:t>‹#›</a:t>
            </a:fld>
            <a:endParaRPr/>
          </a:p>
        </p:txBody>
      </p:sp>
      <p:sp>
        <p:nvSpPr>
          <p:cNvPr id="248" name="Google Shape;248;p13"/>
          <p:cNvSpPr/>
          <p:nvPr/>
        </p:nvSpPr>
        <p:spPr>
          <a:xfrm>
            <a:off x="526478" y="3150489"/>
            <a:ext cx="37160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200">
                <a:solidFill>
                  <a:srgbClr val="0070C0"/>
                </a:solidFill>
                <a:highlight>
                  <a:srgbClr val="FFFF00"/>
                </a:highlight>
                <a:latin typeface="Geo"/>
                <a:ea typeface="Geo"/>
                <a:cs typeface="Geo"/>
                <a:sym typeface="Geo"/>
              </a:rPr>
              <a:t>Principais pontos de conclusão</a:t>
            </a:r>
            <a:endParaRPr b="1" sz="2200">
              <a:solidFill>
                <a:srgbClr val="0070C0"/>
              </a:solidFill>
              <a:highlight>
                <a:srgbClr val="FFFF00"/>
              </a:highlight>
              <a:latin typeface="Geo"/>
              <a:ea typeface="Geo"/>
              <a:cs typeface="Geo"/>
              <a:sym typeface="Geo"/>
            </a:endParaRPr>
          </a:p>
        </p:txBody>
      </p:sp>
      <p:sp>
        <p:nvSpPr>
          <p:cNvPr id="249" name="Google Shape;249;p13"/>
          <p:cNvSpPr/>
          <p:nvPr/>
        </p:nvSpPr>
        <p:spPr>
          <a:xfrm>
            <a:off x="7845203" y="6253838"/>
            <a:ext cx="3966695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100">
                <a:solidFill>
                  <a:srgbClr val="0070C0"/>
                </a:solidFill>
                <a:latin typeface="Geo"/>
                <a:ea typeface="Geo"/>
                <a:cs typeface="Geo"/>
                <a:sym typeface="Geo"/>
              </a:rPr>
              <a:t>MOSELEY INFRASTUCTURE ADVISORY SERVICES</a:t>
            </a:r>
            <a:endParaRPr b="1" sz="1100">
              <a:solidFill>
                <a:srgbClr val="0070C0"/>
              </a:solidFill>
              <a:latin typeface="Geo"/>
              <a:ea typeface="Geo"/>
              <a:cs typeface="Geo"/>
              <a:sym typeface="Ge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 txBox="1"/>
          <p:nvPr/>
        </p:nvSpPr>
        <p:spPr>
          <a:xfrm>
            <a:off x="1800980" y="2891202"/>
            <a:ext cx="8590039" cy="72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Novas abordagens para alocação de riscos em projetos de infraestrutura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pt" sz="1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– Mark Moseley, serviços de consultoria em infraestrutura da Moseley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2024-07-19T21:14:21Z</dcterms:created>
  <dc:creator>Conta da Microsoft</dc:creator>
</cp:coreProperties>
</file>