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4"/>
  </p:notesMasterIdLst>
  <p:handoutMasterIdLst>
    <p:handoutMasterId r:id="rId25"/>
  </p:handoutMasterIdLst>
  <p:sldIdLst>
    <p:sldId id="256" r:id="rId2"/>
    <p:sldId id="257" r:id="rId3"/>
    <p:sldId id="258" r:id="rId4"/>
    <p:sldId id="287" r:id="rId5"/>
    <p:sldId id="288" r:id="rId6"/>
    <p:sldId id="289" r:id="rId7"/>
    <p:sldId id="303" r:id="rId8"/>
    <p:sldId id="291" r:id="rId9"/>
    <p:sldId id="292" r:id="rId10"/>
    <p:sldId id="293" r:id="rId11"/>
    <p:sldId id="304" r:id="rId12"/>
    <p:sldId id="294" r:id="rId13"/>
    <p:sldId id="295" r:id="rId14"/>
    <p:sldId id="296" r:id="rId15"/>
    <p:sldId id="298" r:id="rId16"/>
    <p:sldId id="299" r:id="rId17"/>
    <p:sldId id="300" r:id="rId18"/>
    <p:sldId id="305" r:id="rId19"/>
    <p:sldId id="301" r:id="rId20"/>
    <p:sldId id="302" r:id="rId21"/>
    <p:sldId id="275" r:id="rId22"/>
    <p:sldId id="286" r:id="rId23"/>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B4"/>
    <a:srgbClr val="DCB138"/>
    <a:srgbClr val="DBB13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84" autoAdjust="0"/>
    <p:restoredTop sz="94660"/>
  </p:normalViewPr>
  <p:slideViewPr>
    <p:cSldViewPr snapToGrid="0" showGuides="1">
      <p:cViewPr varScale="1">
        <p:scale>
          <a:sx n="128" d="100"/>
          <a:sy n="128" d="100"/>
        </p:scale>
        <p:origin x="520" y="176"/>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5896B1C-BFDC-467B-B17C-FA7496880831}" type="datetimeFigureOut">
              <a:rPr lang="pt-BR" smtClean="0"/>
              <a:t>28/08/2024</a:t>
            </a:fld>
            <a:endParaRPr lang="pt-BR"/>
          </a:p>
        </p:txBody>
      </p:sp>
      <p:sp>
        <p:nvSpPr>
          <p:cNvPr id="4" name="Espaço Reservado para Rodapé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5" name="Espaço Reservado para Número de Slid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F9CDA31-AF4B-4961-8EB6-FE2B1065C3D9}" type="slidenum">
              <a:rPr lang="pt-BR" smtClean="0"/>
              <a:t>‹nº›</a:t>
            </a:fld>
            <a:endParaRPr lang="pt-BR"/>
          </a:p>
        </p:txBody>
      </p:sp>
    </p:spTree>
    <p:extLst>
      <p:ext uri="{BB962C8B-B14F-4D97-AF65-F5344CB8AC3E}">
        <p14:creationId xmlns:p14="http://schemas.microsoft.com/office/powerpoint/2010/main" val="346823198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D1FA90-EE7E-4AB4-885E-0583018C9B27}" type="datetimeFigureOut">
              <a:rPr lang="pt-BR" smtClean="0"/>
              <a:t>28/08/2024</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06561E2-9CEB-445B-BC96-C6BE7D07B78E}" type="slidenum">
              <a:rPr lang="pt-BR" smtClean="0"/>
              <a:t>‹nº›</a:t>
            </a:fld>
            <a:endParaRPr lang="pt-BR"/>
          </a:p>
        </p:txBody>
      </p:sp>
    </p:spTree>
    <p:extLst>
      <p:ext uri="{BB962C8B-B14F-4D97-AF65-F5344CB8AC3E}">
        <p14:creationId xmlns:p14="http://schemas.microsoft.com/office/powerpoint/2010/main" val="2891719161"/>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16131801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22112390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2072519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40145754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555069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10419536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35803163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25986570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3319495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32495499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21643862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33531637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10888491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36821348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2946312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23997070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24983076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Tree>
    <p:extLst>
      <p:ext uri="{BB962C8B-B14F-4D97-AF65-F5344CB8AC3E}">
        <p14:creationId xmlns:p14="http://schemas.microsoft.com/office/powerpoint/2010/main" val="11274348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BF4382CD-FA01-40FF-8D3F-9918D9968EE2}" type="datetime1">
              <a:rPr lang="pt-BR" smtClean="0"/>
              <a:t>28/08/2024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8DA3EDF3-DB61-43AE-B6FA-16462152BCF6}" type="slidenum">
              <a:rPr lang="pt-BR" smtClean="0"/>
              <a:t>‹nº›</a:t>
            </a:fld>
            <a:endParaRPr lang="pt-BR"/>
          </a:p>
        </p:txBody>
      </p:sp>
    </p:spTree>
    <p:extLst>
      <p:ext uri="{BB962C8B-B14F-4D97-AF65-F5344CB8AC3E}">
        <p14:creationId xmlns:p14="http://schemas.microsoft.com/office/powerpoint/2010/main" val="32974787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710FDCEC-2FBE-467B-8913-07699334FDF7}" type="datetime1">
              <a:rPr lang="pt-BR" smtClean="0"/>
              <a:t>28/08/2024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39954468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8BD4D8A6-D9C5-4E6D-93E8-169D93E0751F}" type="datetime1">
              <a:rPr lang="pt-BR" smtClean="0"/>
              <a:t>28/08/2024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7"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1403580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78C2E4A4-9A36-4AF6-B486-8E35F709432A}" type="datetime1">
              <a:rPr lang="pt-BR" smtClean="0"/>
              <a:t>28/08/2024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8"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42264445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58702D37-CFD5-40BA-837A-24261C8569CF}" type="datetime1">
              <a:rPr lang="pt-BR" smtClean="0"/>
              <a:t>28/08/2024</a:t>
            </a:fld>
            <a:endParaRPr lang="pt-BR"/>
          </a:p>
        </p:txBody>
      </p:sp>
      <p:sp>
        <p:nvSpPr>
          <p:cNvPr id="8" name="Espaço Reservado para Rodapé 7"/>
          <p:cNvSpPr>
            <a:spLocks noGrp="1"/>
          </p:cNvSpPr>
          <p:nvPr>
            <p:ph type="ftr" sz="quarter" idx="11"/>
          </p:nvPr>
        </p:nvSpPr>
        <p:spPr/>
        <p:txBody>
          <a:bodyPr/>
          <a:lstStyle/>
          <a:p>
            <a:endParaRPr lang="pt-BR"/>
          </a:p>
        </p:txBody>
      </p:sp>
      <p:sp>
        <p:nvSpPr>
          <p:cNvPr id="10"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2307259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6160BAE3-CE02-4173-9B75-D6500AF424C5}" type="datetime1">
              <a:rPr lang="pt-BR" smtClean="0"/>
              <a:t>28/08/2024</a:t>
            </a:fld>
            <a:endParaRPr lang="pt-BR"/>
          </a:p>
        </p:txBody>
      </p:sp>
      <p:sp>
        <p:nvSpPr>
          <p:cNvPr id="4" name="Espaço Reservado para Rodapé 3"/>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3800911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F5DA1C2F-87D1-4FF1-8535-FAED01C2E5DA}" type="datetime1">
              <a:rPr lang="pt-BR" smtClean="0"/>
              <a:t>28/08/2024</a:t>
            </a:fld>
            <a:endParaRPr lang="pt-BR"/>
          </a:p>
        </p:txBody>
      </p:sp>
      <p:sp>
        <p:nvSpPr>
          <p:cNvPr id="3" name="Espaço Reservado para Rodapé 2"/>
          <p:cNvSpPr>
            <a:spLocks noGrp="1"/>
          </p:cNvSpPr>
          <p:nvPr>
            <p:ph type="ftr" sz="quarter" idx="11"/>
          </p:nvPr>
        </p:nvSpPr>
        <p:spPr/>
        <p:txBody>
          <a:bodyPr/>
          <a:lstStyle/>
          <a:p>
            <a:endParaRPr lang="pt-BR"/>
          </a:p>
        </p:txBody>
      </p:sp>
      <p:sp>
        <p:nvSpPr>
          <p:cNvPr id="5"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4244064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AC5228B2-69A8-4628-9347-BB47B26805ED}" type="datetime1">
              <a:rPr lang="pt-BR" smtClean="0"/>
              <a:t>28/08/2024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8"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175452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1600" y="457201"/>
            <a:ext cx="3198312" cy="54117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653C5DCD-75C0-44C1-962A-AA9D27EDEED7}" type="datetime1">
              <a:rPr lang="pt-BR" smtClean="0"/>
              <a:t>28/08/2024</a:t>
            </a:fld>
            <a:endParaRPr lang="pt-BR"/>
          </a:p>
        </p:txBody>
      </p:sp>
      <p:sp>
        <p:nvSpPr>
          <p:cNvPr id="6" name="Espaço Reservado para Rodapé 5"/>
          <p:cNvSpPr>
            <a:spLocks noGrp="1"/>
          </p:cNvSpPr>
          <p:nvPr>
            <p:ph type="ftr" sz="quarter" idx="11"/>
          </p:nvPr>
        </p:nvSpPr>
        <p:spPr/>
        <p:txBody>
          <a:bodyPr/>
          <a:lstStyle/>
          <a:p>
            <a:endParaRPr lang="pt-BR"/>
          </a:p>
        </p:txBody>
      </p:sp>
      <p:sp>
        <p:nvSpPr>
          <p:cNvPr id="8"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‹nº›</a:t>
            </a:fld>
            <a:endParaRPr lang="pt-BR" dirty="0"/>
          </a:p>
        </p:txBody>
      </p:sp>
      <p:sp>
        <p:nvSpPr>
          <p:cNvPr id="9" name="Espaço Reservado para Imagem 2"/>
          <p:cNvSpPr>
            <a:spLocks noGrp="1"/>
          </p:cNvSpPr>
          <p:nvPr>
            <p:ph type="pic" idx="13"/>
          </p:nvPr>
        </p:nvSpPr>
        <p:spPr>
          <a:xfrm>
            <a:off x="8478032" y="457201"/>
            <a:ext cx="3198312" cy="54117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Tree>
    <p:extLst>
      <p:ext uri="{BB962C8B-B14F-4D97-AF65-F5344CB8AC3E}">
        <p14:creationId xmlns:p14="http://schemas.microsoft.com/office/powerpoint/2010/main" val="6420763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4AADFBDB-73BA-4EB7-8111-BFA709AFE128}" type="datetime1">
              <a:rPr lang="pt-BR" smtClean="0"/>
              <a:t>28/08/2024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7"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1001170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93885AF7-BF6E-4707-91DC-18ABA58DB8B8}" type="datetime1">
              <a:rPr lang="pt-BR" smtClean="0"/>
              <a:t>28/08/2024</a:t>
            </a:fld>
            <a:endParaRPr lang="pt-BR"/>
          </a:p>
        </p:txBody>
      </p:sp>
      <p:sp>
        <p:nvSpPr>
          <p:cNvPr id="5" name="Espaço Reservado para Rodapé 4"/>
          <p:cNvSpPr>
            <a:spLocks noGrp="1"/>
          </p:cNvSpPr>
          <p:nvPr>
            <p:ph type="ftr" sz="quarter" idx="11"/>
          </p:nvPr>
        </p:nvSpPr>
        <p:spPr/>
        <p:txBody>
          <a:bodyPr/>
          <a:lstStyle/>
          <a:p>
            <a:endParaRPr lang="pt-BR"/>
          </a:p>
        </p:txBody>
      </p:sp>
      <p:sp>
        <p:nvSpPr>
          <p:cNvPr id="7"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2899934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ayout Personalizado">
    <p:spTree>
      <p:nvGrpSpPr>
        <p:cNvPr id="1" name=""/>
        <p:cNvGrpSpPr/>
        <p:nvPr/>
      </p:nvGrpSpPr>
      <p:grpSpPr>
        <a:xfrm>
          <a:off x="0" y="0"/>
          <a:ext cx="0" cy="0"/>
          <a:chOff x="0" y="0"/>
          <a:chExt cx="0" cy="0"/>
        </a:xfrm>
      </p:grpSpPr>
      <p:sp>
        <p:nvSpPr>
          <p:cNvPr id="3" name="Espaço Reservado para Data 2"/>
          <p:cNvSpPr>
            <a:spLocks noGrp="1"/>
          </p:cNvSpPr>
          <p:nvPr>
            <p:ph type="dt" sz="half" idx="10"/>
          </p:nvPr>
        </p:nvSpPr>
        <p:spPr/>
        <p:txBody>
          <a:bodyPr/>
          <a:lstStyle/>
          <a:p>
            <a:fld id="{D2D79CDB-0504-4325-97AE-E9D486DEC161}" type="datetime1">
              <a:rPr lang="pt-BR" smtClean="0"/>
              <a:t>28/08/2024</a:t>
            </a:fld>
            <a:endParaRPr lang="pt-BR"/>
          </a:p>
        </p:txBody>
      </p:sp>
      <p:sp>
        <p:nvSpPr>
          <p:cNvPr id="4" name="Espaço Reservado para Rodapé 3"/>
          <p:cNvSpPr>
            <a:spLocks noGrp="1"/>
          </p:cNvSpPr>
          <p:nvPr>
            <p:ph type="ftr" sz="quarter" idx="11"/>
          </p:nvPr>
        </p:nvSpPr>
        <p:spPr/>
        <p:txBody>
          <a:bodyPr/>
          <a:lstStyle/>
          <a:p>
            <a:endParaRPr lang="pt-BR"/>
          </a:p>
        </p:txBody>
      </p:sp>
      <p:sp>
        <p:nvSpPr>
          <p:cNvPr id="7" name="Espaço Reservado para Imagem 6"/>
          <p:cNvSpPr>
            <a:spLocks noGrp="1"/>
          </p:cNvSpPr>
          <p:nvPr>
            <p:ph type="pic" sz="quarter" idx="13"/>
          </p:nvPr>
        </p:nvSpPr>
        <p:spPr>
          <a:xfrm>
            <a:off x="5335588" y="1140586"/>
            <a:ext cx="2817812" cy="4395787"/>
          </a:xfrm>
        </p:spPr>
        <p:txBody>
          <a:bodyPr/>
          <a:lstStyle/>
          <a:p>
            <a:endParaRPr lang="pt-BR"/>
          </a:p>
        </p:txBody>
      </p:sp>
      <p:sp>
        <p:nvSpPr>
          <p:cNvPr id="8" name="Espaço Reservado para Imagem 6"/>
          <p:cNvSpPr>
            <a:spLocks noGrp="1"/>
          </p:cNvSpPr>
          <p:nvPr>
            <p:ph type="pic" sz="quarter" idx="14"/>
          </p:nvPr>
        </p:nvSpPr>
        <p:spPr>
          <a:xfrm>
            <a:off x="8293818" y="1140585"/>
            <a:ext cx="2817812" cy="4395787"/>
          </a:xfrm>
        </p:spPr>
        <p:txBody>
          <a:bodyPr/>
          <a:lstStyle/>
          <a:p>
            <a:endParaRPr lang="pt-BR"/>
          </a:p>
        </p:txBody>
      </p:sp>
      <p:sp>
        <p:nvSpPr>
          <p:cNvPr id="9" name="Espaço Reservado para Número de Slide 5"/>
          <p:cNvSpPr>
            <a:spLocks noGrp="1"/>
          </p:cNvSpPr>
          <p:nvPr>
            <p:ph type="sldNum" sz="quarter" idx="12"/>
          </p:nvPr>
        </p:nvSpPr>
        <p:spPr>
          <a:xfrm>
            <a:off x="8610600" y="6242397"/>
            <a:ext cx="2743200" cy="365125"/>
          </a:xfrm>
        </p:spPr>
        <p:txBody>
          <a:bodyPr/>
          <a:lstStyle>
            <a:lvl1pPr>
              <a:defRPr>
                <a:solidFill>
                  <a:srgbClr val="0076B4"/>
                </a:solidFill>
                <a:latin typeface="Arial" panose="020B0604020202020204" pitchFamily="34" charset="0"/>
                <a:cs typeface="Arial" panose="020B0604020202020204" pitchFamily="34" charset="0"/>
              </a:defRPr>
            </a:lvl1pPr>
          </a:lstStyle>
          <a:p>
            <a:fld id="{8DA3EDF3-DB61-43AE-B6FA-16462152BCF6}" type="slidenum">
              <a:rPr lang="pt-BR" smtClean="0"/>
              <a:pPr/>
              <a:t>‹nº›</a:t>
            </a:fld>
            <a:endParaRPr lang="pt-BR" dirty="0"/>
          </a:p>
        </p:txBody>
      </p:sp>
    </p:spTree>
    <p:extLst>
      <p:ext uri="{BB962C8B-B14F-4D97-AF65-F5344CB8AC3E}">
        <p14:creationId xmlns:p14="http://schemas.microsoft.com/office/powerpoint/2010/main" val="477429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D79CDB-0504-4325-97AE-E9D486DEC161}" type="datetime1">
              <a:rPr lang="pt-BR" smtClean="0"/>
              <a:t>28/08/2024</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A3EDF3-DB61-43AE-B6FA-16462152BCF6}" type="slidenum">
              <a:rPr lang="pt-BR" smtClean="0"/>
              <a:t>‹nº›</a:t>
            </a:fld>
            <a:endParaRPr lang="pt-BR"/>
          </a:p>
        </p:txBody>
      </p:sp>
    </p:spTree>
    <p:extLst>
      <p:ext uri="{BB962C8B-B14F-4D97-AF65-F5344CB8AC3E}">
        <p14:creationId xmlns:p14="http://schemas.microsoft.com/office/powerpoint/2010/main" val="34828009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hyperlink" Target="mailto:contato@justen.com.br" TargetMode="External"/><Relationship Id="rId2" Type="http://schemas.openxmlformats.org/officeDocument/2006/relationships/image" Target="../media/image5.jpg"/><Relationship Id="rId1" Type="http://schemas.openxmlformats.org/officeDocument/2006/relationships/slideLayout" Target="../slideLayouts/slideLayout3.xml"/><Relationship Id="rId5" Type="http://schemas.openxmlformats.org/officeDocument/2006/relationships/image" Target="../media/image7.sv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ubtítulo 2">
            <a:extLst>
              <a:ext uri="{FF2B5EF4-FFF2-40B4-BE49-F238E27FC236}">
                <a16:creationId xmlns:a16="http://schemas.microsoft.com/office/drawing/2014/main" id="{DAA1352C-71DF-E896-D40E-FF3E499C1B64}"/>
              </a:ext>
            </a:extLst>
          </p:cNvPr>
          <p:cNvSpPr>
            <a:spLocks noGrp="1"/>
          </p:cNvSpPr>
          <p:nvPr>
            <p:ph type="subTitle" idx="1"/>
          </p:nvPr>
        </p:nvSpPr>
        <p:spPr>
          <a:xfrm>
            <a:off x="1643063" y="4629886"/>
            <a:ext cx="8858250" cy="837464"/>
          </a:xfrm>
        </p:spPr>
        <p:txBody>
          <a:bodyPr/>
          <a:lstStyle/>
          <a:p>
            <a:r>
              <a:rPr lang="pt-BR" b="1" dirty="0">
                <a:solidFill>
                  <a:srgbClr val="0076B4"/>
                </a:solidFill>
                <a:latin typeface="Arial" panose="020B0604020202020204" pitchFamily="34" charset="0"/>
                <a:cs typeface="Arial" panose="020B0604020202020204" pitchFamily="34" charset="0"/>
              </a:rPr>
              <a:t>Matriz de Riscos nos Contratos Públicos de Infraestrutura</a:t>
            </a:r>
          </a:p>
        </p:txBody>
      </p:sp>
    </p:spTree>
    <p:extLst>
      <p:ext uri="{BB962C8B-B14F-4D97-AF65-F5344CB8AC3E}">
        <p14:creationId xmlns:p14="http://schemas.microsoft.com/office/powerpoint/2010/main" val="4092433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5">
            <a:extLst>
              <a:ext uri="{FF2B5EF4-FFF2-40B4-BE49-F238E27FC236}">
                <a16:creationId xmlns:a16="http://schemas.microsoft.com/office/drawing/2014/main" id="{56998B6E-B606-8D49-2251-12273ADEAFF7}"/>
              </a:ext>
            </a:extLst>
          </p:cNvPr>
          <p:cNvSpPr txBox="1"/>
          <p:nvPr/>
        </p:nvSpPr>
        <p:spPr>
          <a:xfrm>
            <a:off x="1111794" y="1287202"/>
            <a:ext cx="4548915" cy="1754326"/>
          </a:xfrm>
          <a:prstGeom prst="rect">
            <a:avLst/>
          </a:prstGeom>
          <a:noFill/>
        </p:spPr>
        <p:txBody>
          <a:bodyPr wrap="square" rtlCol="0">
            <a:spAutoFit/>
          </a:bodyPr>
          <a:lstStyle/>
          <a:p>
            <a:r>
              <a:rPr lang="en-US" sz="3600" b="1" dirty="0">
                <a:solidFill>
                  <a:srgbClr val="0076B5"/>
                </a:solidFill>
                <a:latin typeface="Arial Black" panose="020B0A04020102020204" pitchFamily="34" charset="0"/>
                <a:cs typeface="Lato Heavy" panose="020F0902020204030203" pitchFamily="34" charset="0"/>
              </a:rPr>
              <a:t>OI, EU SOU O MARÇAL JUSTEN FILHO</a:t>
            </a:r>
          </a:p>
        </p:txBody>
      </p:sp>
      <p:sp>
        <p:nvSpPr>
          <p:cNvPr id="6" name="TextBox 6">
            <a:extLst>
              <a:ext uri="{FF2B5EF4-FFF2-40B4-BE49-F238E27FC236}">
                <a16:creationId xmlns:a16="http://schemas.microsoft.com/office/drawing/2014/main" id="{FC78D30A-5C88-7004-5436-3C0EEE02040F}"/>
              </a:ext>
            </a:extLst>
          </p:cNvPr>
          <p:cNvSpPr txBox="1"/>
          <p:nvPr/>
        </p:nvSpPr>
        <p:spPr>
          <a:xfrm>
            <a:off x="1175000" y="3041528"/>
            <a:ext cx="4921000" cy="646331"/>
          </a:xfrm>
          <a:prstGeom prst="rect">
            <a:avLst/>
          </a:prstGeom>
          <a:noFill/>
        </p:spPr>
        <p:txBody>
          <a:bodyPr wrap="square" rtlCol="0">
            <a:spAutoFit/>
          </a:bodyPr>
          <a:lstStyle/>
          <a:p>
            <a:pPr algn="just"/>
            <a:r>
              <a:rPr lang="pt-BR" b="1" dirty="0">
                <a:solidFill>
                  <a:srgbClr val="1D3859"/>
                </a:solidFill>
                <a:latin typeface="Arial" panose="020B0604020202020204" pitchFamily="34" charset="0"/>
                <a:cs typeface="Arial" panose="020B0604020202020204" pitchFamily="34" charset="0"/>
              </a:rPr>
              <a:t>JUSTEN, PEREIRA, OLIVEIRA E TALAMINI – SOCIEDADE DE ADVOGADOS</a:t>
            </a:r>
            <a:endParaRPr lang="id-ID" b="1" dirty="0">
              <a:solidFill>
                <a:srgbClr val="1D3859"/>
              </a:solidFill>
              <a:latin typeface="Arial" panose="020B0604020202020204" pitchFamily="34" charset="0"/>
              <a:cs typeface="Arial" panose="020B0604020202020204" pitchFamily="34" charset="0"/>
            </a:endParaRPr>
          </a:p>
        </p:txBody>
      </p:sp>
      <p:sp>
        <p:nvSpPr>
          <p:cNvPr id="7" name="Rectangle 8">
            <a:extLst>
              <a:ext uri="{FF2B5EF4-FFF2-40B4-BE49-F238E27FC236}">
                <a16:creationId xmlns:a16="http://schemas.microsoft.com/office/drawing/2014/main" id="{A5D7217E-A2DC-B511-E0D0-EC16C9C26608}"/>
              </a:ext>
            </a:extLst>
          </p:cNvPr>
          <p:cNvSpPr/>
          <p:nvPr/>
        </p:nvSpPr>
        <p:spPr>
          <a:xfrm>
            <a:off x="1175000" y="3731699"/>
            <a:ext cx="4121619" cy="2395336"/>
          </a:xfrm>
          <a:prstGeom prst="rect">
            <a:avLst/>
          </a:prstGeom>
        </p:spPr>
        <p:txBody>
          <a:bodyPr wrap="square">
            <a:spAutoFit/>
          </a:bodyPr>
          <a:lstStyle/>
          <a:p>
            <a:pPr algn="just">
              <a:lnSpc>
                <a:spcPct val="120000"/>
              </a:lnSpc>
            </a:pPr>
            <a:r>
              <a:rPr lang="pt-BR" sz="1400" dirty="0">
                <a:solidFill>
                  <a:srgbClr val="1D3859"/>
                </a:solidFill>
                <a:latin typeface="Arial" panose="020B0604020202020204" pitchFamily="34" charset="0"/>
                <a:cs typeface="Arial" panose="020B0604020202020204" pitchFamily="34" charset="0"/>
              </a:rPr>
              <a:t>Advogado, </a:t>
            </a:r>
            <a:r>
              <a:rPr lang="pt-BR" sz="1400" dirty="0" err="1">
                <a:solidFill>
                  <a:srgbClr val="1D3859"/>
                </a:solidFill>
                <a:latin typeface="Arial" panose="020B0604020202020204" pitchFamily="34" charset="0"/>
                <a:cs typeface="Arial" panose="020B0604020202020204" pitchFamily="34" charset="0"/>
              </a:rPr>
              <a:t>sócio-fundador</a:t>
            </a:r>
            <a:r>
              <a:rPr lang="pt-BR" sz="1400" dirty="0">
                <a:solidFill>
                  <a:srgbClr val="1D3859"/>
                </a:solidFill>
                <a:latin typeface="Arial" panose="020B0604020202020204" pitchFamily="34" charset="0"/>
                <a:cs typeface="Arial" panose="020B0604020202020204" pitchFamily="34" charset="0"/>
              </a:rPr>
              <a:t> de Justen, Pereira, Oliveira &amp; Talamini – Sociedade de Advogados. Atua também como árbitro e parecerista. É Mestre e Doutor em Direito Público pela PUC-SP, Foi professor titular da Faculdade de Direito da Universidade Federal do Paraná. Autor, advogado e parecerista</a:t>
            </a:r>
          </a:p>
          <a:p>
            <a:pPr algn="just">
              <a:lnSpc>
                <a:spcPct val="120000"/>
              </a:lnSpc>
            </a:pPr>
            <a:endParaRPr lang="pt-BR" sz="1400" dirty="0">
              <a:solidFill>
                <a:srgbClr val="1D3859"/>
              </a:solidFill>
              <a:latin typeface="Arial" panose="020B0604020202020204" pitchFamily="34" charset="0"/>
              <a:cs typeface="Arial" panose="020B0604020202020204" pitchFamily="34" charset="0"/>
            </a:endParaRPr>
          </a:p>
          <a:p>
            <a:pPr algn="just">
              <a:lnSpc>
                <a:spcPct val="120000"/>
              </a:lnSpc>
            </a:pPr>
            <a:r>
              <a:rPr lang="pt-BR" sz="1400" dirty="0">
                <a:solidFill>
                  <a:srgbClr val="C00000"/>
                </a:solidFill>
                <a:latin typeface="Arial" panose="020B0604020202020204" pitchFamily="34" charset="0"/>
                <a:cs typeface="Arial" panose="020B0604020202020204" pitchFamily="34" charset="0"/>
              </a:rPr>
              <a:t>Instagram @</a:t>
            </a:r>
            <a:r>
              <a:rPr lang="pt-BR" sz="1400" dirty="0" err="1">
                <a:solidFill>
                  <a:srgbClr val="C00000"/>
                </a:solidFill>
                <a:latin typeface="Arial" panose="020B0604020202020204" pitchFamily="34" charset="0"/>
                <a:cs typeface="Arial" panose="020B0604020202020204" pitchFamily="34" charset="0"/>
              </a:rPr>
              <a:t>marcaljusten</a:t>
            </a:r>
            <a:endParaRPr lang="en-US" sz="1400" dirty="0">
              <a:solidFill>
                <a:srgbClr val="C00000"/>
              </a:solidFill>
              <a:latin typeface="Arial" panose="020B0604020202020204" pitchFamily="34" charset="0"/>
              <a:cs typeface="Arial" panose="020B0604020202020204" pitchFamily="34" charset="0"/>
            </a:endParaRPr>
          </a:p>
        </p:txBody>
      </p:sp>
      <p:pic>
        <p:nvPicPr>
          <p:cNvPr id="8" name="Espaço Reservado para Imagem 7">
            <a:extLst>
              <a:ext uri="{FF2B5EF4-FFF2-40B4-BE49-F238E27FC236}">
                <a16:creationId xmlns:a16="http://schemas.microsoft.com/office/drawing/2014/main" id="{C663322F-4C6F-F597-DB1D-C73A13766206}"/>
              </a:ext>
            </a:extLst>
          </p:cNvPr>
          <p:cNvPicPr>
            <a:picLocks noGrp="1" noChangeAspect="1"/>
          </p:cNvPicPr>
          <p:nvPr>
            <p:ph type="pic" idx="1"/>
          </p:nvPr>
        </p:nvPicPr>
        <p:blipFill>
          <a:blip r:embed="rId3">
            <a:extLst>
              <a:ext uri="{28A0092B-C50C-407E-A947-70E740481C1C}">
                <a14:useLocalDpi xmlns:a14="http://schemas.microsoft.com/office/drawing/2010/main" val="0"/>
              </a:ext>
            </a:extLst>
          </a:blip>
          <a:srcRect l="13050" r="13050"/>
          <a:stretch>
            <a:fillRect/>
          </a:stretch>
        </p:blipFill>
        <p:spPr>
          <a:xfrm>
            <a:off x="6622211" y="1632743"/>
            <a:ext cx="3949700" cy="3897313"/>
          </a:xfrm>
          <a:prstGeom prst="ellipse">
            <a:avLst/>
          </a:prstGeom>
        </p:spPr>
      </p:pic>
      <p:sp>
        <p:nvSpPr>
          <p:cNvPr id="3" name="AutoShape 4">
            <a:extLst>
              <a:ext uri="{FF2B5EF4-FFF2-40B4-BE49-F238E27FC236}">
                <a16:creationId xmlns:a16="http://schemas.microsoft.com/office/drawing/2014/main" id="{45D7D06D-1D75-E09C-EBD3-7C5369C86D2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spTree>
    <p:extLst>
      <p:ext uri="{BB962C8B-B14F-4D97-AF65-F5344CB8AC3E}">
        <p14:creationId xmlns:p14="http://schemas.microsoft.com/office/powerpoint/2010/main" val="1195772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750" fill="hold"/>
                                        <p:tgtEl>
                                          <p:spTgt spid="5"/>
                                        </p:tgtEl>
                                        <p:attrNameLst>
                                          <p:attrName>ppt_x</p:attrName>
                                        </p:attrNameLst>
                                      </p:cBhvr>
                                      <p:tavLst>
                                        <p:tav tm="0">
                                          <p:val>
                                            <p:strVal val="#ppt_x"/>
                                          </p:val>
                                        </p:tav>
                                        <p:tav tm="100000">
                                          <p:val>
                                            <p:strVal val="#ppt_x"/>
                                          </p:val>
                                        </p:tav>
                                      </p:tavLst>
                                    </p:anim>
                                    <p:anim calcmode="lin" valueType="num">
                                      <p:cBhvr additive="base">
                                        <p:cTn id="8" dur="75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750" fill="hold"/>
                                        <p:tgtEl>
                                          <p:spTgt spid="6"/>
                                        </p:tgtEl>
                                        <p:attrNameLst>
                                          <p:attrName>ppt_x</p:attrName>
                                        </p:attrNameLst>
                                      </p:cBhvr>
                                      <p:tavLst>
                                        <p:tav tm="0">
                                          <p:val>
                                            <p:strVal val="#ppt_x"/>
                                          </p:val>
                                        </p:tav>
                                        <p:tav tm="100000">
                                          <p:val>
                                            <p:strVal val="#ppt_x"/>
                                          </p:val>
                                        </p:tav>
                                      </p:tavLst>
                                    </p:anim>
                                    <p:anim calcmode="lin" valueType="num">
                                      <p:cBhvr additive="base">
                                        <p:cTn id="12" dur="750" fill="hold"/>
                                        <p:tgtEl>
                                          <p:spTgt spid="6"/>
                                        </p:tgtEl>
                                        <p:attrNameLst>
                                          <p:attrName>ppt_y</p:attrName>
                                        </p:attrNameLst>
                                      </p:cBhvr>
                                      <p:tavLst>
                                        <p:tav tm="0">
                                          <p:val>
                                            <p:strVal val="0-#ppt_h/2"/>
                                          </p:val>
                                        </p:tav>
                                        <p:tav tm="100000">
                                          <p:val>
                                            <p:strVal val="#ppt_y"/>
                                          </p:val>
                                        </p:tav>
                                      </p:tavLst>
                                    </p:anim>
                                  </p:childTnLst>
                                </p:cTn>
                              </p:par>
                            </p:childTnLst>
                          </p:cTn>
                        </p:par>
                        <p:par>
                          <p:cTn id="13" fill="hold">
                            <p:stCondLst>
                              <p:cond delay="750"/>
                            </p:stCondLst>
                            <p:childTnLst>
                              <p:par>
                                <p:cTn id="14" presetID="2" presetClass="entr" presetSubtype="4" decel="10000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750" fill="hold"/>
                                        <p:tgtEl>
                                          <p:spTgt spid="7"/>
                                        </p:tgtEl>
                                        <p:attrNameLst>
                                          <p:attrName>ppt_x</p:attrName>
                                        </p:attrNameLst>
                                      </p:cBhvr>
                                      <p:tavLst>
                                        <p:tav tm="0">
                                          <p:val>
                                            <p:strVal val="#ppt_x"/>
                                          </p:val>
                                        </p:tav>
                                        <p:tav tm="100000">
                                          <p:val>
                                            <p:strVal val="#ppt_x"/>
                                          </p:val>
                                        </p:tav>
                                      </p:tavLst>
                                    </p:anim>
                                    <p:anim calcmode="lin" valueType="num">
                                      <p:cBhvr additive="base">
                                        <p:cTn id="17" dur="75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3" name="Título 1"/>
          <p:cNvSpPr>
            <a:spLocks noGrp="1"/>
          </p:cNvSpPr>
          <p:nvPr>
            <p:ph type="title"/>
          </p:nvPr>
        </p:nvSpPr>
        <p:spPr>
          <a:xfrm>
            <a:off x="721743" y="664234"/>
            <a:ext cx="10437962" cy="1086928"/>
          </a:xfrm>
        </p:spPr>
        <p:txBody>
          <a:bodyPr>
            <a:noAutofit/>
          </a:bodyPr>
          <a:lstStyle/>
          <a:p>
            <a:pPr algn="just"/>
            <a:r>
              <a:rPr lang="pt-BR" sz="4000" dirty="0">
                <a:solidFill>
                  <a:srgbClr val="0076B4"/>
                </a:solidFill>
                <a:latin typeface="Arial Black" panose="020B0A04020102020204" pitchFamily="34" charset="0"/>
                <a:cs typeface="Arial" panose="020B0604020202020204" pitchFamily="34" charset="0"/>
              </a:rPr>
              <a:t>1)	A disciplina da “matriz de riscos” na Lei 14.133</a:t>
            </a:r>
          </a:p>
        </p:txBody>
      </p:sp>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522003" y="2012512"/>
            <a:ext cx="8977867" cy="4490484"/>
          </a:xfrm>
          <a:prstGeom prst="rect">
            <a:avLst/>
          </a:prstGeom>
        </p:spPr>
        <p:txBody>
          <a:bodyPr>
            <a:normAutofit/>
          </a:bodyPr>
          <a:lstStyle/>
          <a:p>
            <a:pPr marL="0" indent="0" algn="just">
              <a:lnSpc>
                <a:spcPct val="100000"/>
              </a:lnSpc>
              <a:buNone/>
            </a:pPr>
            <a:r>
              <a:rPr lang="pt-BR" sz="2400" b="1" dirty="0">
                <a:solidFill>
                  <a:srgbClr val="DBB138"/>
                </a:solidFill>
                <a:latin typeface="Arial Black" panose="020B0A04020102020204" pitchFamily="34" charset="0"/>
                <a:cs typeface="Arial" panose="020B0604020202020204" pitchFamily="34" charset="0"/>
              </a:rPr>
              <a:t>1.1) Definição formal: art. 6°</a:t>
            </a:r>
          </a:p>
          <a:p>
            <a:pPr marL="0" lvl="1" indent="0" algn="just">
              <a:lnSpc>
                <a:spcPct val="100000"/>
              </a:lnSpc>
              <a:buNone/>
            </a:pPr>
            <a:endParaRPr lang="pt-BR" sz="2000" dirty="0">
              <a:latin typeface="Arial" panose="020B0604020202020204" pitchFamily="34" charset="0"/>
              <a:cs typeface="Arial" panose="020B0604020202020204" pitchFamily="34" charset="0"/>
            </a:endParaRPr>
          </a:p>
          <a:p>
            <a:pPr marL="0" lvl="1" indent="0" algn="just">
              <a:lnSpc>
                <a:spcPct val="100000"/>
              </a:lnSpc>
              <a:buNone/>
            </a:pPr>
            <a:r>
              <a:rPr lang="pt-BR" sz="2000" dirty="0">
                <a:latin typeface="Arial" panose="020B0604020202020204" pitchFamily="34" charset="0"/>
                <a:cs typeface="Arial" panose="020B0604020202020204" pitchFamily="34" charset="0"/>
              </a:rPr>
              <a:t>XXVII - matriz de riscos: cláusula contratual definidora de riscos e de responsabilidades entre as partes e caracterizadora do equilíbrio econômico-financeiro inicial do contrato, em termos de ônus financeiro decorrente de eventos supervenientes à contratação, contendo, no mínimo, as seguintes informações:</a:t>
            </a:r>
          </a:p>
          <a:p>
            <a:pPr marL="0" lvl="1" indent="0" algn="just">
              <a:lnSpc>
                <a:spcPct val="100000"/>
              </a:lnSpc>
              <a:buNone/>
            </a:pPr>
            <a:r>
              <a:rPr lang="pt-BR" sz="2000" dirty="0">
                <a:latin typeface="Arial" panose="020B0604020202020204" pitchFamily="34" charset="0"/>
                <a:cs typeface="Arial" panose="020B0604020202020204" pitchFamily="34" charset="0"/>
              </a:rPr>
              <a:t>a) listagem de possíveis eventos supervenientes à assinatura do contrato que possam causar impacto em seu equilíbrio econômico-financeiro e previsão de eventual necessidade de prolação de termo aditivo por ocasião de sua ocorrência;</a:t>
            </a:r>
          </a:p>
          <a:p>
            <a:pPr marL="0" indent="0">
              <a:buNone/>
            </a:pPr>
            <a:endParaRPr lang="pt-BR" sz="1400" dirty="0">
              <a:solidFill>
                <a:schemeClr val="tx1">
                  <a:lumMod val="75000"/>
                  <a:lumOff val="2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26820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538051" y="1842708"/>
            <a:ext cx="8977867" cy="4490484"/>
          </a:xfrm>
          <a:prstGeom prst="rect">
            <a:avLst/>
          </a:prstGeom>
        </p:spPr>
        <p:txBody>
          <a:bodyPr>
            <a:normAutofit/>
          </a:bodyPr>
          <a:lstStyle/>
          <a:p>
            <a:pPr marL="92075" lvl="1" indent="0" algn="just">
              <a:lnSpc>
                <a:spcPct val="100000"/>
              </a:lnSpc>
              <a:buNone/>
            </a:pPr>
            <a:endParaRPr lang="pt-BR" sz="2000" dirty="0">
              <a:latin typeface="Arial" panose="020B0604020202020204" pitchFamily="34" charset="0"/>
              <a:cs typeface="Arial" panose="020B0604020202020204" pitchFamily="34" charset="0"/>
            </a:endParaRPr>
          </a:p>
          <a:p>
            <a:pPr marL="92075" lvl="1" indent="0" algn="just">
              <a:lnSpc>
                <a:spcPct val="100000"/>
              </a:lnSpc>
              <a:buNone/>
            </a:pPr>
            <a:r>
              <a:rPr lang="pt-BR" sz="2000" dirty="0">
                <a:latin typeface="Arial" panose="020B0604020202020204" pitchFamily="34" charset="0"/>
                <a:cs typeface="Arial" panose="020B0604020202020204" pitchFamily="34" charset="0"/>
              </a:rPr>
              <a:t>b) no caso de obrigações de resultado, estabelecimento das frações do objeto com relação às quais haverá liberdade para os contratados inovarem em soluções metodológicas ou tecnológicas, em termos de modificação das soluções previamente delineadas no anteprojeto ou no projeto básico;</a:t>
            </a:r>
          </a:p>
          <a:p>
            <a:pPr marL="92075" lvl="1" indent="0" algn="just">
              <a:lnSpc>
                <a:spcPct val="100000"/>
              </a:lnSpc>
              <a:buNone/>
            </a:pPr>
            <a:r>
              <a:rPr lang="pt-BR" sz="2000" dirty="0">
                <a:latin typeface="Arial" panose="020B0604020202020204" pitchFamily="34" charset="0"/>
                <a:cs typeface="Arial" panose="020B0604020202020204" pitchFamily="34" charset="0"/>
              </a:rPr>
              <a:t>c) no caso de obrigações de meio, estabelecimento preciso das frações do objeto com relação às quais não haverá liberdade para os contratados inovarem em soluções metodológicas ou tecnológicas, devendo haver obrigação de aderência entre a execução e a solução predefinida no anteprojeto ou no projeto básico, consideradas as características do regime de execução no caso de obras e serviços de engenharia;</a:t>
            </a:r>
          </a:p>
          <a:p>
            <a:pPr marL="0" indent="0">
              <a:buNone/>
            </a:pPr>
            <a:endParaRPr lang="pt-BR"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D1B3E277-0F0F-0851-1214-810766B7147C}"/>
              </a:ext>
            </a:extLst>
          </p:cNvPr>
          <p:cNvSpPr>
            <a:spLocks noGrp="1"/>
          </p:cNvSpPr>
          <p:nvPr>
            <p:ph type="title"/>
          </p:nvPr>
        </p:nvSpPr>
        <p:spPr>
          <a:xfrm>
            <a:off x="721743" y="664234"/>
            <a:ext cx="10437962" cy="1086928"/>
          </a:xfrm>
        </p:spPr>
        <p:txBody>
          <a:bodyPr>
            <a:noAutofit/>
          </a:bodyPr>
          <a:lstStyle/>
          <a:p>
            <a:pPr algn="just"/>
            <a:r>
              <a:rPr lang="pt-BR" sz="4000" dirty="0">
                <a:solidFill>
                  <a:srgbClr val="0076B4"/>
                </a:solidFill>
                <a:latin typeface="Arial Black" panose="020B0A04020102020204" pitchFamily="34" charset="0"/>
                <a:cs typeface="Arial" panose="020B0604020202020204" pitchFamily="34" charset="0"/>
              </a:rPr>
              <a:t>1)	A disciplina da “matriz de riscos” na Lei 14.133</a:t>
            </a:r>
          </a:p>
        </p:txBody>
      </p:sp>
    </p:spTree>
    <p:extLst>
      <p:ext uri="{BB962C8B-B14F-4D97-AF65-F5344CB8AC3E}">
        <p14:creationId xmlns:p14="http://schemas.microsoft.com/office/powerpoint/2010/main" val="17262763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601804" y="1963478"/>
            <a:ext cx="8677839" cy="4043039"/>
          </a:xfrm>
          <a:prstGeom prst="rect">
            <a:avLst/>
          </a:prstGeom>
        </p:spPr>
        <p:txBody>
          <a:bodyPr>
            <a:normAutofit/>
          </a:bodyPr>
          <a:lstStyle/>
          <a:p>
            <a:pPr marL="92075" lvl="1" indent="0" algn="just">
              <a:lnSpc>
                <a:spcPct val="100000"/>
              </a:lnSpc>
              <a:buNone/>
            </a:pPr>
            <a:r>
              <a:rPr lang="pt-BR" dirty="0">
                <a:solidFill>
                  <a:srgbClr val="DBB138"/>
                </a:solidFill>
                <a:latin typeface="Arial Black" panose="020B0A04020102020204" pitchFamily="34" charset="0"/>
                <a:cs typeface="Arial" panose="020B0604020202020204" pitchFamily="34" charset="0"/>
              </a:rPr>
              <a:t>1.2) Previsão do art. 22:</a:t>
            </a:r>
          </a:p>
          <a:p>
            <a:pPr marL="92075" lvl="1" indent="0" algn="just">
              <a:lnSpc>
                <a:spcPct val="100000"/>
              </a:lnSpc>
              <a:buNone/>
            </a:pPr>
            <a:endParaRPr lang="pt-BR" sz="2000" dirty="0">
              <a:latin typeface="Arial" panose="020B0604020202020204" pitchFamily="34" charset="0"/>
              <a:cs typeface="Arial" panose="020B0604020202020204" pitchFamily="34" charset="0"/>
            </a:endParaRPr>
          </a:p>
          <a:p>
            <a:pPr marL="92075" lvl="1" indent="0" algn="just">
              <a:lnSpc>
                <a:spcPct val="100000"/>
              </a:lnSpc>
              <a:buNone/>
            </a:pPr>
            <a:r>
              <a:rPr lang="pt-BR" sz="2000" dirty="0">
                <a:latin typeface="Arial" panose="020B0604020202020204" pitchFamily="34" charset="0"/>
                <a:cs typeface="Arial" panose="020B0604020202020204" pitchFamily="34" charset="0"/>
              </a:rPr>
              <a:t>Art. 22. O edital poderá contemplar matriz de alocação de riscos entre o contratante e o contratado, hipótese em que o cálculo do valor estimado da contratação poderá considerar taxa de risco compatível com o objeto da licitação e com os riscos atribuídos ao contratado, de acordo com metodologia predefinida pelo ente federativo.</a:t>
            </a:r>
          </a:p>
          <a:p>
            <a:pPr marL="92075" lvl="1" indent="0" algn="just">
              <a:lnSpc>
                <a:spcPct val="100000"/>
              </a:lnSpc>
              <a:buNone/>
            </a:pPr>
            <a:r>
              <a:rPr lang="pt-BR" sz="2000" dirty="0">
                <a:latin typeface="Arial" panose="020B0604020202020204" pitchFamily="34" charset="0"/>
                <a:cs typeface="Arial" panose="020B0604020202020204" pitchFamily="34" charset="0"/>
              </a:rPr>
              <a:t>§ 1º A matriz de que trata o caput deste artigo deverá promover a alocação eficiente dos riscos de cada contrato e estabelecer a responsabilidade que caiba a cada parte contratante, bem como os mecanismos que afastem a ocorrência do sinistro e mitiguem os seus efeitos, caso este ocorra durante a execução contratual.</a:t>
            </a:r>
          </a:p>
          <a:p>
            <a:pPr marL="0" indent="0">
              <a:buNone/>
            </a:pPr>
            <a:endParaRPr lang="pt-BR" sz="14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 name="Título 1">
            <a:extLst>
              <a:ext uri="{FF2B5EF4-FFF2-40B4-BE49-F238E27FC236}">
                <a16:creationId xmlns:a16="http://schemas.microsoft.com/office/drawing/2014/main" id="{E1202E62-46E9-E2A4-DF88-1EF0C2BF5D1C}"/>
              </a:ext>
            </a:extLst>
          </p:cNvPr>
          <p:cNvSpPr>
            <a:spLocks noGrp="1"/>
          </p:cNvSpPr>
          <p:nvPr>
            <p:ph type="title"/>
          </p:nvPr>
        </p:nvSpPr>
        <p:spPr>
          <a:xfrm>
            <a:off x="721743" y="664234"/>
            <a:ext cx="10437962" cy="1086928"/>
          </a:xfrm>
        </p:spPr>
        <p:txBody>
          <a:bodyPr>
            <a:noAutofit/>
          </a:bodyPr>
          <a:lstStyle/>
          <a:p>
            <a:pPr algn="just"/>
            <a:r>
              <a:rPr lang="pt-BR" sz="4000" dirty="0">
                <a:solidFill>
                  <a:srgbClr val="0076B4"/>
                </a:solidFill>
                <a:latin typeface="Arial Black" panose="020B0A04020102020204" pitchFamily="34" charset="0"/>
                <a:cs typeface="Arial" panose="020B0604020202020204" pitchFamily="34" charset="0"/>
              </a:rPr>
              <a:t>1)	A disciplina da “matriz de riscos” na Lei 14.133</a:t>
            </a:r>
          </a:p>
        </p:txBody>
      </p:sp>
    </p:spTree>
    <p:extLst>
      <p:ext uri="{BB962C8B-B14F-4D97-AF65-F5344CB8AC3E}">
        <p14:creationId xmlns:p14="http://schemas.microsoft.com/office/powerpoint/2010/main" val="2446682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391566" y="1747017"/>
            <a:ext cx="9408867" cy="4463200"/>
          </a:xfrm>
          <a:prstGeom prst="rect">
            <a:avLst/>
          </a:prstGeom>
        </p:spPr>
        <p:txBody>
          <a:bodyPr>
            <a:normAutofit/>
          </a:bodyPr>
          <a:lstStyle/>
          <a:p>
            <a:pPr marL="0" indent="0" algn="just">
              <a:lnSpc>
                <a:spcPct val="100000"/>
              </a:lnSpc>
              <a:buNone/>
            </a:pPr>
            <a:endParaRPr lang="pt-BR" sz="2000" dirty="0">
              <a:latin typeface="Arial" panose="020B0604020202020204" pitchFamily="34" charset="0"/>
              <a:cs typeface="Arial" panose="020B0604020202020204" pitchFamily="34" charset="0"/>
            </a:endParaRPr>
          </a:p>
          <a:p>
            <a:pPr marL="0" indent="0" algn="just">
              <a:lnSpc>
                <a:spcPct val="100000"/>
              </a:lnSpc>
              <a:buNone/>
            </a:pPr>
            <a:r>
              <a:rPr lang="pt-BR" sz="2000" dirty="0">
                <a:latin typeface="Arial" panose="020B0604020202020204" pitchFamily="34" charset="0"/>
                <a:cs typeface="Arial" panose="020B0604020202020204" pitchFamily="34" charset="0"/>
              </a:rPr>
              <a:t>§ 2º O contrato deverá refletir a alocação realizada pela matriz de riscos, especialmente quanto:</a:t>
            </a:r>
          </a:p>
          <a:p>
            <a:pPr marL="0" indent="0" algn="just">
              <a:lnSpc>
                <a:spcPct val="100000"/>
              </a:lnSpc>
              <a:buNone/>
            </a:pPr>
            <a:r>
              <a:rPr lang="pt-BR" sz="2000" dirty="0">
                <a:latin typeface="Arial" panose="020B0604020202020204" pitchFamily="34" charset="0"/>
                <a:cs typeface="Arial" panose="020B0604020202020204" pitchFamily="34" charset="0"/>
              </a:rPr>
              <a:t>I - às hipóteses de alteração para o restabelecimento da equação econômico-financeira do contrato nos casos em que o sinistro seja considerado na matriz de riscos como causa de desequilíbrio não suportada pela parte que pretenda o restabelecimento;</a:t>
            </a:r>
          </a:p>
          <a:p>
            <a:pPr marL="0" indent="0" algn="just">
              <a:lnSpc>
                <a:spcPct val="100000"/>
              </a:lnSpc>
              <a:buNone/>
            </a:pPr>
            <a:r>
              <a:rPr lang="pt-BR" sz="2000" dirty="0">
                <a:latin typeface="Arial" panose="020B0604020202020204" pitchFamily="34" charset="0"/>
                <a:cs typeface="Arial" panose="020B0604020202020204" pitchFamily="34" charset="0"/>
              </a:rPr>
              <a:t>II - à possibilidade de resolução quando o sinistro majorar excessivamente ou impedir a continuidade da execução contratual;</a:t>
            </a:r>
          </a:p>
          <a:p>
            <a:pPr marL="0" indent="0" algn="just">
              <a:lnSpc>
                <a:spcPct val="100000"/>
              </a:lnSpc>
              <a:buNone/>
            </a:pPr>
            <a:r>
              <a:rPr lang="pt-BR" sz="2000" dirty="0">
                <a:latin typeface="Arial" panose="020B0604020202020204" pitchFamily="34" charset="0"/>
                <a:cs typeface="Arial" panose="020B0604020202020204" pitchFamily="34" charset="0"/>
              </a:rPr>
              <a:t>III - à contratação de seguros obrigatórios previamente definidos no contrato, integrado o custo de contratação ao preço ofertado.</a:t>
            </a:r>
          </a:p>
        </p:txBody>
      </p:sp>
      <p:sp>
        <p:nvSpPr>
          <p:cNvPr id="4" name="Título 1">
            <a:extLst>
              <a:ext uri="{FF2B5EF4-FFF2-40B4-BE49-F238E27FC236}">
                <a16:creationId xmlns:a16="http://schemas.microsoft.com/office/drawing/2014/main" id="{9C2787A4-EC11-1C62-A023-C5A568C7B567}"/>
              </a:ext>
            </a:extLst>
          </p:cNvPr>
          <p:cNvSpPr>
            <a:spLocks noGrp="1"/>
          </p:cNvSpPr>
          <p:nvPr>
            <p:ph type="title"/>
          </p:nvPr>
        </p:nvSpPr>
        <p:spPr>
          <a:xfrm>
            <a:off x="721743" y="664234"/>
            <a:ext cx="10437962" cy="1086928"/>
          </a:xfrm>
        </p:spPr>
        <p:txBody>
          <a:bodyPr>
            <a:noAutofit/>
          </a:bodyPr>
          <a:lstStyle/>
          <a:p>
            <a:pPr algn="just"/>
            <a:r>
              <a:rPr lang="pt-BR" sz="4000" dirty="0">
                <a:solidFill>
                  <a:srgbClr val="0076B4"/>
                </a:solidFill>
                <a:latin typeface="Arial Black" panose="020B0A04020102020204" pitchFamily="34" charset="0"/>
                <a:cs typeface="Arial" panose="020B0604020202020204" pitchFamily="34" charset="0"/>
              </a:rPr>
              <a:t>1)	A disciplina da “matriz de riscos” na Lei 14.133</a:t>
            </a:r>
          </a:p>
        </p:txBody>
      </p:sp>
    </p:spTree>
    <p:extLst>
      <p:ext uri="{BB962C8B-B14F-4D97-AF65-F5344CB8AC3E}">
        <p14:creationId xmlns:p14="http://schemas.microsoft.com/office/powerpoint/2010/main" val="1271526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391566" y="1747017"/>
            <a:ext cx="9408867" cy="4463200"/>
          </a:xfrm>
          <a:prstGeom prst="rect">
            <a:avLst/>
          </a:prstGeom>
        </p:spPr>
        <p:txBody>
          <a:bodyPr>
            <a:normAutofit/>
          </a:bodyPr>
          <a:lstStyle/>
          <a:p>
            <a:pPr marL="0" indent="0" algn="just">
              <a:lnSpc>
                <a:spcPct val="100000"/>
              </a:lnSpc>
              <a:buNone/>
            </a:pPr>
            <a:endParaRPr lang="pt-BR" sz="2000" dirty="0">
              <a:latin typeface="Arial" panose="020B0604020202020204" pitchFamily="34" charset="0"/>
              <a:cs typeface="Arial" panose="020B0604020202020204" pitchFamily="34" charset="0"/>
            </a:endParaRPr>
          </a:p>
          <a:p>
            <a:pPr marL="0" indent="0" algn="just">
              <a:lnSpc>
                <a:spcPct val="100000"/>
              </a:lnSpc>
              <a:buNone/>
            </a:pPr>
            <a:r>
              <a:rPr lang="pt-BR" sz="2000" dirty="0">
                <a:latin typeface="Arial" panose="020B0604020202020204" pitchFamily="34" charset="0"/>
                <a:cs typeface="Arial" panose="020B0604020202020204" pitchFamily="34" charset="0"/>
              </a:rPr>
              <a:t>§ 3º Quando a contratação se referir a obras e serviços de grande vulto ou forem adotados os regimes de contratação integrada e </a:t>
            </a:r>
            <a:r>
              <a:rPr lang="pt-BR" sz="2000" dirty="0" err="1">
                <a:latin typeface="Arial" panose="020B0604020202020204" pitchFamily="34" charset="0"/>
                <a:cs typeface="Arial" panose="020B0604020202020204" pitchFamily="34" charset="0"/>
              </a:rPr>
              <a:t>semi-integrada</a:t>
            </a:r>
            <a:r>
              <a:rPr lang="pt-BR" sz="2000" dirty="0">
                <a:latin typeface="Arial" panose="020B0604020202020204" pitchFamily="34" charset="0"/>
                <a:cs typeface="Arial" panose="020B0604020202020204" pitchFamily="34" charset="0"/>
              </a:rPr>
              <a:t>, o edital obrigatoriamente contemplará matriz de alocação de riscos entre o contratante e o contratado.</a:t>
            </a:r>
          </a:p>
          <a:p>
            <a:pPr marL="0" indent="0" algn="just">
              <a:lnSpc>
                <a:spcPct val="100000"/>
              </a:lnSpc>
              <a:buNone/>
            </a:pPr>
            <a:r>
              <a:rPr lang="pt-BR" sz="2000" dirty="0">
                <a:latin typeface="Arial" panose="020B0604020202020204" pitchFamily="34" charset="0"/>
                <a:cs typeface="Arial" panose="020B0604020202020204" pitchFamily="34" charset="0"/>
              </a:rPr>
              <a:t>§ 4º Nas contratações integradas ou </a:t>
            </a:r>
            <a:r>
              <a:rPr lang="pt-BR" sz="2000" dirty="0" err="1">
                <a:latin typeface="Arial" panose="020B0604020202020204" pitchFamily="34" charset="0"/>
                <a:cs typeface="Arial" panose="020B0604020202020204" pitchFamily="34" charset="0"/>
              </a:rPr>
              <a:t>semi-integradas</a:t>
            </a:r>
            <a:r>
              <a:rPr lang="pt-BR" sz="2000" dirty="0">
                <a:latin typeface="Arial" panose="020B0604020202020204" pitchFamily="34" charset="0"/>
                <a:cs typeface="Arial" panose="020B0604020202020204" pitchFamily="34" charset="0"/>
              </a:rPr>
              <a:t>, os riscos decorrentes de fatos supervenientes à contratação associados à escolha da solução de projeto básico pelo contratado deverão ser alocados como de sua responsabilidade na matriz de riscos</a:t>
            </a:r>
          </a:p>
          <a:p>
            <a:pPr marL="0" indent="0">
              <a:buNone/>
            </a:pPr>
            <a:endParaRPr lang="pt-BR" sz="1200"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9C2787A4-EC11-1C62-A023-C5A568C7B567}"/>
              </a:ext>
            </a:extLst>
          </p:cNvPr>
          <p:cNvSpPr>
            <a:spLocks noGrp="1"/>
          </p:cNvSpPr>
          <p:nvPr>
            <p:ph type="title"/>
          </p:nvPr>
        </p:nvSpPr>
        <p:spPr>
          <a:xfrm>
            <a:off x="721743" y="664234"/>
            <a:ext cx="10437962" cy="1086928"/>
          </a:xfrm>
        </p:spPr>
        <p:txBody>
          <a:bodyPr>
            <a:noAutofit/>
          </a:bodyPr>
          <a:lstStyle/>
          <a:p>
            <a:pPr algn="just"/>
            <a:r>
              <a:rPr lang="pt-BR" sz="4000" dirty="0">
                <a:solidFill>
                  <a:srgbClr val="0076B4"/>
                </a:solidFill>
                <a:latin typeface="Arial Black" panose="020B0A04020102020204" pitchFamily="34" charset="0"/>
                <a:cs typeface="Arial" panose="020B0604020202020204" pitchFamily="34" charset="0"/>
              </a:rPr>
              <a:t>1)	A disciplina da “matriz de riscos” na Lei 14.133</a:t>
            </a:r>
          </a:p>
        </p:txBody>
      </p:sp>
    </p:spTree>
    <p:extLst>
      <p:ext uri="{BB962C8B-B14F-4D97-AF65-F5344CB8AC3E}">
        <p14:creationId xmlns:p14="http://schemas.microsoft.com/office/powerpoint/2010/main" val="880159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615691" y="2110128"/>
            <a:ext cx="8333889" cy="3581645"/>
          </a:xfrm>
          <a:prstGeom prst="rect">
            <a:avLst/>
          </a:prstGeom>
        </p:spPr>
        <p:txBody>
          <a:bodyPr>
            <a:normAutofit/>
          </a:bodyPr>
          <a:lstStyle/>
          <a:p>
            <a:pPr marL="0" indent="0" algn="just">
              <a:lnSpc>
                <a:spcPct val="100000"/>
              </a:lnSpc>
              <a:buNone/>
            </a:pPr>
            <a:r>
              <a:rPr lang="pt-BR" sz="2200" dirty="0">
                <a:solidFill>
                  <a:srgbClr val="DCB138"/>
                </a:solidFill>
                <a:latin typeface="Arial Black" panose="020B0A04020102020204" pitchFamily="34" charset="0"/>
                <a:cs typeface="Arial" panose="020B0604020202020204" pitchFamily="34" charset="0"/>
              </a:rPr>
              <a:t>1.3) Previsão do art. 92: </a:t>
            </a:r>
          </a:p>
          <a:p>
            <a:pPr marL="0" indent="0" algn="just">
              <a:lnSpc>
                <a:spcPct val="100000"/>
              </a:lnSpc>
              <a:buNone/>
            </a:pPr>
            <a:endParaRPr lang="pt-BR" sz="2000" dirty="0">
              <a:latin typeface="Arial" panose="020B0604020202020204" pitchFamily="34" charset="0"/>
              <a:cs typeface="Arial" panose="020B0604020202020204" pitchFamily="34" charset="0"/>
            </a:endParaRPr>
          </a:p>
          <a:p>
            <a:pPr marL="0" indent="0" algn="just">
              <a:lnSpc>
                <a:spcPct val="100000"/>
              </a:lnSpc>
              <a:buNone/>
            </a:pPr>
            <a:r>
              <a:rPr lang="pt-BR" sz="2000" dirty="0">
                <a:latin typeface="Arial" panose="020B0604020202020204" pitchFamily="34" charset="0"/>
                <a:cs typeface="Arial" panose="020B0604020202020204" pitchFamily="34" charset="0"/>
              </a:rPr>
              <a:t>Art. 92. São necessárias em todo contrato cláusulas que estabeleçam:</a:t>
            </a:r>
          </a:p>
          <a:p>
            <a:pPr marL="0" indent="0" algn="just">
              <a:lnSpc>
                <a:spcPct val="100000"/>
              </a:lnSpc>
              <a:buNone/>
            </a:pPr>
            <a:r>
              <a:rPr lang="pt-BR" sz="2000" dirty="0">
                <a:latin typeface="Arial" panose="020B0604020202020204" pitchFamily="34" charset="0"/>
                <a:cs typeface="Arial" panose="020B0604020202020204" pitchFamily="34" charset="0"/>
              </a:rPr>
              <a:t>(...)</a:t>
            </a:r>
          </a:p>
          <a:p>
            <a:pPr marL="0" indent="0" algn="just">
              <a:lnSpc>
                <a:spcPct val="100000"/>
              </a:lnSpc>
              <a:buNone/>
            </a:pPr>
            <a:r>
              <a:rPr lang="pt-BR" sz="2000" dirty="0">
                <a:latin typeface="Arial" panose="020B0604020202020204" pitchFamily="34" charset="0"/>
                <a:cs typeface="Arial" panose="020B0604020202020204" pitchFamily="34" charset="0"/>
              </a:rPr>
              <a:t>IX - a matriz de risco, quando for o caso;</a:t>
            </a:r>
          </a:p>
          <a:p>
            <a:pPr marL="0" indent="0" algn="just">
              <a:buNone/>
            </a:pPr>
            <a:endParaRPr lang="pt-BR" sz="1100" dirty="0">
              <a:solidFill>
                <a:srgbClr val="DCB138"/>
              </a:solidFill>
              <a:latin typeface="Arial Black" panose="020B0A040201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B9CAC3D3-733C-0B07-42D4-E4C1534B7902}"/>
              </a:ext>
            </a:extLst>
          </p:cNvPr>
          <p:cNvSpPr>
            <a:spLocks noGrp="1"/>
          </p:cNvSpPr>
          <p:nvPr>
            <p:ph type="title"/>
          </p:nvPr>
        </p:nvSpPr>
        <p:spPr>
          <a:xfrm>
            <a:off x="721743" y="664234"/>
            <a:ext cx="10437962" cy="1086928"/>
          </a:xfrm>
        </p:spPr>
        <p:txBody>
          <a:bodyPr>
            <a:noAutofit/>
          </a:bodyPr>
          <a:lstStyle/>
          <a:p>
            <a:pPr algn="just"/>
            <a:r>
              <a:rPr lang="pt-BR" sz="4000" dirty="0">
                <a:solidFill>
                  <a:srgbClr val="0076B4"/>
                </a:solidFill>
                <a:latin typeface="Arial Black" panose="020B0A04020102020204" pitchFamily="34" charset="0"/>
                <a:cs typeface="Arial" panose="020B0604020202020204" pitchFamily="34" charset="0"/>
              </a:rPr>
              <a:t>1)	A disciplina da “matriz de riscos” na Lei 14.133</a:t>
            </a:r>
          </a:p>
        </p:txBody>
      </p:sp>
    </p:spTree>
    <p:extLst>
      <p:ext uri="{BB962C8B-B14F-4D97-AF65-F5344CB8AC3E}">
        <p14:creationId xmlns:p14="http://schemas.microsoft.com/office/powerpoint/2010/main" val="1396213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233577" y="1729766"/>
            <a:ext cx="9601200" cy="4524386"/>
          </a:xfrm>
          <a:prstGeom prst="rect">
            <a:avLst/>
          </a:prstGeom>
        </p:spPr>
        <p:txBody>
          <a:bodyPr>
            <a:normAutofit/>
          </a:bodyPr>
          <a:lstStyle/>
          <a:p>
            <a:pPr marL="0" indent="0" algn="just">
              <a:lnSpc>
                <a:spcPct val="100000"/>
              </a:lnSpc>
              <a:buNone/>
            </a:pPr>
            <a:r>
              <a:rPr lang="pt-BR" sz="2400" b="1" dirty="0">
                <a:solidFill>
                  <a:srgbClr val="DCB138"/>
                </a:solidFill>
                <a:latin typeface="Arial Black" panose="020B0A04020102020204" pitchFamily="34" charset="0"/>
                <a:cs typeface="Arial" panose="020B0604020202020204" pitchFamily="34" charset="0"/>
              </a:rPr>
              <a:t>1.4)	Previsão do art. 103 (Capítulo III – Da Alocação de Riscos)</a:t>
            </a:r>
          </a:p>
          <a:p>
            <a:pPr marL="0" indent="0" algn="just">
              <a:lnSpc>
                <a:spcPct val="100000"/>
              </a:lnSpc>
              <a:buNone/>
            </a:pPr>
            <a:r>
              <a:rPr lang="pt-BR" sz="2000" dirty="0">
                <a:latin typeface="Arial" panose="020B0604020202020204" pitchFamily="34" charset="0"/>
                <a:cs typeface="Arial" panose="020B0604020202020204" pitchFamily="34" charset="0"/>
              </a:rPr>
              <a:t>Art. 103. O contrato poderá identificar os riscos contratuais previstos e presumíveis e prever matriz de alocação de riscos, alocando-os entre contratante e contratado, mediante indicação daqueles a serem assumidos pelo setor público ou pelo setor privado ou daqueles a serem compartilhados.</a:t>
            </a:r>
          </a:p>
          <a:p>
            <a:pPr marL="0" indent="0" algn="just">
              <a:lnSpc>
                <a:spcPct val="100000"/>
              </a:lnSpc>
              <a:buNone/>
            </a:pPr>
            <a:r>
              <a:rPr lang="pt-BR" sz="2000" dirty="0">
                <a:latin typeface="Arial" panose="020B0604020202020204" pitchFamily="34" charset="0"/>
                <a:cs typeface="Arial" panose="020B0604020202020204" pitchFamily="34" charset="0"/>
              </a:rPr>
              <a:t>§ 1º A alocação de riscos de que trata o caput deste artigo considerará, em compatibilidade com as obrigações e os encargos atribuídos às partes no contrato, a natureza do risco, o beneficiário das prestações a que se vincula e a capacidade de cada setor para melhor gerenciá-lo.</a:t>
            </a:r>
          </a:p>
          <a:p>
            <a:pPr marL="0" indent="0" algn="just">
              <a:lnSpc>
                <a:spcPct val="100000"/>
              </a:lnSpc>
              <a:buNone/>
            </a:pPr>
            <a:r>
              <a:rPr lang="pt-BR" sz="2000" dirty="0">
                <a:latin typeface="Arial" panose="020B0604020202020204" pitchFamily="34" charset="0"/>
                <a:cs typeface="Arial" panose="020B0604020202020204" pitchFamily="34" charset="0"/>
              </a:rPr>
              <a:t>§ 2º Os riscos que tenham cobertura oferecida por seguradoras serão preferencialmente transferidos ao contratado.</a:t>
            </a:r>
          </a:p>
          <a:p>
            <a:pPr marL="0" indent="0" algn="just">
              <a:buNone/>
            </a:pPr>
            <a:endParaRPr lang="pt-BR" sz="1400" dirty="0">
              <a:solidFill>
                <a:srgbClr val="DCB138"/>
              </a:solidFill>
              <a:latin typeface="Arial Black" panose="020B0A040201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EA075C49-96BE-27C3-2F3F-19780E78A132}"/>
              </a:ext>
            </a:extLst>
          </p:cNvPr>
          <p:cNvSpPr>
            <a:spLocks noGrp="1"/>
          </p:cNvSpPr>
          <p:nvPr>
            <p:ph type="title"/>
          </p:nvPr>
        </p:nvSpPr>
        <p:spPr>
          <a:xfrm>
            <a:off x="721743" y="664234"/>
            <a:ext cx="10437962" cy="1086928"/>
          </a:xfrm>
        </p:spPr>
        <p:txBody>
          <a:bodyPr>
            <a:noAutofit/>
          </a:bodyPr>
          <a:lstStyle/>
          <a:p>
            <a:pPr algn="just"/>
            <a:r>
              <a:rPr lang="pt-BR" sz="4000" dirty="0">
                <a:solidFill>
                  <a:srgbClr val="0076B4"/>
                </a:solidFill>
                <a:latin typeface="Arial Black" panose="020B0A04020102020204" pitchFamily="34" charset="0"/>
                <a:cs typeface="Arial" panose="020B0604020202020204" pitchFamily="34" charset="0"/>
              </a:rPr>
              <a:t>1)	A disciplina da “matriz de riscos” na Lei 14.133</a:t>
            </a:r>
          </a:p>
        </p:txBody>
      </p:sp>
    </p:spTree>
    <p:extLst>
      <p:ext uri="{BB962C8B-B14F-4D97-AF65-F5344CB8AC3E}">
        <p14:creationId xmlns:p14="http://schemas.microsoft.com/office/powerpoint/2010/main" val="27055461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676399" y="1729766"/>
            <a:ext cx="9158377" cy="4524386"/>
          </a:xfrm>
          <a:prstGeom prst="rect">
            <a:avLst/>
          </a:prstGeom>
        </p:spPr>
        <p:txBody>
          <a:bodyPr>
            <a:normAutofit/>
          </a:bodyPr>
          <a:lstStyle/>
          <a:p>
            <a:pPr marL="0" indent="0" algn="just">
              <a:lnSpc>
                <a:spcPct val="100000"/>
              </a:lnSpc>
              <a:buNone/>
            </a:pPr>
            <a:endParaRPr lang="pt-BR" sz="2000" dirty="0">
              <a:latin typeface="Arial" panose="020B0604020202020204" pitchFamily="34" charset="0"/>
              <a:cs typeface="Arial" panose="020B0604020202020204" pitchFamily="34" charset="0"/>
            </a:endParaRPr>
          </a:p>
          <a:p>
            <a:pPr marL="0" indent="0" algn="just">
              <a:lnSpc>
                <a:spcPct val="100000"/>
              </a:lnSpc>
              <a:buNone/>
            </a:pPr>
            <a:r>
              <a:rPr lang="pt-BR" sz="2000" dirty="0">
                <a:latin typeface="Arial" panose="020B0604020202020204" pitchFamily="34" charset="0"/>
                <a:cs typeface="Arial" panose="020B0604020202020204" pitchFamily="34" charset="0"/>
              </a:rPr>
              <a:t>§ 3º A alocação dos riscos contratuais será quantificada para fins de projeção dos reflexos de seus custos no valor estimado da contratação.</a:t>
            </a:r>
          </a:p>
          <a:p>
            <a:pPr marL="0" indent="0" algn="just">
              <a:lnSpc>
                <a:spcPct val="100000"/>
              </a:lnSpc>
              <a:buNone/>
            </a:pPr>
            <a:r>
              <a:rPr lang="pt-BR" sz="2000" dirty="0">
                <a:latin typeface="Arial" panose="020B0604020202020204" pitchFamily="34" charset="0"/>
                <a:cs typeface="Arial" panose="020B0604020202020204" pitchFamily="34" charset="0"/>
              </a:rPr>
              <a:t>§ 4º A matriz de alocação de riscos definirá o equilíbrio econômico-financeiro inicial do contrato em relação a eventos supervenientes e deverá ser observada na solução de eventuais pleitos das partes.</a:t>
            </a:r>
          </a:p>
        </p:txBody>
      </p:sp>
      <p:sp>
        <p:nvSpPr>
          <p:cNvPr id="4" name="Título 1">
            <a:extLst>
              <a:ext uri="{FF2B5EF4-FFF2-40B4-BE49-F238E27FC236}">
                <a16:creationId xmlns:a16="http://schemas.microsoft.com/office/drawing/2014/main" id="{F34D3900-5608-85FF-918A-7C42934F32CF}"/>
              </a:ext>
            </a:extLst>
          </p:cNvPr>
          <p:cNvSpPr>
            <a:spLocks noGrp="1"/>
          </p:cNvSpPr>
          <p:nvPr>
            <p:ph type="title"/>
          </p:nvPr>
        </p:nvSpPr>
        <p:spPr>
          <a:xfrm>
            <a:off x="721743" y="664234"/>
            <a:ext cx="10437962" cy="1086928"/>
          </a:xfrm>
        </p:spPr>
        <p:txBody>
          <a:bodyPr>
            <a:noAutofit/>
          </a:bodyPr>
          <a:lstStyle/>
          <a:p>
            <a:pPr algn="just"/>
            <a:r>
              <a:rPr lang="pt-BR" sz="4000" dirty="0">
                <a:solidFill>
                  <a:srgbClr val="0076B4"/>
                </a:solidFill>
                <a:latin typeface="Arial Black" panose="020B0A04020102020204" pitchFamily="34" charset="0"/>
                <a:cs typeface="Arial" panose="020B0604020202020204" pitchFamily="34" charset="0"/>
              </a:rPr>
              <a:t>1)	A disciplina da “matriz de riscos” na Lei 14.133</a:t>
            </a:r>
          </a:p>
        </p:txBody>
      </p:sp>
    </p:spTree>
    <p:extLst>
      <p:ext uri="{BB962C8B-B14F-4D97-AF65-F5344CB8AC3E}">
        <p14:creationId xmlns:p14="http://schemas.microsoft.com/office/powerpoint/2010/main" val="33593225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558505" y="1795444"/>
            <a:ext cx="9601200" cy="4524386"/>
          </a:xfrm>
          <a:prstGeom prst="rect">
            <a:avLst/>
          </a:prstGeom>
        </p:spPr>
        <p:txBody>
          <a:bodyPr>
            <a:normAutofit/>
          </a:bodyPr>
          <a:lstStyle/>
          <a:p>
            <a:pPr marL="0" indent="0" algn="just">
              <a:lnSpc>
                <a:spcPct val="100000"/>
              </a:lnSpc>
              <a:buNone/>
            </a:pPr>
            <a:r>
              <a:rPr lang="pt-BR" sz="2000" dirty="0">
                <a:latin typeface="Arial" panose="020B0604020202020204" pitchFamily="34" charset="0"/>
                <a:cs typeface="Arial" panose="020B0604020202020204" pitchFamily="34" charset="0"/>
              </a:rPr>
              <a:t>§ 5º Sempre que atendidas as condições do contrato e da matriz de alocação de riscos, será considerado mantido o equilíbrio econômico-financeiro, renunciando as partes aos pedidos de restabelecimento do equilíbrio relacionados aos riscos assumidos, exceto no que se refere:</a:t>
            </a:r>
          </a:p>
          <a:p>
            <a:pPr marL="0" indent="0" algn="just">
              <a:lnSpc>
                <a:spcPct val="100000"/>
              </a:lnSpc>
              <a:buNone/>
            </a:pPr>
            <a:r>
              <a:rPr lang="pt-BR" sz="2000" dirty="0">
                <a:latin typeface="Arial" panose="020B0604020202020204" pitchFamily="34" charset="0"/>
                <a:cs typeface="Arial" panose="020B0604020202020204" pitchFamily="34" charset="0"/>
              </a:rPr>
              <a:t>I - às alterações unilaterais determinadas pela Administração, nas hipóteses do inciso I do caput do art. 124 desta Lei;</a:t>
            </a:r>
          </a:p>
          <a:p>
            <a:pPr marL="0" indent="0" algn="just">
              <a:lnSpc>
                <a:spcPct val="100000"/>
              </a:lnSpc>
              <a:buNone/>
            </a:pPr>
            <a:r>
              <a:rPr lang="pt-BR" sz="2000" dirty="0">
                <a:latin typeface="Arial" panose="020B0604020202020204" pitchFamily="34" charset="0"/>
                <a:cs typeface="Arial" panose="020B0604020202020204" pitchFamily="34" charset="0"/>
              </a:rPr>
              <a:t>II - ao aumento ou à redução, por legislação superveniente, dos tributos diretamente pagos pelo contratado em decorrência do contrato.</a:t>
            </a:r>
          </a:p>
          <a:p>
            <a:pPr marL="0" indent="0" algn="just">
              <a:lnSpc>
                <a:spcPct val="100000"/>
              </a:lnSpc>
              <a:buNone/>
            </a:pPr>
            <a:r>
              <a:rPr lang="pt-BR" sz="2000" dirty="0">
                <a:latin typeface="Arial" panose="020B0604020202020204" pitchFamily="34" charset="0"/>
                <a:cs typeface="Arial" panose="020B0604020202020204" pitchFamily="34" charset="0"/>
              </a:rPr>
              <a:t>§ 6º Na alocação de que trata o caput deste artigo, poderão ser adotados métodos e padrões usualmente utilizados por entidades públicas e privadas, e os ministérios e secretarias supervisores dos órgãos e das entidades da Administração Pública poderão definir os parâmetros e o detalhamento dos procedimentos necessários a sua identificação, alocação e quantificação financeira.</a:t>
            </a:r>
          </a:p>
          <a:p>
            <a:pPr marL="0" indent="0" algn="just">
              <a:buNone/>
            </a:pPr>
            <a:endParaRPr lang="pt-BR" sz="2000" dirty="0">
              <a:solidFill>
                <a:srgbClr val="DCB138"/>
              </a:solidFill>
              <a:latin typeface="Arial Black" panose="020B0A04020102020204" pitchFamily="34" charset="0"/>
              <a:cs typeface="Arial" panose="020B0604020202020204" pitchFamily="34" charset="0"/>
            </a:endParaRPr>
          </a:p>
          <a:p>
            <a:pPr marL="0" indent="0" algn="just">
              <a:buNone/>
            </a:pPr>
            <a:endParaRPr lang="pt-BR" sz="2000" dirty="0">
              <a:solidFill>
                <a:srgbClr val="DCB138"/>
              </a:solidFill>
              <a:latin typeface="Arial Black" panose="020B0A040201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F34D3900-5608-85FF-918A-7C42934F32CF}"/>
              </a:ext>
            </a:extLst>
          </p:cNvPr>
          <p:cNvSpPr>
            <a:spLocks noGrp="1"/>
          </p:cNvSpPr>
          <p:nvPr>
            <p:ph type="title"/>
          </p:nvPr>
        </p:nvSpPr>
        <p:spPr>
          <a:xfrm>
            <a:off x="721743" y="664234"/>
            <a:ext cx="10437962" cy="1086928"/>
          </a:xfrm>
        </p:spPr>
        <p:txBody>
          <a:bodyPr>
            <a:noAutofit/>
          </a:bodyPr>
          <a:lstStyle/>
          <a:p>
            <a:pPr algn="just"/>
            <a:r>
              <a:rPr lang="pt-BR" sz="4000" dirty="0">
                <a:solidFill>
                  <a:srgbClr val="0076B4"/>
                </a:solidFill>
                <a:latin typeface="Arial Black" panose="020B0A04020102020204" pitchFamily="34" charset="0"/>
                <a:cs typeface="Arial" panose="020B0604020202020204" pitchFamily="34" charset="0"/>
              </a:rPr>
              <a:t>1)	A disciplina da “matriz de riscos” na Lei 14.133</a:t>
            </a:r>
          </a:p>
        </p:txBody>
      </p:sp>
    </p:spTree>
    <p:extLst>
      <p:ext uri="{BB962C8B-B14F-4D97-AF65-F5344CB8AC3E}">
        <p14:creationId xmlns:p14="http://schemas.microsoft.com/office/powerpoint/2010/main" val="1598430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233577" y="1729766"/>
            <a:ext cx="9601200" cy="4524386"/>
          </a:xfrm>
          <a:prstGeom prst="rect">
            <a:avLst/>
          </a:prstGeom>
        </p:spPr>
        <p:txBody>
          <a:bodyPr>
            <a:normAutofit fontScale="92500" lnSpcReduction="10000"/>
          </a:bodyPr>
          <a:lstStyle/>
          <a:p>
            <a:pPr marL="0" indent="0" algn="just">
              <a:lnSpc>
                <a:spcPct val="100000"/>
              </a:lnSpc>
              <a:buNone/>
            </a:pPr>
            <a:r>
              <a:rPr lang="pt-BR" sz="2600" dirty="0">
                <a:solidFill>
                  <a:srgbClr val="DCB138"/>
                </a:solidFill>
                <a:latin typeface="Arial Black" panose="020B0A04020102020204" pitchFamily="34" charset="0"/>
                <a:cs typeface="Arial" panose="020B0604020202020204" pitchFamily="34" charset="0"/>
              </a:rPr>
              <a:t>1.5)	Previsão do art. 133:</a:t>
            </a:r>
          </a:p>
          <a:p>
            <a:pPr marL="0" indent="0" algn="just">
              <a:lnSpc>
                <a:spcPct val="100000"/>
              </a:lnSpc>
              <a:buNone/>
            </a:pPr>
            <a:r>
              <a:rPr lang="pt-BR" sz="2000" dirty="0">
                <a:latin typeface="Arial" panose="020B0604020202020204" pitchFamily="34" charset="0"/>
                <a:cs typeface="Arial" panose="020B0604020202020204" pitchFamily="34" charset="0"/>
              </a:rPr>
              <a:t>Art. 133. Nas hipóteses em que for adotada a contratação integrada ou </a:t>
            </a:r>
            <a:r>
              <a:rPr lang="pt-BR" sz="2000" dirty="0" err="1">
                <a:latin typeface="Arial" panose="020B0604020202020204" pitchFamily="34" charset="0"/>
                <a:cs typeface="Arial" panose="020B0604020202020204" pitchFamily="34" charset="0"/>
              </a:rPr>
              <a:t>semi-integrada</a:t>
            </a:r>
            <a:r>
              <a:rPr lang="pt-BR" sz="2000" dirty="0">
                <a:latin typeface="Arial" panose="020B0604020202020204" pitchFamily="34" charset="0"/>
                <a:cs typeface="Arial" panose="020B0604020202020204" pitchFamily="34" charset="0"/>
              </a:rPr>
              <a:t>, é vedada a alteração dos valores contratuais, exceto nos seguintes casos:</a:t>
            </a:r>
          </a:p>
          <a:p>
            <a:pPr marL="0" indent="0" algn="just">
              <a:lnSpc>
                <a:spcPct val="100000"/>
              </a:lnSpc>
              <a:buNone/>
            </a:pPr>
            <a:r>
              <a:rPr lang="pt-BR" sz="2000" dirty="0">
                <a:latin typeface="Arial" panose="020B0604020202020204" pitchFamily="34" charset="0"/>
                <a:cs typeface="Arial" panose="020B0604020202020204" pitchFamily="34" charset="0"/>
              </a:rPr>
              <a:t>I - para restabelecimento do equilíbrio econômico-financeiro decorrente de caso fortuito ou força maior;</a:t>
            </a:r>
          </a:p>
          <a:p>
            <a:pPr marL="0" indent="0" algn="just">
              <a:lnSpc>
                <a:spcPct val="100000"/>
              </a:lnSpc>
              <a:buNone/>
            </a:pPr>
            <a:r>
              <a:rPr lang="pt-BR" sz="2000" dirty="0">
                <a:latin typeface="Arial" panose="020B0604020202020204" pitchFamily="34" charset="0"/>
                <a:cs typeface="Arial" panose="020B0604020202020204" pitchFamily="34" charset="0"/>
              </a:rPr>
              <a:t>II - por necessidade de alteração do projeto ou das especificações para melhor adequação técnica aos objetivos da contratação, a pedido da Administração, desde que não decorrente de erros ou omissões por parte do contratado, observados os limites estabelecidos no art. 125 desta Lei;</a:t>
            </a:r>
          </a:p>
          <a:p>
            <a:pPr marL="0" indent="0" algn="just">
              <a:lnSpc>
                <a:spcPct val="100000"/>
              </a:lnSpc>
              <a:buNone/>
            </a:pPr>
            <a:r>
              <a:rPr lang="pt-BR" sz="2000" dirty="0">
                <a:latin typeface="Arial" panose="020B0604020202020204" pitchFamily="34" charset="0"/>
                <a:cs typeface="Arial" panose="020B0604020202020204" pitchFamily="34" charset="0"/>
              </a:rPr>
              <a:t>III - por necessidade de alteração do projeto nas contratações </a:t>
            </a:r>
            <a:r>
              <a:rPr lang="pt-BR" sz="2000" dirty="0" err="1">
                <a:latin typeface="Arial" panose="020B0604020202020204" pitchFamily="34" charset="0"/>
                <a:cs typeface="Arial" panose="020B0604020202020204" pitchFamily="34" charset="0"/>
              </a:rPr>
              <a:t>semi-integradas</a:t>
            </a:r>
            <a:r>
              <a:rPr lang="pt-BR" sz="2000" dirty="0">
                <a:latin typeface="Arial" panose="020B0604020202020204" pitchFamily="34" charset="0"/>
                <a:cs typeface="Arial" panose="020B0604020202020204" pitchFamily="34" charset="0"/>
              </a:rPr>
              <a:t>, nos termos do § 5º do art. 46 desta Lei;</a:t>
            </a:r>
          </a:p>
          <a:p>
            <a:pPr marL="0" indent="0" algn="just">
              <a:lnSpc>
                <a:spcPct val="100000"/>
              </a:lnSpc>
              <a:buNone/>
            </a:pPr>
            <a:r>
              <a:rPr lang="pt-BR" sz="2000" dirty="0">
                <a:latin typeface="Arial" panose="020B0604020202020204" pitchFamily="34" charset="0"/>
                <a:cs typeface="Arial" panose="020B0604020202020204" pitchFamily="34" charset="0"/>
              </a:rPr>
              <a:t>IV - por ocorrência de evento superveniente alocado na matriz de riscos como de responsabilidade da Administração.</a:t>
            </a:r>
          </a:p>
          <a:p>
            <a:pPr marL="0" indent="0" algn="just">
              <a:buNone/>
            </a:pPr>
            <a:endParaRPr lang="pt-BR" sz="2400" dirty="0">
              <a:solidFill>
                <a:srgbClr val="DCB138"/>
              </a:solidFill>
              <a:latin typeface="Arial Black" panose="020B0A04020102020204" pitchFamily="34" charset="0"/>
              <a:cs typeface="Arial" panose="020B0604020202020204" pitchFamily="34" charset="0"/>
            </a:endParaRPr>
          </a:p>
          <a:p>
            <a:pPr marL="0" indent="0" algn="just">
              <a:buNone/>
            </a:pPr>
            <a:endParaRPr lang="pt-BR" sz="1100" dirty="0">
              <a:solidFill>
                <a:srgbClr val="DCB138"/>
              </a:solidFill>
              <a:latin typeface="Arial Black" panose="020B0A040201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60767A57-1265-C4B9-0F72-AAAEFF7C6012}"/>
              </a:ext>
            </a:extLst>
          </p:cNvPr>
          <p:cNvSpPr>
            <a:spLocks noGrp="1"/>
          </p:cNvSpPr>
          <p:nvPr>
            <p:ph type="title"/>
          </p:nvPr>
        </p:nvSpPr>
        <p:spPr>
          <a:xfrm>
            <a:off x="721743" y="664234"/>
            <a:ext cx="10437962" cy="1086928"/>
          </a:xfrm>
        </p:spPr>
        <p:txBody>
          <a:bodyPr>
            <a:noAutofit/>
          </a:bodyPr>
          <a:lstStyle/>
          <a:p>
            <a:pPr algn="just"/>
            <a:r>
              <a:rPr lang="pt-BR" sz="4000" dirty="0">
                <a:solidFill>
                  <a:srgbClr val="0076B4"/>
                </a:solidFill>
                <a:latin typeface="Arial Black" panose="020B0A04020102020204" pitchFamily="34" charset="0"/>
                <a:cs typeface="Arial" panose="020B0604020202020204" pitchFamily="34" charset="0"/>
              </a:rPr>
              <a:t>1)	A disciplina da “matriz de riscos” na Lei 14.133</a:t>
            </a:r>
          </a:p>
        </p:txBody>
      </p:sp>
    </p:spTree>
    <p:extLst>
      <p:ext uri="{BB962C8B-B14F-4D97-AF65-F5344CB8AC3E}">
        <p14:creationId xmlns:p14="http://schemas.microsoft.com/office/powerpoint/2010/main" val="16563344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595119" y="1883242"/>
            <a:ext cx="9361865" cy="4524386"/>
          </a:xfrm>
          <a:prstGeom prst="rect">
            <a:avLst/>
          </a:prstGeom>
        </p:spPr>
        <p:txBody>
          <a:bodyPr>
            <a:normAutofit/>
          </a:bodyPr>
          <a:lstStyle/>
          <a:p>
            <a:pPr marL="0" indent="0" algn="just">
              <a:lnSpc>
                <a:spcPct val="100000"/>
              </a:lnSpc>
              <a:buNone/>
            </a:pPr>
            <a:r>
              <a:rPr lang="pt-BR" sz="2200" dirty="0">
                <a:solidFill>
                  <a:srgbClr val="DCB138"/>
                </a:solidFill>
                <a:latin typeface="Arial Black" panose="020B0A04020102020204" pitchFamily="34" charset="0"/>
                <a:cs typeface="Arial" panose="020B0604020202020204" pitchFamily="34" charset="0"/>
              </a:rPr>
              <a:t>1.6)	Síntese</a:t>
            </a:r>
          </a:p>
          <a:p>
            <a:pPr marL="0" indent="0" algn="just">
              <a:lnSpc>
                <a:spcPct val="100000"/>
              </a:lnSpc>
              <a:buNone/>
            </a:pPr>
            <a:r>
              <a:rPr lang="pt-BR" sz="2200" dirty="0">
                <a:latin typeface="Arial" panose="020B0604020202020204" pitchFamily="34" charset="0"/>
                <a:cs typeface="Arial" panose="020B0604020202020204" pitchFamily="34" charset="0"/>
              </a:rPr>
              <a:t>1.6.1) A Lei 14.133 utiliza a expressão “matriz de risco” para indicar uma cláusula contratual de conteúdo específico</a:t>
            </a:r>
          </a:p>
          <a:p>
            <a:pPr marL="0" indent="0" algn="just">
              <a:lnSpc>
                <a:spcPct val="100000"/>
              </a:lnSpc>
              <a:buNone/>
            </a:pPr>
            <a:r>
              <a:rPr lang="pt-BR" sz="2200" dirty="0">
                <a:latin typeface="Arial" panose="020B0604020202020204" pitchFamily="34" charset="0"/>
                <a:cs typeface="Arial" panose="020B0604020202020204" pitchFamily="34" charset="0"/>
              </a:rPr>
              <a:t>1.6.2) A Lei 14.133 prevê que a matriz de risco é “obrigatória” em certos casos e “facultativa” em outros</a:t>
            </a:r>
          </a:p>
          <a:p>
            <a:pPr marL="0" indent="0" algn="just">
              <a:lnSpc>
                <a:spcPct val="100000"/>
              </a:lnSpc>
              <a:buNone/>
            </a:pPr>
            <a:r>
              <a:rPr lang="pt-BR" sz="2200" dirty="0">
                <a:latin typeface="Arial" panose="020B0604020202020204" pitchFamily="34" charset="0"/>
                <a:cs typeface="Arial" panose="020B0604020202020204" pitchFamily="34" charset="0"/>
              </a:rPr>
              <a:t>1.6.3) Evidentemente, todo contrato (inclusive administrativo) distribui os riscos entre as partes. Logo, a ausência de uma cláusula formal (denominada “matriz de riscos”) não significa a ausência da alocação de riscos</a:t>
            </a:r>
          </a:p>
          <a:p>
            <a:pPr marL="0" indent="0" algn="just">
              <a:buNone/>
            </a:pPr>
            <a:endParaRPr lang="pt-BR" sz="2200" dirty="0">
              <a:solidFill>
                <a:srgbClr val="DCB138"/>
              </a:solidFill>
              <a:latin typeface="Arial Black" panose="020B0A04020102020204" pitchFamily="34" charset="0"/>
              <a:cs typeface="Arial" panose="020B0604020202020204" pitchFamily="34" charset="0"/>
            </a:endParaRPr>
          </a:p>
          <a:p>
            <a:pPr marL="0" indent="0" algn="just">
              <a:buNone/>
            </a:pPr>
            <a:endParaRPr lang="pt-BR" sz="2200" dirty="0">
              <a:solidFill>
                <a:srgbClr val="DCB138"/>
              </a:solidFill>
              <a:latin typeface="Arial Black" panose="020B0A040201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D8275DDA-4D2B-8C05-C91F-9411AD0BD79E}"/>
              </a:ext>
            </a:extLst>
          </p:cNvPr>
          <p:cNvSpPr>
            <a:spLocks noGrp="1"/>
          </p:cNvSpPr>
          <p:nvPr>
            <p:ph type="title"/>
          </p:nvPr>
        </p:nvSpPr>
        <p:spPr>
          <a:xfrm>
            <a:off x="721743" y="664234"/>
            <a:ext cx="10437962" cy="1086928"/>
          </a:xfrm>
        </p:spPr>
        <p:txBody>
          <a:bodyPr>
            <a:noAutofit/>
          </a:bodyPr>
          <a:lstStyle/>
          <a:p>
            <a:pPr algn="just"/>
            <a:r>
              <a:rPr lang="pt-BR" sz="4000" dirty="0">
                <a:solidFill>
                  <a:srgbClr val="0076B4"/>
                </a:solidFill>
                <a:latin typeface="Arial Black" panose="020B0A04020102020204" pitchFamily="34" charset="0"/>
                <a:cs typeface="Arial" panose="020B0604020202020204" pitchFamily="34" charset="0"/>
              </a:rPr>
              <a:t>1)	A disciplina da “matriz de riscos” na Lei 14.133</a:t>
            </a:r>
          </a:p>
        </p:txBody>
      </p:sp>
    </p:spTree>
    <p:extLst>
      <p:ext uri="{BB962C8B-B14F-4D97-AF65-F5344CB8AC3E}">
        <p14:creationId xmlns:p14="http://schemas.microsoft.com/office/powerpoint/2010/main" val="1531592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354347" y="1997185"/>
            <a:ext cx="8341744" cy="3489216"/>
          </a:xfrm>
          <a:prstGeom prst="rect">
            <a:avLst/>
          </a:prstGeom>
        </p:spPr>
        <p:txBody>
          <a:bodyPr>
            <a:normAutofit/>
          </a:bodyPr>
          <a:lstStyle/>
          <a:p>
            <a:pPr marL="263525" indent="0" algn="just">
              <a:lnSpc>
                <a:spcPct val="100000"/>
              </a:lnSpc>
              <a:buNone/>
            </a:pPr>
            <a:r>
              <a:rPr lang="pt-BR" sz="2200" dirty="0">
                <a:solidFill>
                  <a:srgbClr val="DCB138"/>
                </a:solidFill>
                <a:latin typeface="Arial Black" panose="020B0A04020102020204" pitchFamily="34" charset="0"/>
                <a:cs typeface="Arial" panose="020B0604020202020204" pitchFamily="34" charset="0"/>
              </a:rPr>
              <a:t>2.1)	Lei 8.666: alocação predeterminada dos riscos</a:t>
            </a:r>
          </a:p>
          <a:p>
            <a:pPr marL="263525" indent="0" algn="just">
              <a:lnSpc>
                <a:spcPct val="100000"/>
              </a:lnSpc>
              <a:buNone/>
            </a:pPr>
            <a:r>
              <a:rPr lang="pt-BR" sz="2000" dirty="0">
                <a:solidFill>
                  <a:srgbClr val="DCB138"/>
                </a:solidFill>
                <a:latin typeface="Arial Black" panose="020B0A04020102020204" pitchFamily="34" charset="0"/>
                <a:cs typeface="Arial" panose="020B0604020202020204" pitchFamily="34" charset="0"/>
              </a:rPr>
              <a:t>	</a:t>
            </a:r>
            <a:r>
              <a:rPr lang="pt-BR" sz="2000" dirty="0">
                <a:latin typeface="Arial" panose="020B0604020202020204" pitchFamily="34" charset="0"/>
                <a:cs typeface="Arial" panose="020B0604020202020204" pitchFamily="34" charset="0"/>
              </a:rPr>
              <a:t>2.1.1) Riscos “ordinários”: particular contratado</a:t>
            </a:r>
          </a:p>
          <a:p>
            <a:pPr marL="263525" indent="0" algn="just">
              <a:lnSpc>
                <a:spcPct val="100000"/>
              </a:lnSpc>
              <a:buNone/>
            </a:pPr>
            <a:r>
              <a:rPr lang="pt-BR" sz="2000" dirty="0">
                <a:latin typeface="Arial" panose="020B0604020202020204" pitchFamily="34" charset="0"/>
                <a:cs typeface="Arial" panose="020B0604020202020204" pitchFamily="34" charset="0"/>
              </a:rPr>
              <a:t>	2.1.2) Riscos “extraordinários”: Administração </a:t>
            </a:r>
          </a:p>
          <a:p>
            <a:pPr marL="263525" indent="0" algn="just">
              <a:lnSpc>
                <a:spcPct val="100000"/>
              </a:lnSpc>
              <a:buNone/>
            </a:pPr>
            <a:endParaRPr lang="pt-BR" sz="2000" dirty="0">
              <a:latin typeface="Arial" panose="020B0604020202020204" pitchFamily="34" charset="0"/>
              <a:cs typeface="Arial" panose="020B0604020202020204" pitchFamily="34" charset="0"/>
            </a:endParaRPr>
          </a:p>
          <a:p>
            <a:pPr marL="263525" indent="0" algn="just">
              <a:lnSpc>
                <a:spcPct val="100000"/>
              </a:lnSpc>
              <a:buNone/>
            </a:pPr>
            <a:r>
              <a:rPr lang="pt-BR" sz="2200" dirty="0">
                <a:solidFill>
                  <a:srgbClr val="DCB138"/>
                </a:solidFill>
                <a:latin typeface="Arial Black" panose="020B0A04020102020204" pitchFamily="34" charset="0"/>
                <a:cs typeface="Arial" panose="020B0604020202020204" pitchFamily="34" charset="0"/>
              </a:rPr>
              <a:t>2.2) Lei 14.133: alocação de riscos variável caso a caso</a:t>
            </a:r>
          </a:p>
          <a:p>
            <a:pPr marL="263525" indent="0" algn="just">
              <a:lnSpc>
                <a:spcPct val="100000"/>
              </a:lnSpc>
              <a:buNone/>
            </a:pPr>
            <a:r>
              <a:rPr lang="pt-BR" sz="2000" dirty="0">
                <a:solidFill>
                  <a:srgbClr val="DCB138"/>
                </a:solidFill>
                <a:latin typeface="Arial Black" panose="020B0A04020102020204" pitchFamily="34" charset="0"/>
                <a:cs typeface="Arial" panose="020B0604020202020204" pitchFamily="34" charset="0"/>
              </a:rPr>
              <a:t>	</a:t>
            </a:r>
            <a:r>
              <a:rPr lang="pt-BR" sz="2000" dirty="0">
                <a:latin typeface="Arial" panose="020B0604020202020204" pitchFamily="34" charset="0"/>
                <a:cs typeface="Arial" panose="020B0604020202020204" pitchFamily="34" charset="0"/>
              </a:rPr>
              <a:t>2.2.1) Alocação segundo o postulado econômico da eficiência</a:t>
            </a:r>
          </a:p>
          <a:p>
            <a:pPr marL="263525" indent="0" algn="just">
              <a:lnSpc>
                <a:spcPct val="100000"/>
              </a:lnSpc>
              <a:buNone/>
            </a:pPr>
            <a:r>
              <a:rPr lang="pt-BR" sz="2000" dirty="0">
                <a:latin typeface="Arial" panose="020B0604020202020204" pitchFamily="34" charset="0"/>
                <a:cs typeface="Arial" panose="020B0604020202020204" pitchFamily="34" charset="0"/>
              </a:rPr>
              <a:t>	2.2.2) Ampliação da margem de riscos do particular</a:t>
            </a:r>
          </a:p>
          <a:p>
            <a:pPr marL="263525" indent="0" algn="just">
              <a:buNone/>
            </a:pPr>
            <a:endParaRPr lang="pt-BR" sz="2400" dirty="0">
              <a:solidFill>
                <a:srgbClr val="DCB138"/>
              </a:solidFill>
              <a:latin typeface="Arial Black" panose="020B0A04020102020204" pitchFamily="34" charset="0"/>
              <a:cs typeface="Arial" panose="020B0604020202020204" pitchFamily="34" charset="0"/>
            </a:endParaRPr>
          </a:p>
          <a:p>
            <a:pPr marL="0" indent="0" algn="just">
              <a:buNone/>
            </a:pPr>
            <a:endParaRPr lang="pt-BR" sz="1100" dirty="0">
              <a:solidFill>
                <a:srgbClr val="DCB138"/>
              </a:solidFill>
              <a:latin typeface="Arial Black" panose="020B0A040201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87EC0319-1127-6EE9-125D-535DA1FD0463}"/>
              </a:ext>
            </a:extLst>
          </p:cNvPr>
          <p:cNvSpPr>
            <a:spLocks noGrp="1"/>
          </p:cNvSpPr>
          <p:nvPr>
            <p:ph type="title"/>
          </p:nvPr>
        </p:nvSpPr>
        <p:spPr>
          <a:xfrm>
            <a:off x="721743" y="664234"/>
            <a:ext cx="10437962" cy="1086928"/>
          </a:xfrm>
        </p:spPr>
        <p:txBody>
          <a:bodyPr>
            <a:noAutofit/>
          </a:bodyPr>
          <a:lstStyle/>
          <a:p>
            <a:pPr algn="just"/>
            <a:r>
              <a:rPr lang="pt-BR" sz="4000" dirty="0">
                <a:solidFill>
                  <a:srgbClr val="0076B4"/>
                </a:solidFill>
                <a:latin typeface="Arial Black" panose="020B0A04020102020204" pitchFamily="34" charset="0"/>
                <a:cs typeface="Arial" panose="020B0604020202020204" pitchFamily="34" charset="0"/>
              </a:rPr>
              <a:t>2)	Breve cotejo da disciplina do tema nas Leis 14.133 e 8.666</a:t>
            </a:r>
          </a:p>
        </p:txBody>
      </p:sp>
    </p:spTree>
    <p:extLst>
      <p:ext uri="{BB962C8B-B14F-4D97-AF65-F5344CB8AC3E}">
        <p14:creationId xmlns:p14="http://schemas.microsoft.com/office/powerpoint/2010/main" val="2103963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337094" y="1885041"/>
            <a:ext cx="8341744" cy="3489216"/>
          </a:xfrm>
          <a:prstGeom prst="rect">
            <a:avLst/>
          </a:prstGeom>
        </p:spPr>
        <p:txBody>
          <a:bodyPr>
            <a:normAutofit/>
          </a:bodyPr>
          <a:lstStyle/>
          <a:p>
            <a:pPr marL="361950" indent="0" algn="just">
              <a:lnSpc>
                <a:spcPct val="100000"/>
              </a:lnSpc>
              <a:buNone/>
            </a:pPr>
            <a:r>
              <a:rPr lang="pt-BR" sz="2000" b="1" dirty="0">
                <a:latin typeface="Arial" panose="020B0604020202020204" pitchFamily="34" charset="0"/>
                <a:cs typeface="Arial" panose="020B0604020202020204" pitchFamily="34" charset="0"/>
              </a:rPr>
              <a:t>3.1) </a:t>
            </a:r>
            <a:r>
              <a:rPr lang="pt-BR" sz="2000" dirty="0">
                <a:latin typeface="Arial" panose="020B0604020202020204" pitchFamily="34" charset="0"/>
                <a:cs typeface="Arial" panose="020B0604020202020204" pitchFamily="34" charset="0"/>
              </a:rPr>
              <a:t>O reconhecimento da diferença do nível cognitivo entre Administração e particular </a:t>
            </a:r>
          </a:p>
          <a:p>
            <a:pPr marL="361950" indent="0" algn="just">
              <a:lnSpc>
                <a:spcPct val="100000"/>
              </a:lnSpc>
              <a:buNone/>
            </a:pPr>
            <a:r>
              <a:rPr lang="pt-BR" sz="2000" b="1" dirty="0">
                <a:latin typeface="Arial" panose="020B0604020202020204" pitchFamily="34" charset="0"/>
                <a:cs typeface="Arial" panose="020B0604020202020204" pitchFamily="34" charset="0"/>
              </a:rPr>
              <a:t>3.2) </a:t>
            </a:r>
            <a:r>
              <a:rPr lang="pt-BR" sz="2000" dirty="0">
                <a:latin typeface="Arial" panose="020B0604020202020204" pitchFamily="34" charset="0"/>
                <a:cs typeface="Arial" panose="020B0604020202020204" pitchFamily="34" charset="0"/>
              </a:rPr>
              <a:t>A ampliação da autonomia do particular na concepção do projeto: contratação integrada e </a:t>
            </a:r>
            <a:r>
              <a:rPr lang="pt-BR" sz="2000" dirty="0" err="1">
                <a:latin typeface="Arial" panose="020B0604020202020204" pitchFamily="34" charset="0"/>
                <a:cs typeface="Arial" panose="020B0604020202020204" pitchFamily="34" charset="0"/>
              </a:rPr>
              <a:t>semi-integrada</a:t>
            </a:r>
            <a:endParaRPr lang="pt-BR" sz="2000" dirty="0">
              <a:latin typeface="Arial" panose="020B0604020202020204" pitchFamily="34" charset="0"/>
              <a:cs typeface="Arial" panose="020B0604020202020204" pitchFamily="34" charset="0"/>
            </a:endParaRPr>
          </a:p>
          <a:p>
            <a:pPr marL="361950" indent="0" algn="just">
              <a:lnSpc>
                <a:spcPct val="100000"/>
              </a:lnSpc>
              <a:buNone/>
            </a:pPr>
            <a:r>
              <a:rPr lang="pt-BR" sz="2000" b="1" dirty="0">
                <a:latin typeface="Arial" panose="020B0604020202020204" pitchFamily="34" charset="0"/>
                <a:cs typeface="Arial" panose="020B0604020202020204" pitchFamily="34" charset="0"/>
              </a:rPr>
              <a:t>3.3) </a:t>
            </a:r>
            <a:r>
              <a:rPr lang="pt-BR" sz="2000" dirty="0">
                <a:latin typeface="Arial" panose="020B0604020202020204" pitchFamily="34" charset="0"/>
                <a:cs typeface="Arial" panose="020B0604020202020204" pitchFamily="34" charset="0"/>
              </a:rPr>
              <a:t>A ampliação da autonomia do particular e os reflexos sobre os riscos</a:t>
            </a:r>
          </a:p>
          <a:p>
            <a:pPr marL="361950" indent="0" algn="just">
              <a:lnSpc>
                <a:spcPct val="100000"/>
              </a:lnSpc>
              <a:buNone/>
            </a:pPr>
            <a:r>
              <a:rPr lang="pt-BR" sz="2000" b="1" dirty="0">
                <a:latin typeface="Arial" panose="020B0604020202020204" pitchFamily="34" charset="0"/>
                <a:cs typeface="Arial" panose="020B0604020202020204" pitchFamily="34" charset="0"/>
              </a:rPr>
              <a:t>3.4) </a:t>
            </a:r>
            <a:r>
              <a:rPr lang="pt-BR" sz="2000" dirty="0">
                <a:latin typeface="Arial" panose="020B0604020202020204" pitchFamily="34" charset="0"/>
                <a:cs typeface="Arial" panose="020B0604020202020204" pitchFamily="34" charset="0"/>
              </a:rPr>
              <a:t>O particular arcará com riscos “extraordinários” decorrentes das escolhas realizadas no exercício de sua autonomia</a:t>
            </a:r>
          </a:p>
          <a:p>
            <a:pPr marL="0" indent="0" algn="just">
              <a:buNone/>
            </a:pPr>
            <a:endParaRPr lang="pt-BR" sz="2400" dirty="0">
              <a:solidFill>
                <a:srgbClr val="DCB138"/>
              </a:solidFill>
              <a:latin typeface="Arial Black" panose="020B0A04020102020204" pitchFamily="34" charset="0"/>
              <a:cs typeface="Arial" panose="020B0604020202020204" pitchFamily="34" charset="0"/>
            </a:endParaRPr>
          </a:p>
          <a:p>
            <a:pPr marL="0" indent="0" algn="just">
              <a:buNone/>
            </a:pPr>
            <a:endParaRPr lang="pt-BR" sz="1100" dirty="0">
              <a:solidFill>
                <a:srgbClr val="DCB138"/>
              </a:solidFill>
              <a:latin typeface="Arial Black" panose="020B0A040201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02D02B43-BBA9-2912-314D-FAA24B039F69}"/>
              </a:ext>
            </a:extLst>
          </p:cNvPr>
          <p:cNvSpPr>
            <a:spLocks noGrp="1"/>
          </p:cNvSpPr>
          <p:nvPr>
            <p:ph type="title"/>
          </p:nvPr>
        </p:nvSpPr>
        <p:spPr>
          <a:xfrm>
            <a:off x="721743" y="664234"/>
            <a:ext cx="10437962" cy="1086928"/>
          </a:xfrm>
        </p:spPr>
        <p:txBody>
          <a:bodyPr>
            <a:noAutofit/>
          </a:bodyPr>
          <a:lstStyle/>
          <a:p>
            <a:pPr algn="just"/>
            <a:r>
              <a:rPr lang="pt-BR" sz="4000" dirty="0">
                <a:solidFill>
                  <a:srgbClr val="0076B4"/>
                </a:solidFill>
                <a:latin typeface="Arial Black" panose="020B0A04020102020204" pitchFamily="34" charset="0"/>
                <a:cs typeface="Arial" panose="020B0604020202020204" pitchFamily="34" charset="0"/>
              </a:rPr>
              <a:t>3)	A questão da assimetria de informações</a:t>
            </a:r>
          </a:p>
        </p:txBody>
      </p:sp>
    </p:spTree>
    <p:extLst>
      <p:ext uri="{BB962C8B-B14F-4D97-AF65-F5344CB8AC3E}">
        <p14:creationId xmlns:p14="http://schemas.microsoft.com/office/powerpoint/2010/main" val="42558260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337094" y="1885041"/>
            <a:ext cx="8341744" cy="3489216"/>
          </a:xfrm>
          <a:prstGeom prst="rect">
            <a:avLst/>
          </a:prstGeom>
        </p:spPr>
        <p:txBody>
          <a:bodyPr>
            <a:normAutofit fontScale="92500"/>
          </a:bodyPr>
          <a:lstStyle/>
          <a:p>
            <a:pPr marL="361950" indent="0" algn="just">
              <a:lnSpc>
                <a:spcPct val="110000"/>
              </a:lnSpc>
              <a:buNone/>
            </a:pPr>
            <a:r>
              <a:rPr lang="pt-BR" sz="2000" b="1" dirty="0">
                <a:latin typeface="Arial" panose="020B0604020202020204" pitchFamily="34" charset="0"/>
                <a:cs typeface="Arial" panose="020B0604020202020204" pitchFamily="34" charset="0"/>
              </a:rPr>
              <a:t>4.1) </a:t>
            </a:r>
            <a:r>
              <a:rPr lang="pt-BR" sz="2000" dirty="0">
                <a:latin typeface="Arial" panose="020B0604020202020204" pitchFamily="34" charset="0"/>
                <a:cs typeface="Arial" panose="020B0604020202020204" pitchFamily="34" charset="0"/>
              </a:rPr>
              <a:t>A superação da concepção “absolutista”: atribuição integral e ilimitada de riscos exclusivamente a uma das partes</a:t>
            </a:r>
          </a:p>
          <a:p>
            <a:pPr marL="361950" indent="0" algn="just">
              <a:lnSpc>
                <a:spcPct val="110000"/>
              </a:lnSpc>
              <a:buNone/>
            </a:pPr>
            <a:r>
              <a:rPr lang="pt-BR" sz="2000" b="1" dirty="0">
                <a:latin typeface="Arial" panose="020B0604020202020204" pitchFamily="34" charset="0"/>
                <a:cs typeface="Arial" panose="020B0604020202020204" pitchFamily="34" charset="0"/>
              </a:rPr>
              <a:t>4.2) </a:t>
            </a:r>
            <a:r>
              <a:rPr lang="pt-BR" sz="2000" dirty="0">
                <a:latin typeface="Arial" panose="020B0604020202020204" pitchFamily="34" charset="0"/>
                <a:cs typeface="Arial" panose="020B0604020202020204" pitchFamily="34" charset="0"/>
              </a:rPr>
              <a:t>O reconhecimento da inviabilidade de uma solução predeterminada, aplicável independentemente do decurso do tempo e da variação das circunstâncias</a:t>
            </a:r>
          </a:p>
          <a:p>
            <a:pPr marL="361950" indent="0" algn="just">
              <a:lnSpc>
                <a:spcPct val="110000"/>
              </a:lnSpc>
              <a:buNone/>
            </a:pPr>
            <a:r>
              <a:rPr lang="pt-BR" sz="2000" b="1" dirty="0">
                <a:latin typeface="Arial" panose="020B0604020202020204" pitchFamily="34" charset="0"/>
                <a:cs typeface="Arial" panose="020B0604020202020204" pitchFamily="34" charset="0"/>
              </a:rPr>
              <a:t>4.3) </a:t>
            </a:r>
            <a:r>
              <a:rPr lang="pt-BR" sz="2000" dirty="0">
                <a:latin typeface="Arial" panose="020B0604020202020204" pitchFamily="34" charset="0"/>
                <a:cs typeface="Arial" panose="020B0604020202020204" pitchFamily="34" charset="0"/>
              </a:rPr>
              <a:t>O reconhecimento quanto à variação da gravidade e da previsibilidade dos riscos</a:t>
            </a:r>
          </a:p>
          <a:p>
            <a:pPr marL="361950" indent="0" algn="just">
              <a:lnSpc>
                <a:spcPct val="110000"/>
              </a:lnSpc>
              <a:buNone/>
            </a:pPr>
            <a:r>
              <a:rPr lang="pt-BR" sz="2000" b="1" dirty="0">
                <a:latin typeface="Arial" panose="020B0604020202020204" pitchFamily="34" charset="0"/>
                <a:cs typeface="Arial" panose="020B0604020202020204" pitchFamily="34" charset="0"/>
              </a:rPr>
              <a:t>4.4) </a:t>
            </a:r>
            <a:r>
              <a:rPr lang="pt-BR" sz="2000" dirty="0">
                <a:latin typeface="Arial" panose="020B0604020202020204" pitchFamily="34" charset="0"/>
                <a:cs typeface="Arial" panose="020B0604020202020204" pitchFamily="34" charset="0"/>
              </a:rPr>
              <a:t>A necessidade de concepções associativas: a delimitação de riscos</a:t>
            </a:r>
          </a:p>
          <a:p>
            <a:pPr marL="361950" indent="0" algn="just">
              <a:lnSpc>
                <a:spcPct val="110000"/>
              </a:lnSpc>
              <a:buNone/>
            </a:pPr>
            <a:r>
              <a:rPr lang="pt-BR" sz="2000" b="1" dirty="0">
                <a:latin typeface="Arial" panose="020B0604020202020204" pitchFamily="34" charset="0"/>
                <a:cs typeface="Arial" panose="020B0604020202020204" pitchFamily="34" charset="0"/>
              </a:rPr>
              <a:t>4.5) </a:t>
            </a:r>
            <a:r>
              <a:rPr lang="pt-BR" sz="2000" dirty="0">
                <a:latin typeface="Arial" panose="020B0604020202020204" pitchFamily="34" charset="0"/>
                <a:cs typeface="Arial" panose="020B0604020202020204" pitchFamily="34" charset="0"/>
              </a:rPr>
              <a:t>O compartilhamento de riscos como solução inafastável</a:t>
            </a:r>
          </a:p>
          <a:p>
            <a:pPr marL="0" indent="0" algn="just">
              <a:buNone/>
            </a:pPr>
            <a:endParaRPr lang="pt-BR" sz="2400" dirty="0">
              <a:solidFill>
                <a:srgbClr val="DCB138"/>
              </a:solidFill>
              <a:latin typeface="Arial Black" panose="020B0A04020102020204" pitchFamily="34" charset="0"/>
              <a:cs typeface="Arial" panose="020B0604020202020204" pitchFamily="34" charset="0"/>
            </a:endParaRPr>
          </a:p>
          <a:p>
            <a:pPr marL="0" indent="0" algn="just">
              <a:buNone/>
            </a:pPr>
            <a:endParaRPr lang="pt-BR" sz="1100" dirty="0">
              <a:solidFill>
                <a:srgbClr val="DCB138"/>
              </a:solidFill>
              <a:latin typeface="Arial Black" panose="020B0A04020102020204" pitchFamily="34" charset="0"/>
              <a:cs typeface="Arial" panose="020B0604020202020204" pitchFamily="34" charset="0"/>
            </a:endParaRPr>
          </a:p>
        </p:txBody>
      </p:sp>
      <p:sp>
        <p:nvSpPr>
          <p:cNvPr id="5" name="Título 1">
            <a:extLst>
              <a:ext uri="{FF2B5EF4-FFF2-40B4-BE49-F238E27FC236}">
                <a16:creationId xmlns:a16="http://schemas.microsoft.com/office/drawing/2014/main" id="{24E44C8F-1D57-DDBF-8E81-DA786F9297EC}"/>
              </a:ext>
            </a:extLst>
          </p:cNvPr>
          <p:cNvSpPr>
            <a:spLocks noGrp="1"/>
          </p:cNvSpPr>
          <p:nvPr>
            <p:ph type="title"/>
          </p:nvPr>
        </p:nvSpPr>
        <p:spPr>
          <a:xfrm>
            <a:off x="721743" y="664234"/>
            <a:ext cx="10437962" cy="1086928"/>
          </a:xfrm>
        </p:spPr>
        <p:txBody>
          <a:bodyPr>
            <a:noAutofit/>
          </a:bodyPr>
          <a:lstStyle/>
          <a:p>
            <a:pPr algn="just"/>
            <a:r>
              <a:rPr lang="pt-BR" sz="4000" dirty="0">
                <a:solidFill>
                  <a:srgbClr val="0076B4"/>
                </a:solidFill>
                <a:latin typeface="Arial Black" panose="020B0A04020102020204" pitchFamily="34" charset="0"/>
                <a:cs typeface="Arial" panose="020B0604020202020204" pitchFamily="34" charset="0"/>
              </a:rPr>
              <a:t>4)	A necessidade de novos modelos de alocação de riscos</a:t>
            </a:r>
          </a:p>
        </p:txBody>
      </p:sp>
    </p:spTree>
    <p:extLst>
      <p:ext uri="{BB962C8B-B14F-4D97-AF65-F5344CB8AC3E}">
        <p14:creationId xmlns:p14="http://schemas.microsoft.com/office/powerpoint/2010/main" val="2650440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328468" y="2672080"/>
            <a:ext cx="9092242" cy="3219762"/>
          </a:xfrm>
          <a:prstGeom prst="rect">
            <a:avLst/>
          </a:prstGeom>
        </p:spPr>
        <p:txBody>
          <a:bodyPr>
            <a:normAutofit/>
          </a:bodyPr>
          <a:lstStyle/>
          <a:p>
            <a:pPr marL="361950" indent="0" algn="just">
              <a:lnSpc>
                <a:spcPct val="120000"/>
              </a:lnSpc>
              <a:buNone/>
            </a:pPr>
            <a:r>
              <a:rPr lang="pt-BR" sz="2400" b="1" dirty="0">
                <a:latin typeface="Arial" panose="020B0604020202020204" pitchFamily="34" charset="0"/>
                <a:cs typeface="Arial" panose="020B0604020202020204" pitchFamily="34" charset="0"/>
              </a:rPr>
              <a:t>5.1) </a:t>
            </a:r>
            <a:r>
              <a:rPr lang="pt-BR" sz="2400" dirty="0">
                <a:latin typeface="Arial" panose="020B0604020202020204" pitchFamily="34" charset="0"/>
                <a:cs typeface="Arial" panose="020B0604020202020204" pitchFamily="34" charset="0"/>
              </a:rPr>
              <a:t>A tendência da Administração de manter o modelo anterior</a:t>
            </a:r>
          </a:p>
          <a:p>
            <a:pPr marL="361950" indent="0" algn="just">
              <a:lnSpc>
                <a:spcPct val="120000"/>
              </a:lnSpc>
              <a:buNone/>
            </a:pPr>
            <a:r>
              <a:rPr lang="pt-BR" sz="2400" b="1" dirty="0">
                <a:latin typeface="Arial" panose="020B0604020202020204" pitchFamily="34" charset="0"/>
                <a:cs typeface="Arial" panose="020B0604020202020204" pitchFamily="34" charset="0"/>
              </a:rPr>
              <a:t>5.2) </a:t>
            </a:r>
            <a:r>
              <a:rPr lang="pt-BR" sz="2400" dirty="0">
                <a:latin typeface="Arial" panose="020B0604020202020204" pitchFamily="34" charset="0"/>
                <a:cs typeface="Arial" panose="020B0604020202020204" pitchFamily="34" charset="0"/>
              </a:rPr>
              <a:t>A tentação da Administração de remeter “todos” os riscos para o particular</a:t>
            </a:r>
          </a:p>
          <a:p>
            <a:pPr marL="361950" indent="0" algn="just">
              <a:lnSpc>
                <a:spcPct val="120000"/>
              </a:lnSpc>
              <a:buNone/>
            </a:pPr>
            <a:r>
              <a:rPr lang="pt-BR" sz="2400" b="1" dirty="0">
                <a:latin typeface="Arial" panose="020B0604020202020204" pitchFamily="34" charset="0"/>
                <a:cs typeface="Arial" panose="020B0604020202020204" pitchFamily="34" charset="0"/>
              </a:rPr>
              <a:t>5.3) </a:t>
            </a:r>
            <a:r>
              <a:rPr lang="pt-BR" sz="2400" dirty="0">
                <a:latin typeface="Arial" panose="020B0604020202020204" pitchFamily="34" charset="0"/>
                <a:cs typeface="Arial" panose="020B0604020202020204" pitchFamily="34" charset="0"/>
              </a:rPr>
              <a:t>A ausência de qualificação da Administração para avaliar a solução econômica mais eficiente: edital é feito por burocratas e revisado por advogados</a:t>
            </a:r>
          </a:p>
          <a:p>
            <a:pPr marL="0" indent="0" algn="just">
              <a:buNone/>
            </a:pPr>
            <a:endParaRPr lang="pt-BR" sz="2400" dirty="0">
              <a:solidFill>
                <a:srgbClr val="DCB138"/>
              </a:solidFill>
              <a:latin typeface="Arial Black" panose="020B0A04020102020204" pitchFamily="34" charset="0"/>
              <a:cs typeface="Arial" panose="020B0604020202020204" pitchFamily="34" charset="0"/>
            </a:endParaRPr>
          </a:p>
          <a:p>
            <a:pPr marL="0" indent="0" algn="just">
              <a:buNone/>
            </a:pPr>
            <a:endParaRPr lang="pt-BR" sz="2400" dirty="0">
              <a:solidFill>
                <a:srgbClr val="DCB138"/>
              </a:solidFill>
              <a:latin typeface="Arial Black" panose="020B0A040201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3B5B8700-4277-5569-9A0F-975DB99D1A5E}"/>
              </a:ext>
            </a:extLst>
          </p:cNvPr>
          <p:cNvSpPr>
            <a:spLocks noGrp="1"/>
          </p:cNvSpPr>
          <p:nvPr>
            <p:ph type="title"/>
          </p:nvPr>
        </p:nvSpPr>
        <p:spPr>
          <a:xfrm>
            <a:off x="764875" y="448574"/>
            <a:ext cx="10437962" cy="1837426"/>
          </a:xfrm>
        </p:spPr>
        <p:txBody>
          <a:bodyPr>
            <a:noAutofit/>
          </a:bodyPr>
          <a:lstStyle/>
          <a:p>
            <a:pPr algn="just"/>
            <a:r>
              <a:rPr lang="pt-BR" dirty="0">
                <a:solidFill>
                  <a:srgbClr val="0076B4"/>
                </a:solidFill>
                <a:latin typeface="Arial Black" panose="020B0A04020102020204" pitchFamily="34" charset="0"/>
                <a:cs typeface="Arial" panose="020B0604020202020204" pitchFamily="34" charset="0"/>
              </a:rPr>
              <a:t>5)	Esboço de avaliação dos “riscos” do novo modelo</a:t>
            </a:r>
          </a:p>
        </p:txBody>
      </p:sp>
    </p:spTree>
    <p:extLst>
      <p:ext uri="{BB962C8B-B14F-4D97-AF65-F5344CB8AC3E}">
        <p14:creationId xmlns:p14="http://schemas.microsoft.com/office/powerpoint/2010/main" val="40278941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328468" y="2448560"/>
            <a:ext cx="9092242" cy="3443282"/>
          </a:xfrm>
          <a:prstGeom prst="rect">
            <a:avLst/>
          </a:prstGeom>
        </p:spPr>
        <p:txBody>
          <a:bodyPr>
            <a:normAutofit/>
          </a:bodyPr>
          <a:lstStyle/>
          <a:p>
            <a:pPr marL="361950" indent="0" algn="just">
              <a:lnSpc>
                <a:spcPct val="120000"/>
              </a:lnSpc>
              <a:buNone/>
            </a:pPr>
            <a:r>
              <a:rPr lang="pt-BR" sz="2200" b="1" dirty="0">
                <a:latin typeface="Arial" panose="020B0604020202020204" pitchFamily="34" charset="0"/>
                <a:cs typeface="Arial" panose="020B0604020202020204" pitchFamily="34" charset="0"/>
              </a:rPr>
              <a:t>5.4) </a:t>
            </a:r>
            <a:r>
              <a:rPr lang="pt-BR" sz="2200" dirty="0">
                <a:latin typeface="Arial" panose="020B0604020202020204" pitchFamily="34" charset="0"/>
                <a:cs typeface="Arial" panose="020B0604020202020204" pitchFamily="34" charset="0"/>
              </a:rPr>
              <a:t>A tendência do particular formular proposta inexequível para “ganhar” o contrato </a:t>
            </a:r>
          </a:p>
          <a:p>
            <a:pPr marL="361950" indent="0" algn="just">
              <a:lnSpc>
                <a:spcPct val="120000"/>
              </a:lnSpc>
              <a:buNone/>
            </a:pPr>
            <a:r>
              <a:rPr lang="pt-BR" sz="2200" b="1" dirty="0">
                <a:latin typeface="Arial" panose="020B0604020202020204" pitchFamily="34" charset="0"/>
                <a:cs typeface="Arial" panose="020B0604020202020204" pitchFamily="34" charset="0"/>
              </a:rPr>
              <a:t>5.5) </a:t>
            </a:r>
            <a:r>
              <a:rPr lang="pt-BR" sz="2200" dirty="0">
                <a:latin typeface="Arial" panose="020B0604020202020204" pitchFamily="34" charset="0"/>
                <a:cs typeface="Arial" panose="020B0604020202020204" pitchFamily="34" charset="0"/>
              </a:rPr>
              <a:t>A dificuldade da Administração de gerir os contratos</a:t>
            </a:r>
          </a:p>
          <a:p>
            <a:pPr marL="361950" indent="0" algn="just">
              <a:lnSpc>
                <a:spcPct val="120000"/>
              </a:lnSpc>
              <a:buNone/>
            </a:pPr>
            <a:r>
              <a:rPr lang="pt-BR" sz="2200" b="1" dirty="0">
                <a:latin typeface="Arial" panose="020B0604020202020204" pitchFamily="34" charset="0"/>
                <a:cs typeface="Arial" panose="020B0604020202020204" pitchFamily="34" charset="0"/>
              </a:rPr>
              <a:t>5.6) </a:t>
            </a:r>
            <a:r>
              <a:rPr lang="pt-BR" sz="2200" dirty="0">
                <a:latin typeface="Arial" panose="020B0604020202020204" pitchFamily="34" charset="0"/>
                <a:cs typeface="Arial" panose="020B0604020202020204" pitchFamily="34" charset="0"/>
              </a:rPr>
              <a:t>A dificuldade de um relacionamento democrático e equilibrado entre Administração e particulares</a:t>
            </a:r>
          </a:p>
          <a:p>
            <a:pPr marL="0" indent="0" algn="just">
              <a:buNone/>
            </a:pPr>
            <a:endParaRPr lang="pt-BR" sz="2200" dirty="0">
              <a:solidFill>
                <a:srgbClr val="DCB138"/>
              </a:solidFill>
              <a:latin typeface="Arial Black" panose="020B0A04020102020204" pitchFamily="34" charset="0"/>
              <a:cs typeface="Arial" panose="020B0604020202020204" pitchFamily="34" charset="0"/>
            </a:endParaRPr>
          </a:p>
          <a:p>
            <a:pPr marL="0" indent="0" algn="just">
              <a:buNone/>
            </a:pPr>
            <a:endParaRPr lang="pt-BR" sz="2200" dirty="0">
              <a:solidFill>
                <a:srgbClr val="DCB138"/>
              </a:solidFill>
              <a:latin typeface="Arial Black" panose="020B0A040201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3B5B8700-4277-5569-9A0F-975DB99D1A5E}"/>
              </a:ext>
            </a:extLst>
          </p:cNvPr>
          <p:cNvSpPr>
            <a:spLocks noGrp="1"/>
          </p:cNvSpPr>
          <p:nvPr>
            <p:ph type="title"/>
          </p:nvPr>
        </p:nvSpPr>
        <p:spPr>
          <a:xfrm>
            <a:off x="764875" y="448574"/>
            <a:ext cx="10437962" cy="1756146"/>
          </a:xfrm>
        </p:spPr>
        <p:txBody>
          <a:bodyPr>
            <a:noAutofit/>
          </a:bodyPr>
          <a:lstStyle/>
          <a:p>
            <a:r>
              <a:rPr lang="pt-BR" dirty="0">
                <a:solidFill>
                  <a:srgbClr val="0076B4"/>
                </a:solidFill>
                <a:latin typeface="Arial Black" panose="020B0A04020102020204" pitchFamily="34" charset="0"/>
                <a:cs typeface="Arial" panose="020B0604020202020204" pitchFamily="34" charset="0"/>
              </a:rPr>
              <a:t>5)	Esboço de avaliação dos “riscos” do novo modelo</a:t>
            </a:r>
          </a:p>
        </p:txBody>
      </p:sp>
    </p:spTree>
    <p:extLst>
      <p:ext uri="{BB962C8B-B14F-4D97-AF65-F5344CB8AC3E}">
        <p14:creationId xmlns:p14="http://schemas.microsoft.com/office/powerpoint/2010/main" val="12267695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293962" y="1669381"/>
            <a:ext cx="9092242" cy="4205208"/>
          </a:xfrm>
          <a:prstGeom prst="rect">
            <a:avLst/>
          </a:prstGeom>
        </p:spPr>
        <p:txBody>
          <a:bodyPr>
            <a:normAutofit/>
          </a:bodyPr>
          <a:lstStyle/>
          <a:p>
            <a:pPr marL="538163" indent="0" algn="just">
              <a:lnSpc>
                <a:spcPct val="100000"/>
              </a:lnSpc>
              <a:buNone/>
            </a:pPr>
            <a:r>
              <a:rPr lang="pt-BR" sz="2200" b="1" dirty="0">
                <a:latin typeface="Arial" panose="020B0604020202020204" pitchFamily="34" charset="0"/>
                <a:cs typeface="Arial" panose="020B0604020202020204" pitchFamily="34" charset="0"/>
              </a:rPr>
              <a:t>6.1) </a:t>
            </a:r>
            <a:r>
              <a:rPr lang="pt-BR" sz="2200" dirty="0">
                <a:latin typeface="Arial" panose="020B0604020202020204" pitchFamily="34" charset="0"/>
                <a:cs typeface="Arial" panose="020B0604020202020204" pitchFamily="34" charset="0"/>
              </a:rPr>
              <a:t>A implementação do novo modelo depende da alteração da mentalidade do setor público e do setor privado</a:t>
            </a:r>
          </a:p>
          <a:p>
            <a:pPr marL="538163" indent="0" algn="just">
              <a:lnSpc>
                <a:spcPct val="100000"/>
              </a:lnSpc>
              <a:buNone/>
            </a:pPr>
            <a:r>
              <a:rPr lang="pt-BR" sz="2200" b="1" dirty="0">
                <a:latin typeface="Arial" panose="020B0604020202020204" pitchFamily="34" charset="0"/>
                <a:cs typeface="Arial" panose="020B0604020202020204" pitchFamily="34" charset="0"/>
              </a:rPr>
              <a:t>6.2) </a:t>
            </a:r>
            <a:r>
              <a:rPr lang="pt-BR" sz="2200" dirty="0">
                <a:latin typeface="Arial" panose="020B0604020202020204" pitchFamily="34" charset="0"/>
                <a:cs typeface="Arial" panose="020B0604020202020204" pitchFamily="34" charset="0"/>
              </a:rPr>
              <a:t>É fundamental o controle pelo setor privado da regularidade das providências desenvolvidas durante a fase de planejamento</a:t>
            </a:r>
          </a:p>
          <a:p>
            <a:pPr marL="538163" indent="0" algn="just">
              <a:lnSpc>
                <a:spcPct val="100000"/>
              </a:lnSpc>
              <a:buNone/>
            </a:pPr>
            <a:r>
              <a:rPr lang="pt-BR" sz="2200" b="1" dirty="0">
                <a:latin typeface="Arial" panose="020B0604020202020204" pitchFamily="34" charset="0"/>
                <a:cs typeface="Arial" panose="020B0604020202020204" pitchFamily="34" charset="0"/>
              </a:rPr>
              <a:t>6.3) </a:t>
            </a:r>
            <a:r>
              <a:rPr lang="pt-BR" sz="2200" dirty="0">
                <a:latin typeface="Arial" panose="020B0604020202020204" pitchFamily="34" charset="0"/>
                <a:cs typeface="Arial" panose="020B0604020202020204" pitchFamily="34" charset="0"/>
              </a:rPr>
              <a:t>O setor privado deve indicar à Administração e aos órgãos de controle a existência de falhas, insuficiências e defeitos na concepção do projeto e na alocação dos riscos</a:t>
            </a:r>
          </a:p>
          <a:p>
            <a:pPr marL="538163" indent="0" algn="just">
              <a:lnSpc>
                <a:spcPct val="100000"/>
              </a:lnSpc>
              <a:buNone/>
            </a:pPr>
            <a:r>
              <a:rPr lang="pt-BR" sz="2200" b="1" dirty="0">
                <a:latin typeface="Arial" panose="020B0604020202020204" pitchFamily="34" charset="0"/>
                <a:cs typeface="Arial" panose="020B0604020202020204" pitchFamily="34" charset="0"/>
              </a:rPr>
              <a:t>6.4) </a:t>
            </a:r>
            <a:r>
              <a:rPr lang="pt-BR" sz="2200" dirty="0">
                <a:latin typeface="Arial" panose="020B0604020202020204" pitchFamily="34" charset="0"/>
                <a:cs typeface="Arial" panose="020B0604020202020204" pitchFamily="34" charset="0"/>
              </a:rPr>
              <a:t>A alternativa da “carta na manga” vai-se tornando cada vez menos viável: a rejeição ao jogo de planilha. </a:t>
            </a:r>
          </a:p>
          <a:p>
            <a:pPr marL="0" indent="0" algn="just">
              <a:buNone/>
            </a:pPr>
            <a:endParaRPr lang="pt-BR" sz="2200" dirty="0">
              <a:solidFill>
                <a:srgbClr val="DCB138"/>
              </a:solidFill>
              <a:latin typeface="Arial Black" panose="020B0A04020102020204" pitchFamily="34" charset="0"/>
              <a:cs typeface="Arial" panose="020B0604020202020204" pitchFamily="34" charset="0"/>
            </a:endParaRPr>
          </a:p>
          <a:p>
            <a:pPr marL="0" indent="0" algn="just">
              <a:buNone/>
            </a:pPr>
            <a:endParaRPr lang="pt-BR" sz="2200" dirty="0">
              <a:solidFill>
                <a:srgbClr val="DCB138"/>
              </a:solidFill>
              <a:latin typeface="Arial Black" panose="020B0A04020102020204" pitchFamily="34" charset="0"/>
              <a:cs typeface="Arial" panose="020B0604020202020204" pitchFamily="34" charset="0"/>
            </a:endParaRPr>
          </a:p>
        </p:txBody>
      </p:sp>
      <p:sp>
        <p:nvSpPr>
          <p:cNvPr id="4" name="Título 1">
            <a:extLst>
              <a:ext uri="{FF2B5EF4-FFF2-40B4-BE49-F238E27FC236}">
                <a16:creationId xmlns:a16="http://schemas.microsoft.com/office/drawing/2014/main" id="{4B46B2F4-DC4A-CD3A-9582-DCF4D35966DA}"/>
              </a:ext>
            </a:extLst>
          </p:cNvPr>
          <p:cNvSpPr>
            <a:spLocks noGrp="1"/>
          </p:cNvSpPr>
          <p:nvPr>
            <p:ph type="title"/>
          </p:nvPr>
        </p:nvSpPr>
        <p:spPr>
          <a:xfrm>
            <a:off x="877019" y="405442"/>
            <a:ext cx="10437962" cy="1086928"/>
          </a:xfrm>
        </p:spPr>
        <p:txBody>
          <a:bodyPr>
            <a:noAutofit/>
          </a:bodyPr>
          <a:lstStyle/>
          <a:p>
            <a:pPr algn="just"/>
            <a:r>
              <a:rPr lang="pt-BR" sz="4000" dirty="0">
                <a:solidFill>
                  <a:srgbClr val="0076B4"/>
                </a:solidFill>
                <a:latin typeface="Arial Black" panose="020B0A04020102020204" pitchFamily="34" charset="0"/>
                <a:cs typeface="Arial" panose="020B0604020202020204" pitchFamily="34" charset="0"/>
              </a:rPr>
              <a:t>6)	As perspectivas para o futuro</a:t>
            </a:r>
          </a:p>
        </p:txBody>
      </p:sp>
    </p:spTree>
    <p:extLst>
      <p:ext uri="{BB962C8B-B14F-4D97-AF65-F5344CB8AC3E}">
        <p14:creationId xmlns:p14="http://schemas.microsoft.com/office/powerpoint/2010/main" val="3416521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4" name="Espaço Reservado para Texto 2">
            <a:extLst>
              <a:ext uri="{FF2B5EF4-FFF2-40B4-BE49-F238E27FC236}">
                <a16:creationId xmlns:a16="http://schemas.microsoft.com/office/drawing/2014/main" id="{7D94FBCA-4DEF-8597-93B5-5FAF2F3C0AFC}"/>
              </a:ext>
            </a:extLst>
          </p:cNvPr>
          <p:cNvSpPr>
            <a:spLocks noGrp="1"/>
          </p:cNvSpPr>
          <p:nvPr>
            <p:ph type="body" sz="quarter" idx="4294967295"/>
          </p:nvPr>
        </p:nvSpPr>
        <p:spPr>
          <a:xfrm>
            <a:off x="1121434" y="1751162"/>
            <a:ext cx="9092242" cy="2475398"/>
          </a:xfrm>
          <a:prstGeom prst="rect">
            <a:avLst/>
          </a:prstGeom>
        </p:spPr>
        <p:txBody>
          <a:bodyPr>
            <a:normAutofit/>
          </a:bodyPr>
          <a:lstStyle/>
          <a:p>
            <a:pPr marL="361950" indent="0" algn="just">
              <a:lnSpc>
                <a:spcPct val="100000"/>
              </a:lnSpc>
              <a:buNone/>
            </a:pPr>
            <a:r>
              <a:rPr lang="pt-BR" sz="2200" b="1" dirty="0">
                <a:latin typeface="Arial" panose="020B0604020202020204" pitchFamily="34" charset="0"/>
                <a:cs typeface="Arial" panose="020B0604020202020204" pitchFamily="34" charset="0"/>
              </a:rPr>
              <a:t>7.1) </a:t>
            </a:r>
            <a:r>
              <a:rPr lang="pt-BR" sz="2200" dirty="0">
                <a:latin typeface="Arial" panose="020B0604020202020204" pitchFamily="34" charset="0"/>
                <a:cs typeface="Arial" panose="020B0604020202020204" pitchFamily="34" charset="0"/>
              </a:rPr>
              <a:t>A atividade administrativa estatal no Brasil ainda é muito imperfeita</a:t>
            </a:r>
          </a:p>
          <a:p>
            <a:pPr marL="361950" indent="0" algn="just">
              <a:lnSpc>
                <a:spcPct val="100000"/>
              </a:lnSpc>
              <a:buNone/>
            </a:pPr>
            <a:r>
              <a:rPr lang="pt-BR" sz="2200" b="1" dirty="0">
                <a:latin typeface="Arial" panose="020B0604020202020204" pitchFamily="34" charset="0"/>
                <a:cs typeface="Arial" panose="020B0604020202020204" pitchFamily="34" charset="0"/>
              </a:rPr>
              <a:t>7.2) </a:t>
            </a:r>
            <a:r>
              <a:rPr lang="pt-BR" sz="2200" dirty="0">
                <a:latin typeface="Arial" panose="020B0604020202020204" pitchFamily="34" charset="0"/>
                <a:cs typeface="Arial" panose="020B0604020202020204" pitchFamily="34" charset="0"/>
              </a:rPr>
              <a:t>A concepção protecionista dos órgãos de controle precisa ser aperfeiçoada</a:t>
            </a:r>
          </a:p>
          <a:p>
            <a:pPr marL="361950" indent="0" algn="just">
              <a:lnSpc>
                <a:spcPct val="100000"/>
              </a:lnSpc>
              <a:buNone/>
            </a:pPr>
            <a:r>
              <a:rPr lang="pt-BR" sz="2200" b="1" dirty="0">
                <a:latin typeface="Arial" panose="020B0604020202020204" pitchFamily="34" charset="0"/>
                <a:cs typeface="Arial" panose="020B0604020202020204" pitchFamily="34" charset="0"/>
              </a:rPr>
              <a:t>7.3) </a:t>
            </a:r>
            <a:r>
              <a:rPr lang="pt-BR" sz="2200" dirty="0">
                <a:latin typeface="Arial" panose="020B0604020202020204" pitchFamily="34" charset="0"/>
                <a:cs typeface="Arial" panose="020B0604020202020204" pitchFamily="34" charset="0"/>
              </a:rPr>
              <a:t>É indispensável a ampliação da competição nas contratações públicas</a:t>
            </a:r>
          </a:p>
        </p:txBody>
      </p:sp>
      <p:sp>
        <p:nvSpPr>
          <p:cNvPr id="10" name="Título 1">
            <a:extLst>
              <a:ext uri="{FF2B5EF4-FFF2-40B4-BE49-F238E27FC236}">
                <a16:creationId xmlns:a16="http://schemas.microsoft.com/office/drawing/2014/main" id="{2776A4C3-249F-B9C8-0EAD-A5D5010DCFD5}"/>
              </a:ext>
            </a:extLst>
          </p:cNvPr>
          <p:cNvSpPr>
            <a:spLocks noGrp="1"/>
          </p:cNvSpPr>
          <p:nvPr>
            <p:ph type="title"/>
          </p:nvPr>
        </p:nvSpPr>
        <p:spPr>
          <a:xfrm>
            <a:off x="877019" y="405442"/>
            <a:ext cx="10437962" cy="1086928"/>
          </a:xfrm>
        </p:spPr>
        <p:txBody>
          <a:bodyPr>
            <a:noAutofit/>
          </a:bodyPr>
          <a:lstStyle/>
          <a:p>
            <a:r>
              <a:rPr lang="pt-BR" sz="4000" dirty="0">
                <a:solidFill>
                  <a:srgbClr val="0076B4"/>
                </a:solidFill>
                <a:latin typeface="Arial Black" panose="020B0A04020102020204" pitchFamily="34" charset="0"/>
                <a:cs typeface="Arial" panose="020B0604020202020204" pitchFamily="34" charset="0"/>
              </a:rPr>
              <a:t>7)	Conclusão</a:t>
            </a:r>
          </a:p>
        </p:txBody>
      </p:sp>
    </p:spTree>
    <p:extLst>
      <p:ext uri="{BB962C8B-B14F-4D97-AF65-F5344CB8AC3E}">
        <p14:creationId xmlns:p14="http://schemas.microsoft.com/office/powerpoint/2010/main" val="22139754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4A078790-190E-C4BF-A4AB-6321E1778CDE}"/>
              </a:ext>
            </a:extLst>
          </p:cNvPr>
          <p:cNvSpPr txBox="1"/>
          <p:nvPr/>
        </p:nvSpPr>
        <p:spPr>
          <a:xfrm>
            <a:off x="1685494" y="2186666"/>
            <a:ext cx="8821011" cy="2292935"/>
          </a:xfrm>
          <a:prstGeom prst="rect">
            <a:avLst/>
          </a:prstGeom>
          <a:noFill/>
        </p:spPr>
        <p:txBody>
          <a:bodyPr wrap="square" rtlCol="0">
            <a:spAutoFit/>
          </a:bodyPr>
          <a:lstStyle/>
          <a:p>
            <a:pPr algn="ctr">
              <a:lnSpc>
                <a:spcPct val="150000"/>
              </a:lnSpc>
            </a:pPr>
            <a:r>
              <a:rPr lang="pt-BR" sz="2200" b="1" dirty="0">
                <a:solidFill>
                  <a:srgbClr val="0076B4"/>
                </a:solidFill>
                <a:latin typeface="Arial Black" panose="020B0A04020102020204" pitchFamily="34" charset="0"/>
                <a:cs typeface="Lato Heavy" panose="020F0902020204030203" pitchFamily="34" charset="0"/>
              </a:rPr>
              <a:t>Dúvidas, críticas e sugestões podem ser enviadas para:</a:t>
            </a:r>
          </a:p>
          <a:p>
            <a:pPr algn="ctr"/>
            <a:r>
              <a:rPr lang="pt-BR" sz="2200" b="1" dirty="0">
                <a:solidFill>
                  <a:srgbClr val="0076B4"/>
                </a:solidFill>
                <a:latin typeface="Arial Black" panose="020B0A04020102020204" pitchFamily="34" charset="0"/>
                <a:cs typeface="Lato Heavy" panose="020F0902020204030203" pitchFamily="34" charset="0"/>
                <a:hlinkClick r:id="rId3"/>
              </a:rPr>
              <a:t>contato@justenfilho.com.br</a:t>
            </a:r>
            <a:endParaRPr lang="pt-BR" sz="2200" b="1" dirty="0">
              <a:solidFill>
                <a:srgbClr val="0076B4"/>
              </a:solidFill>
              <a:latin typeface="Arial Black" panose="020B0A04020102020204" pitchFamily="34" charset="0"/>
              <a:cs typeface="Lato Heavy" panose="020F0902020204030203" pitchFamily="34" charset="0"/>
            </a:endParaRPr>
          </a:p>
          <a:p>
            <a:pPr algn="ctr"/>
            <a:endParaRPr lang="pt-BR" sz="2200" b="1" dirty="0">
              <a:solidFill>
                <a:srgbClr val="0076B4"/>
              </a:solidFill>
              <a:latin typeface="Arial Black" panose="020B0A04020102020204" pitchFamily="34" charset="0"/>
              <a:cs typeface="Lato Heavy" panose="020F0902020204030203" pitchFamily="34" charset="0"/>
            </a:endParaRPr>
          </a:p>
          <a:p>
            <a:pPr algn="ctr"/>
            <a:r>
              <a:rPr lang="pt-BR" sz="2200" b="1" dirty="0">
                <a:solidFill>
                  <a:srgbClr val="0076B4"/>
                </a:solidFill>
                <a:latin typeface="Arial Black" panose="020B0A04020102020204" pitchFamily="34" charset="0"/>
                <a:cs typeface="Lato Heavy" panose="020F0902020204030203" pitchFamily="34" charset="0"/>
              </a:rPr>
              <a:t>Instagram @marcaljusten</a:t>
            </a:r>
          </a:p>
          <a:p>
            <a:pPr algn="ctr"/>
            <a:endParaRPr lang="pt-BR" sz="2200" b="1" dirty="0">
              <a:solidFill>
                <a:srgbClr val="0076B4"/>
              </a:solidFill>
              <a:latin typeface="Arial Black" panose="020B0A04020102020204" pitchFamily="34" charset="0"/>
              <a:cs typeface="Lato Heavy" panose="020F0902020204030203" pitchFamily="34" charset="0"/>
            </a:endParaRPr>
          </a:p>
          <a:p>
            <a:pPr algn="ctr"/>
            <a:r>
              <a:rPr lang="pt-BR" sz="2200" b="1" dirty="0">
                <a:solidFill>
                  <a:srgbClr val="0076B4"/>
                </a:solidFill>
                <a:latin typeface="Arial Black" panose="020B0A04020102020204" pitchFamily="34" charset="0"/>
                <a:cs typeface="Lato Heavy" panose="020F0902020204030203" pitchFamily="34" charset="0"/>
              </a:rPr>
              <a:t>Site www.justenfilho.com.br</a:t>
            </a:r>
          </a:p>
        </p:txBody>
      </p:sp>
      <p:sp>
        <p:nvSpPr>
          <p:cNvPr id="2" name="Freeform 43">
            <a:extLst>
              <a:ext uri="{FF2B5EF4-FFF2-40B4-BE49-F238E27FC236}">
                <a16:creationId xmlns:a16="http://schemas.microsoft.com/office/drawing/2014/main" id="{B1BF7529-72CE-7ECD-6AD5-EEF54E6868E6}"/>
              </a:ext>
            </a:extLst>
          </p:cNvPr>
          <p:cNvSpPr>
            <a:spLocks noEditPoints="1"/>
          </p:cNvSpPr>
          <p:nvPr/>
        </p:nvSpPr>
        <p:spPr bwMode="auto">
          <a:xfrm>
            <a:off x="3709657" y="3245844"/>
            <a:ext cx="343708" cy="366312"/>
          </a:xfrm>
          <a:custGeom>
            <a:avLst/>
            <a:gdLst>
              <a:gd name="T0" fmla="*/ 88 w 176"/>
              <a:gd name="T1" fmla="*/ 0 h 176"/>
              <a:gd name="T2" fmla="*/ 0 w 176"/>
              <a:gd name="T3" fmla="*/ 88 h 176"/>
              <a:gd name="T4" fmla="*/ 88 w 176"/>
              <a:gd name="T5" fmla="*/ 176 h 176"/>
              <a:gd name="T6" fmla="*/ 176 w 176"/>
              <a:gd name="T7" fmla="*/ 88 h 176"/>
              <a:gd name="T8" fmla="*/ 88 w 176"/>
              <a:gd name="T9" fmla="*/ 0 h 176"/>
              <a:gd name="T10" fmla="*/ 88 w 176"/>
              <a:gd name="T11" fmla="*/ 168 h 176"/>
              <a:gd name="T12" fmla="*/ 8 w 176"/>
              <a:gd name="T13" fmla="*/ 88 h 176"/>
              <a:gd name="T14" fmla="*/ 88 w 176"/>
              <a:gd name="T15" fmla="*/ 8 h 176"/>
              <a:gd name="T16" fmla="*/ 168 w 176"/>
              <a:gd name="T17" fmla="*/ 88 h 176"/>
              <a:gd name="T18" fmla="*/ 88 w 176"/>
              <a:gd name="T19" fmla="*/ 168 h 176"/>
              <a:gd name="T20" fmla="*/ 112 w 176"/>
              <a:gd name="T21" fmla="*/ 48 h 176"/>
              <a:gd name="T22" fmla="*/ 64 w 176"/>
              <a:gd name="T23" fmla="*/ 48 h 176"/>
              <a:gd name="T24" fmla="*/ 48 w 176"/>
              <a:gd name="T25" fmla="*/ 64 h 176"/>
              <a:gd name="T26" fmla="*/ 48 w 176"/>
              <a:gd name="T27" fmla="*/ 112 h 176"/>
              <a:gd name="T28" fmla="*/ 64 w 176"/>
              <a:gd name="T29" fmla="*/ 128 h 176"/>
              <a:gd name="T30" fmla="*/ 112 w 176"/>
              <a:gd name="T31" fmla="*/ 128 h 176"/>
              <a:gd name="T32" fmla="*/ 128 w 176"/>
              <a:gd name="T33" fmla="*/ 112 h 176"/>
              <a:gd name="T34" fmla="*/ 128 w 176"/>
              <a:gd name="T35" fmla="*/ 64 h 176"/>
              <a:gd name="T36" fmla="*/ 112 w 176"/>
              <a:gd name="T37" fmla="*/ 48 h 176"/>
              <a:gd name="T38" fmla="*/ 104 w 176"/>
              <a:gd name="T39" fmla="*/ 60 h 176"/>
              <a:gd name="T40" fmla="*/ 116 w 176"/>
              <a:gd name="T41" fmla="*/ 60 h 176"/>
              <a:gd name="T42" fmla="*/ 116 w 176"/>
              <a:gd name="T43" fmla="*/ 72 h 176"/>
              <a:gd name="T44" fmla="*/ 104 w 176"/>
              <a:gd name="T45" fmla="*/ 72 h 176"/>
              <a:gd name="T46" fmla="*/ 104 w 176"/>
              <a:gd name="T47" fmla="*/ 60 h 176"/>
              <a:gd name="T48" fmla="*/ 88 w 176"/>
              <a:gd name="T49" fmla="*/ 72 h 176"/>
              <a:gd name="T50" fmla="*/ 104 w 176"/>
              <a:gd name="T51" fmla="*/ 88 h 176"/>
              <a:gd name="T52" fmla="*/ 88 w 176"/>
              <a:gd name="T53" fmla="*/ 104 h 176"/>
              <a:gd name="T54" fmla="*/ 72 w 176"/>
              <a:gd name="T55" fmla="*/ 88 h 176"/>
              <a:gd name="T56" fmla="*/ 88 w 176"/>
              <a:gd name="T57" fmla="*/ 72 h 176"/>
              <a:gd name="T58" fmla="*/ 120 w 176"/>
              <a:gd name="T59" fmla="*/ 112 h 176"/>
              <a:gd name="T60" fmla="*/ 112 w 176"/>
              <a:gd name="T61" fmla="*/ 120 h 176"/>
              <a:gd name="T62" fmla="*/ 64 w 176"/>
              <a:gd name="T63" fmla="*/ 120 h 176"/>
              <a:gd name="T64" fmla="*/ 56 w 176"/>
              <a:gd name="T65" fmla="*/ 112 h 176"/>
              <a:gd name="T66" fmla="*/ 56 w 176"/>
              <a:gd name="T67" fmla="*/ 84 h 176"/>
              <a:gd name="T68" fmla="*/ 64 w 176"/>
              <a:gd name="T69" fmla="*/ 84 h 176"/>
              <a:gd name="T70" fmla="*/ 64 w 176"/>
              <a:gd name="T71" fmla="*/ 88 h 176"/>
              <a:gd name="T72" fmla="*/ 88 w 176"/>
              <a:gd name="T73" fmla="*/ 112 h 176"/>
              <a:gd name="T74" fmla="*/ 112 w 176"/>
              <a:gd name="T75" fmla="*/ 88 h 176"/>
              <a:gd name="T76" fmla="*/ 112 w 176"/>
              <a:gd name="T77" fmla="*/ 84 h 176"/>
              <a:gd name="T78" fmla="*/ 120 w 176"/>
              <a:gd name="T79" fmla="*/ 84 h 176"/>
              <a:gd name="T80" fmla="*/ 120 w 176"/>
              <a:gd name="T81" fmla="*/ 11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6" h="176">
                <a:moveTo>
                  <a:pt x="88" y="0"/>
                </a:moveTo>
                <a:cubicBezTo>
                  <a:pt x="39" y="0"/>
                  <a:pt x="0" y="39"/>
                  <a:pt x="0" y="88"/>
                </a:cubicBezTo>
                <a:cubicBezTo>
                  <a:pt x="0" y="137"/>
                  <a:pt x="39" y="176"/>
                  <a:pt x="88" y="176"/>
                </a:cubicBezTo>
                <a:cubicBezTo>
                  <a:pt x="137" y="176"/>
                  <a:pt x="176" y="137"/>
                  <a:pt x="176" y="88"/>
                </a:cubicBezTo>
                <a:cubicBezTo>
                  <a:pt x="176" y="39"/>
                  <a:pt x="137" y="0"/>
                  <a:pt x="88" y="0"/>
                </a:cubicBezTo>
                <a:moveTo>
                  <a:pt x="88" y="168"/>
                </a:moveTo>
                <a:cubicBezTo>
                  <a:pt x="44" y="168"/>
                  <a:pt x="8" y="132"/>
                  <a:pt x="8" y="88"/>
                </a:cubicBezTo>
                <a:cubicBezTo>
                  <a:pt x="8" y="44"/>
                  <a:pt x="44" y="8"/>
                  <a:pt x="88" y="8"/>
                </a:cubicBezTo>
                <a:cubicBezTo>
                  <a:pt x="132" y="8"/>
                  <a:pt x="168" y="44"/>
                  <a:pt x="168" y="88"/>
                </a:cubicBezTo>
                <a:cubicBezTo>
                  <a:pt x="168" y="132"/>
                  <a:pt x="132" y="168"/>
                  <a:pt x="88" y="168"/>
                </a:cubicBezTo>
                <a:moveTo>
                  <a:pt x="112" y="48"/>
                </a:moveTo>
                <a:cubicBezTo>
                  <a:pt x="64" y="48"/>
                  <a:pt x="64" y="48"/>
                  <a:pt x="64" y="48"/>
                </a:cubicBezTo>
                <a:cubicBezTo>
                  <a:pt x="55" y="48"/>
                  <a:pt x="48" y="55"/>
                  <a:pt x="48" y="64"/>
                </a:cubicBezTo>
                <a:cubicBezTo>
                  <a:pt x="48" y="112"/>
                  <a:pt x="48" y="112"/>
                  <a:pt x="48" y="112"/>
                </a:cubicBezTo>
                <a:cubicBezTo>
                  <a:pt x="48" y="121"/>
                  <a:pt x="55" y="128"/>
                  <a:pt x="64" y="128"/>
                </a:cubicBezTo>
                <a:cubicBezTo>
                  <a:pt x="112" y="128"/>
                  <a:pt x="112" y="128"/>
                  <a:pt x="112" y="128"/>
                </a:cubicBezTo>
                <a:cubicBezTo>
                  <a:pt x="121" y="128"/>
                  <a:pt x="128" y="121"/>
                  <a:pt x="128" y="112"/>
                </a:cubicBezTo>
                <a:cubicBezTo>
                  <a:pt x="128" y="64"/>
                  <a:pt x="128" y="64"/>
                  <a:pt x="128" y="64"/>
                </a:cubicBezTo>
                <a:cubicBezTo>
                  <a:pt x="128" y="55"/>
                  <a:pt x="121" y="48"/>
                  <a:pt x="112" y="48"/>
                </a:cubicBezTo>
                <a:moveTo>
                  <a:pt x="104" y="60"/>
                </a:moveTo>
                <a:cubicBezTo>
                  <a:pt x="116" y="60"/>
                  <a:pt x="116" y="60"/>
                  <a:pt x="116" y="60"/>
                </a:cubicBezTo>
                <a:cubicBezTo>
                  <a:pt x="116" y="72"/>
                  <a:pt x="116" y="72"/>
                  <a:pt x="116" y="72"/>
                </a:cubicBezTo>
                <a:cubicBezTo>
                  <a:pt x="104" y="72"/>
                  <a:pt x="104" y="72"/>
                  <a:pt x="104" y="72"/>
                </a:cubicBezTo>
                <a:lnTo>
                  <a:pt x="104" y="60"/>
                </a:lnTo>
                <a:close/>
                <a:moveTo>
                  <a:pt x="88" y="72"/>
                </a:moveTo>
                <a:cubicBezTo>
                  <a:pt x="97" y="72"/>
                  <a:pt x="104" y="79"/>
                  <a:pt x="104" y="88"/>
                </a:cubicBezTo>
                <a:cubicBezTo>
                  <a:pt x="104" y="97"/>
                  <a:pt x="97" y="104"/>
                  <a:pt x="88" y="104"/>
                </a:cubicBezTo>
                <a:cubicBezTo>
                  <a:pt x="79" y="104"/>
                  <a:pt x="72" y="97"/>
                  <a:pt x="72" y="88"/>
                </a:cubicBezTo>
                <a:cubicBezTo>
                  <a:pt x="72" y="79"/>
                  <a:pt x="79" y="72"/>
                  <a:pt x="88" y="72"/>
                </a:cubicBezTo>
                <a:moveTo>
                  <a:pt x="120" y="112"/>
                </a:moveTo>
                <a:cubicBezTo>
                  <a:pt x="120" y="116"/>
                  <a:pt x="116" y="120"/>
                  <a:pt x="112" y="120"/>
                </a:cubicBezTo>
                <a:cubicBezTo>
                  <a:pt x="64" y="120"/>
                  <a:pt x="64" y="120"/>
                  <a:pt x="64" y="120"/>
                </a:cubicBezTo>
                <a:cubicBezTo>
                  <a:pt x="60" y="120"/>
                  <a:pt x="56" y="116"/>
                  <a:pt x="56" y="112"/>
                </a:cubicBezTo>
                <a:cubicBezTo>
                  <a:pt x="56" y="84"/>
                  <a:pt x="56" y="84"/>
                  <a:pt x="56" y="84"/>
                </a:cubicBezTo>
                <a:cubicBezTo>
                  <a:pt x="64" y="84"/>
                  <a:pt x="64" y="84"/>
                  <a:pt x="64" y="84"/>
                </a:cubicBezTo>
                <a:cubicBezTo>
                  <a:pt x="64" y="85"/>
                  <a:pt x="64" y="87"/>
                  <a:pt x="64" y="88"/>
                </a:cubicBezTo>
                <a:cubicBezTo>
                  <a:pt x="64" y="101"/>
                  <a:pt x="75" y="112"/>
                  <a:pt x="88" y="112"/>
                </a:cubicBezTo>
                <a:cubicBezTo>
                  <a:pt x="101" y="112"/>
                  <a:pt x="112" y="101"/>
                  <a:pt x="112" y="88"/>
                </a:cubicBezTo>
                <a:cubicBezTo>
                  <a:pt x="112" y="87"/>
                  <a:pt x="112" y="85"/>
                  <a:pt x="112" y="84"/>
                </a:cubicBezTo>
                <a:cubicBezTo>
                  <a:pt x="120" y="84"/>
                  <a:pt x="120" y="84"/>
                  <a:pt x="120" y="84"/>
                </a:cubicBezTo>
                <a:lnTo>
                  <a:pt x="120" y="112"/>
                </a:lnTo>
                <a:close/>
              </a:path>
            </a:pathLst>
          </a:custGeom>
          <a:solidFill>
            <a:srgbClr val="0076B4"/>
          </a:solidFill>
          <a:ln>
            <a:noFill/>
          </a:ln>
        </p:spPr>
        <p:txBody>
          <a:bodyPr vert="horz" wrap="square" lIns="91440" tIns="45720" rIns="91440" bIns="45720" numCol="1" anchor="t" anchorCtr="0" compatLnSpc="1">
            <a:prstTxWarp prst="textNoShape">
              <a:avLst/>
            </a:prstTxWarp>
          </a:bodyPr>
          <a:lstStyle/>
          <a:p>
            <a:endParaRPr lang="en-GB" dirty="0">
              <a:solidFill>
                <a:srgbClr val="0076B4"/>
              </a:solidFill>
              <a:highlight>
                <a:srgbClr val="0076B4"/>
              </a:highlight>
            </a:endParaRPr>
          </a:p>
        </p:txBody>
      </p:sp>
      <p:sp>
        <p:nvSpPr>
          <p:cNvPr id="3" name="Freeform 67">
            <a:extLst>
              <a:ext uri="{FF2B5EF4-FFF2-40B4-BE49-F238E27FC236}">
                <a16:creationId xmlns:a16="http://schemas.microsoft.com/office/drawing/2014/main" id="{FB93E043-90DF-4E3D-9820-2A7C2CA2C353}"/>
              </a:ext>
            </a:extLst>
          </p:cNvPr>
          <p:cNvSpPr>
            <a:spLocks noEditPoints="1"/>
          </p:cNvSpPr>
          <p:nvPr/>
        </p:nvSpPr>
        <p:spPr bwMode="auto">
          <a:xfrm>
            <a:off x="1461206" y="2303253"/>
            <a:ext cx="244884" cy="232913"/>
          </a:xfrm>
          <a:custGeom>
            <a:avLst/>
            <a:gdLst>
              <a:gd name="T0" fmla="*/ 39 w 176"/>
              <a:gd name="T1" fmla="*/ 119 h 176"/>
              <a:gd name="T2" fmla="*/ 43 w 176"/>
              <a:gd name="T3" fmla="*/ 115 h 176"/>
              <a:gd name="T4" fmla="*/ 44 w 176"/>
              <a:gd name="T5" fmla="*/ 112 h 176"/>
              <a:gd name="T6" fmla="*/ 40 w 176"/>
              <a:gd name="T7" fmla="*/ 108 h 176"/>
              <a:gd name="T8" fmla="*/ 37 w 176"/>
              <a:gd name="T9" fmla="*/ 109 h 176"/>
              <a:gd name="T10" fmla="*/ 33 w 176"/>
              <a:gd name="T11" fmla="*/ 113 h 176"/>
              <a:gd name="T12" fmla="*/ 32 w 176"/>
              <a:gd name="T13" fmla="*/ 116 h 176"/>
              <a:gd name="T14" fmla="*/ 36 w 176"/>
              <a:gd name="T15" fmla="*/ 120 h 176"/>
              <a:gd name="T16" fmla="*/ 39 w 176"/>
              <a:gd name="T17" fmla="*/ 119 h 176"/>
              <a:gd name="T18" fmla="*/ 64 w 176"/>
              <a:gd name="T19" fmla="*/ 116 h 176"/>
              <a:gd name="T20" fmla="*/ 60 w 176"/>
              <a:gd name="T21" fmla="*/ 112 h 176"/>
              <a:gd name="T22" fmla="*/ 57 w 176"/>
              <a:gd name="T23" fmla="*/ 113 h 176"/>
              <a:gd name="T24" fmla="*/ 17 w 176"/>
              <a:gd name="T25" fmla="*/ 153 h 176"/>
              <a:gd name="T26" fmla="*/ 16 w 176"/>
              <a:gd name="T27" fmla="*/ 156 h 176"/>
              <a:gd name="T28" fmla="*/ 20 w 176"/>
              <a:gd name="T29" fmla="*/ 160 h 176"/>
              <a:gd name="T30" fmla="*/ 23 w 176"/>
              <a:gd name="T31" fmla="*/ 159 h 176"/>
              <a:gd name="T32" fmla="*/ 63 w 176"/>
              <a:gd name="T33" fmla="*/ 119 h 176"/>
              <a:gd name="T34" fmla="*/ 64 w 176"/>
              <a:gd name="T35" fmla="*/ 116 h 176"/>
              <a:gd name="T36" fmla="*/ 64 w 176"/>
              <a:gd name="T37" fmla="*/ 132 h 176"/>
              <a:gd name="T38" fmla="*/ 61 w 176"/>
              <a:gd name="T39" fmla="*/ 133 h 176"/>
              <a:gd name="T40" fmla="*/ 49 w 176"/>
              <a:gd name="T41" fmla="*/ 145 h 176"/>
              <a:gd name="T42" fmla="*/ 48 w 176"/>
              <a:gd name="T43" fmla="*/ 148 h 176"/>
              <a:gd name="T44" fmla="*/ 52 w 176"/>
              <a:gd name="T45" fmla="*/ 152 h 176"/>
              <a:gd name="T46" fmla="*/ 55 w 176"/>
              <a:gd name="T47" fmla="*/ 151 h 176"/>
              <a:gd name="T48" fmla="*/ 67 w 176"/>
              <a:gd name="T49" fmla="*/ 139 h 176"/>
              <a:gd name="T50" fmla="*/ 68 w 176"/>
              <a:gd name="T51" fmla="*/ 136 h 176"/>
              <a:gd name="T52" fmla="*/ 64 w 176"/>
              <a:gd name="T53" fmla="*/ 132 h 176"/>
              <a:gd name="T54" fmla="*/ 176 w 176"/>
              <a:gd name="T55" fmla="*/ 4 h 176"/>
              <a:gd name="T56" fmla="*/ 172 w 176"/>
              <a:gd name="T57" fmla="*/ 0 h 176"/>
              <a:gd name="T58" fmla="*/ 170 w 176"/>
              <a:gd name="T59" fmla="*/ 0 h 176"/>
              <a:gd name="T60" fmla="*/ 170 w 176"/>
              <a:gd name="T61" fmla="*/ 0 h 176"/>
              <a:gd name="T62" fmla="*/ 2 w 176"/>
              <a:gd name="T63" fmla="*/ 72 h 176"/>
              <a:gd name="T64" fmla="*/ 2 w 176"/>
              <a:gd name="T65" fmla="*/ 72 h 176"/>
              <a:gd name="T66" fmla="*/ 2 w 176"/>
              <a:gd name="T67" fmla="*/ 72 h 176"/>
              <a:gd name="T68" fmla="*/ 2 w 176"/>
              <a:gd name="T69" fmla="*/ 72 h 176"/>
              <a:gd name="T70" fmla="*/ 0 w 176"/>
              <a:gd name="T71" fmla="*/ 76 h 176"/>
              <a:gd name="T72" fmla="*/ 3 w 176"/>
              <a:gd name="T73" fmla="*/ 80 h 176"/>
              <a:gd name="T74" fmla="*/ 3 w 176"/>
              <a:gd name="T75" fmla="*/ 80 h 176"/>
              <a:gd name="T76" fmla="*/ 69 w 176"/>
              <a:gd name="T77" fmla="*/ 107 h 176"/>
              <a:gd name="T78" fmla="*/ 96 w 176"/>
              <a:gd name="T79" fmla="*/ 173 h 176"/>
              <a:gd name="T80" fmla="*/ 96 w 176"/>
              <a:gd name="T81" fmla="*/ 173 h 176"/>
              <a:gd name="T82" fmla="*/ 100 w 176"/>
              <a:gd name="T83" fmla="*/ 176 h 176"/>
              <a:gd name="T84" fmla="*/ 104 w 176"/>
              <a:gd name="T85" fmla="*/ 174 h 176"/>
              <a:gd name="T86" fmla="*/ 104 w 176"/>
              <a:gd name="T87" fmla="*/ 174 h 176"/>
              <a:gd name="T88" fmla="*/ 104 w 176"/>
              <a:gd name="T89" fmla="*/ 174 h 176"/>
              <a:gd name="T90" fmla="*/ 104 w 176"/>
              <a:gd name="T91" fmla="*/ 174 h 176"/>
              <a:gd name="T92" fmla="*/ 176 w 176"/>
              <a:gd name="T93" fmla="*/ 6 h 176"/>
              <a:gd name="T94" fmla="*/ 176 w 176"/>
              <a:gd name="T95" fmla="*/ 6 h 176"/>
              <a:gd name="T96" fmla="*/ 176 w 176"/>
              <a:gd name="T97" fmla="*/ 4 h 176"/>
              <a:gd name="T98" fmla="*/ 14 w 176"/>
              <a:gd name="T99" fmla="*/ 76 h 176"/>
              <a:gd name="T100" fmla="*/ 154 w 176"/>
              <a:gd name="T101" fmla="*/ 16 h 176"/>
              <a:gd name="T102" fmla="*/ 71 w 176"/>
              <a:gd name="T103" fmla="*/ 99 h 176"/>
              <a:gd name="T104" fmla="*/ 14 w 176"/>
              <a:gd name="T105" fmla="*/ 76 h 176"/>
              <a:gd name="T106" fmla="*/ 100 w 176"/>
              <a:gd name="T107" fmla="*/ 162 h 176"/>
              <a:gd name="T108" fmla="*/ 77 w 176"/>
              <a:gd name="T109" fmla="*/ 105 h 176"/>
              <a:gd name="T110" fmla="*/ 160 w 176"/>
              <a:gd name="T111" fmla="*/ 22 h 176"/>
              <a:gd name="T112" fmla="*/ 100 w 176"/>
              <a:gd name="T113" fmla="*/ 162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6" h="176">
                <a:moveTo>
                  <a:pt x="39" y="119"/>
                </a:moveTo>
                <a:cubicBezTo>
                  <a:pt x="43" y="115"/>
                  <a:pt x="43" y="115"/>
                  <a:pt x="43" y="115"/>
                </a:cubicBezTo>
                <a:cubicBezTo>
                  <a:pt x="44" y="114"/>
                  <a:pt x="44" y="113"/>
                  <a:pt x="44" y="112"/>
                </a:cubicBezTo>
                <a:cubicBezTo>
                  <a:pt x="44" y="110"/>
                  <a:pt x="42" y="108"/>
                  <a:pt x="40" y="108"/>
                </a:cubicBezTo>
                <a:cubicBezTo>
                  <a:pt x="39" y="108"/>
                  <a:pt x="38" y="108"/>
                  <a:pt x="37" y="109"/>
                </a:cubicBezTo>
                <a:cubicBezTo>
                  <a:pt x="33" y="113"/>
                  <a:pt x="33" y="113"/>
                  <a:pt x="33" y="113"/>
                </a:cubicBezTo>
                <a:cubicBezTo>
                  <a:pt x="32" y="114"/>
                  <a:pt x="32" y="115"/>
                  <a:pt x="32" y="116"/>
                </a:cubicBezTo>
                <a:cubicBezTo>
                  <a:pt x="32" y="118"/>
                  <a:pt x="34" y="120"/>
                  <a:pt x="36" y="120"/>
                </a:cubicBezTo>
                <a:cubicBezTo>
                  <a:pt x="37" y="120"/>
                  <a:pt x="38" y="120"/>
                  <a:pt x="39" y="119"/>
                </a:cubicBezTo>
                <a:moveTo>
                  <a:pt x="64" y="116"/>
                </a:moveTo>
                <a:cubicBezTo>
                  <a:pt x="64" y="114"/>
                  <a:pt x="62" y="112"/>
                  <a:pt x="60" y="112"/>
                </a:cubicBezTo>
                <a:cubicBezTo>
                  <a:pt x="59" y="112"/>
                  <a:pt x="58" y="112"/>
                  <a:pt x="57" y="113"/>
                </a:cubicBezTo>
                <a:cubicBezTo>
                  <a:pt x="17" y="153"/>
                  <a:pt x="17" y="153"/>
                  <a:pt x="17" y="153"/>
                </a:cubicBezTo>
                <a:cubicBezTo>
                  <a:pt x="16" y="154"/>
                  <a:pt x="16" y="155"/>
                  <a:pt x="16" y="156"/>
                </a:cubicBezTo>
                <a:cubicBezTo>
                  <a:pt x="16" y="158"/>
                  <a:pt x="18" y="160"/>
                  <a:pt x="20" y="160"/>
                </a:cubicBezTo>
                <a:cubicBezTo>
                  <a:pt x="21" y="160"/>
                  <a:pt x="22" y="160"/>
                  <a:pt x="23" y="159"/>
                </a:cubicBezTo>
                <a:cubicBezTo>
                  <a:pt x="63" y="119"/>
                  <a:pt x="63" y="119"/>
                  <a:pt x="63" y="119"/>
                </a:cubicBezTo>
                <a:cubicBezTo>
                  <a:pt x="64" y="118"/>
                  <a:pt x="64" y="117"/>
                  <a:pt x="64" y="116"/>
                </a:cubicBezTo>
                <a:moveTo>
                  <a:pt x="64" y="132"/>
                </a:moveTo>
                <a:cubicBezTo>
                  <a:pt x="63" y="132"/>
                  <a:pt x="62" y="132"/>
                  <a:pt x="61" y="133"/>
                </a:cubicBezTo>
                <a:cubicBezTo>
                  <a:pt x="49" y="145"/>
                  <a:pt x="49" y="145"/>
                  <a:pt x="49" y="145"/>
                </a:cubicBezTo>
                <a:cubicBezTo>
                  <a:pt x="48" y="146"/>
                  <a:pt x="48" y="147"/>
                  <a:pt x="48" y="148"/>
                </a:cubicBezTo>
                <a:cubicBezTo>
                  <a:pt x="48" y="150"/>
                  <a:pt x="50" y="152"/>
                  <a:pt x="52" y="152"/>
                </a:cubicBezTo>
                <a:cubicBezTo>
                  <a:pt x="53" y="152"/>
                  <a:pt x="54" y="152"/>
                  <a:pt x="55" y="151"/>
                </a:cubicBezTo>
                <a:cubicBezTo>
                  <a:pt x="67" y="139"/>
                  <a:pt x="67" y="139"/>
                  <a:pt x="67" y="139"/>
                </a:cubicBezTo>
                <a:cubicBezTo>
                  <a:pt x="68" y="138"/>
                  <a:pt x="68" y="137"/>
                  <a:pt x="68" y="136"/>
                </a:cubicBezTo>
                <a:cubicBezTo>
                  <a:pt x="68" y="134"/>
                  <a:pt x="66" y="132"/>
                  <a:pt x="64" y="132"/>
                </a:cubicBezTo>
                <a:moveTo>
                  <a:pt x="176" y="4"/>
                </a:moveTo>
                <a:cubicBezTo>
                  <a:pt x="176" y="2"/>
                  <a:pt x="174" y="0"/>
                  <a:pt x="172" y="0"/>
                </a:cubicBezTo>
                <a:cubicBezTo>
                  <a:pt x="171" y="0"/>
                  <a:pt x="171" y="0"/>
                  <a:pt x="170" y="0"/>
                </a:cubicBezTo>
                <a:cubicBezTo>
                  <a:pt x="170" y="0"/>
                  <a:pt x="170" y="0"/>
                  <a:pt x="170" y="0"/>
                </a:cubicBezTo>
                <a:cubicBezTo>
                  <a:pt x="2" y="72"/>
                  <a:pt x="2" y="72"/>
                  <a:pt x="2" y="72"/>
                </a:cubicBezTo>
                <a:cubicBezTo>
                  <a:pt x="2" y="72"/>
                  <a:pt x="2" y="72"/>
                  <a:pt x="2" y="72"/>
                </a:cubicBezTo>
                <a:cubicBezTo>
                  <a:pt x="2" y="72"/>
                  <a:pt x="2" y="72"/>
                  <a:pt x="2" y="72"/>
                </a:cubicBezTo>
                <a:cubicBezTo>
                  <a:pt x="2" y="72"/>
                  <a:pt x="2" y="72"/>
                  <a:pt x="2" y="72"/>
                </a:cubicBezTo>
                <a:cubicBezTo>
                  <a:pt x="1" y="73"/>
                  <a:pt x="0" y="74"/>
                  <a:pt x="0" y="76"/>
                </a:cubicBezTo>
                <a:cubicBezTo>
                  <a:pt x="0" y="78"/>
                  <a:pt x="1" y="79"/>
                  <a:pt x="3" y="80"/>
                </a:cubicBezTo>
                <a:cubicBezTo>
                  <a:pt x="3" y="80"/>
                  <a:pt x="3" y="80"/>
                  <a:pt x="3" y="80"/>
                </a:cubicBezTo>
                <a:cubicBezTo>
                  <a:pt x="69" y="107"/>
                  <a:pt x="69" y="107"/>
                  <a:pt x="69" y="107"/>
                </a:cubicBezTo>
                <a:cubicBezTo>
                  <a:pt x="96" y="173"/>
                  <a:pt x="96" y="173"/>
                  <a:pt x="96" y="173"/>
                </a:cubicBezTo>
                <a:cubicBezTo>
                  <a:pt x="96" y="173"/>
                  <a:pt x="96" y="173"/>
                  <a:pt x="96" y="173"/>
                </a:cubicBezTo>
                <a:cubicBezTo>
                  <a:pt x="97" y="175"/>
                  <a:pt x="98" y="176"/>
                  <a:pt x="100" y="176"/>
                </a:cubicBezTo>
                <a:cubicBezTo>
                  <a:pt x="102" y="176"/>
                  <a:pt x="103" y="175"/>
                  <a:pt x="104" y="174"/>
                </a:cubicBezTo>
                <a:cubicBezTo>
                  <a:pt x="104" y="174"/>
                  <a:pt x="104" y="174"/>
                  <a:pt x="104" y="174"/>
                </a:cubicBezTo>
                <a:cubicBezTo>
                  <a:pt x="104" y="174"/>
                  <a:pt x="104" y="174"/>
                  <a:pt x="104" y="174"/>
                </a:cubicBezTo>
                <a:cubicBezTo>
                  <a:pt x="104" y="174"/>
                  <a:pt x="104" y="174"/>
                  <a:pt x="104" y="174"/>
                </a:cubicBezTo>
                <a:cubicBezTo>
                  <a:pt x="176" y="6"/>
                  <a:pt x="176" y="6"/>
                  <a:pt x="176" y="6"/>
                </a:cubicBezTo>
                <a:cubicBezTo>
                  <a:pt x="176" y="6"/>
                  <a:pt x="176" y="6"/>
                  <a:pt x="176" y="6"/>
                </a:cubicBezTo>
                <a:cubicBezTo>
                  <a:pt x="176" y="5"/>
                  <a:pt x="176" y="5"/>
                  <a:pt x="176" y="4"/>
                </a:cubicBezTo>
                <a:moveTo>
                  <a:pt x="14" y="76"/>
                </a:moveTo>
                <a:cubicBezTo>
                  <a:pt x="154" y="16"/>
                  <a:pt x="154" y="16"/>
                  <a:pt x="154" y="16"/>
                </a:cubicBezTo>
                <a:cubicBezTo>
                  <a:pt x="71" y="99"/>
                  <a:pt x="71" y="99"/>
                  <a:pt x="71" y="99"/>
                </a:cubicBezTo>
                <a:lnTo>
                  <a:pt x="14" y="76"/>
                </a:lnTo>
                <a:close/>
                <a:moveTo>
                  <a:pt x="100" y="162"/>
                </a:moveTo>
                <a:cubicBezTo>
                  <a:pt x="77" y="105"/>
                  <a:pt x="77" y="105"/>
                  <a:pt x="77" y="105"/>
                </a:cubicBezTo>
                <a:cubicBezTo>
                  <a:pt x="160" y="22"/>
                  <a:pt x="160" y="22"/>
                  <a:pt x="160" y="22"/>
                </a:cubicBezTo>
                <a:lnTo>
                  <a:pt x="100" y="162"/>
                </a:lnTo>
                <a:close/>
              </a:path>
            </a:pathLst>
          </a:custGeom>
          <a:solidFill>
            <a:srgbClr val="0076B4"/>
          </a:solidFill>
          <a:ln>
            <a:noFill/>
          </a:ln>
        </p:spPr>
        <p:txBody>
          <a:bodyPr vert="horz" wrap="square" lIns="91440" tIns="45720" rIns="91440" bIns="45720" numCol="1" anchor="t" anchorCtr="0" compatLnSpc="1">
            <a:prstTxWarp prst="textNoShape">
              <a:avLst/>
            </a:prstTxWarp>
          </a:bodyPr>
          <a:lstStyle/>
          <a:p>
            <a:endParaRPr lang="en-GB"/>
          </a:p>
        </p:txBody>
      </p:sp>
      <p:pic>
        <p:nvPicPr>
          <p:cNvPr id="12" name="Gráfico 11" descr="Internet">
            <a:extLst>
              <a:ext uri="{FF2B5EF4-FFF2-40B4-BE49-F238E27FC236}">
                <a16:creationId xmlns:a16="http://schemas.microsoft.com/office/drawing/2014/main" id="{A64FB4B3-F07B-E4ED-A6AA-108DB5A65A1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371981" y="3847381"/>
            <a:ext cx="462944" cy="462944"/>
          </a:xfrm>
          <a:prstGeom prst="rect">
            <a:avLst/>
          </a:prstGeom>
        </p:spPr>
      </p:pic>
    </p:spTree>
    <p:extLst>
      <p:ext uri="{BB962C8B-B14F-4D97-AF65-F5344CB8AC3E}">
        <p14:creationId xmlns:p14="http://schemas.microsoft.com/office/powerpoint/2010/main" val="1577664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383924"/>
      </p:ext>
    </p:extLst>
  </p:cSld>
  <p:clrMapOvr>
    <a:masterClrMapping/>
  </p:clrMapOvr>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277</TotalTime>
  <Words>1857</Words>
  <Application>Microsoft Macintosh PowerPoint</Application>
  <PresentationFormat>Widescreen</PresentationFormat>
  <Paragraphs>104</Paragraphs>
  <Slides>22</Slides>
  <Notes>18</Notes>
  <HiddenSlides>0</HiddenSlides>
  <MMClips>0</MMClips>
  <ScaleCrop>false</ScaleCrop>
  <HeadingPairs>
    <vt:vector size="6" baseType="variant">
      <vt:variant>
        <vt:lpstr>Fontes usadas</vt:lpstr>
      </vt:variant>
      <vt:variant>
        <vt:i4>4</vt:i4>
      </vt:variant>
      <vt:variant>
        <vt:lpstr>Tema</vt:lpstr>
      </vt:variant>
      <vt:variant>
        <vt:i4>1</vt:i4>
      </vt:variant>
      <vt:variant>
        <vt:lpstr>Títulos de slides</vt:lpstr>
      </vt:variant>
      <vt:variant>
        <vt:i4>22</vt:i4>
      </vt:variant>
    </vt:vector>
  </HeadingPairs>
  <TitlesOfParts>
    <vt:vector size="27" baseType="lpstr">
      <vt:lpstr>Arial</vt:lpstr>
      <vt:lpstr>Arial Black</vt:lpstr>
      <vt:lpstr>Calibri</vt:lpstr>
      <vt:lpstr>Calibri Light</vt:lpstr>
      <vt:lpstr>Tema do Office</vt:lpstr>
      <vt:lpstr>Apresentação do PowerPoint</vt:lpstr>
      <vt:lpstr>Apresentação do PowerPoint</vt:lpstr>
      <vt:lpstr>1) A disciplina da “matriz de riscos” na Lei 14.133</vt:lpstr>
      <vt:lpstr>1) A disciplina da “matriz de riscos” na Lei 14.133</vt:lpstr>
      <vt:lpstr>1) A disciplina da “matriz de riscos” na Lei 14.133</vt:lpstr>
      <vt:lpstr>1) A disciplina da “matriz de riscos” na Lei 14.133</vt:lpstr>
      <vt:lpstr>1) A disciplina da “matriz de riscos” na Lei 14.133</vt:lpstr>
      <vt:lpstr>1) A disciplina da “matriz de riscos” na Lei 14.133</vt:lpstr>
      <vt:lpstr>1) A disciplina da “matriz de riscos” na Lei 14.133</vt:lpstr>
      <vt:lpstr>1) A disciplina da “matriz de riscos” na Lei 14.133</vt:lpstr>
      <vt:lpstr>1) A disciplina da “matriz de riscos” na Lei 14.133</vt:lpstr>
      <vt:lpstr>1) A disciplina da “matriz de riscos” na Lei 14.133</vt:lpstr>
      <vt:lpstr>1) A disciplina da “matriz de riscos” na Lei 14.133</vt:lpstr>
      <vt:lpstr>2) Breve cotejo da disciplina do tema nas Leis 14.133 e 8.666</vt:lpstr>
      <vt:lpstr>3) A questão da assimetria de informações</vt:lpstr>
      <vt:lpstr>4) A necessidade de novos modelos de alocação de riscos</vt:lpstr>
      <vt:lpstr>5) Esboço de avaliação dos “riscos” do novo modelo</vt:lpstr>
      <vt:lpstr>5) Esboço de avaliação dos “riscos” do novo modelo</vt:lpstr>
      <vt:lpstr>6) As perspectivas para o futuro</vt:lpstr>
      <vt:lpstr>7) Conclusão</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Conta da Microsoft</dc:creator>
  <cp:lastModifiedBy>Marcal Justen</cp:lastModifiedBy>
  <cp:revision>17</cp:revision>
  <dcterms:created xsi:type="dcterms:W3CDTF">2024-07-19T21:14:21Z</dcterms:created>
  <dcterms:modified xsi:type="dcterms:W3CDTF">2024-08-28T17:09:17Z</dcterms:modified>
</cp:coreProperties>
</file>