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87" r:id="rId4"/>
    <p:sldId id="288" r:id="rId5"/>
    <p:sldId id="320" r:id="rId6"/>
    <p:sldId id="317" r:id="rId7"/>
    <p:sldId id="318" r:id="rId8"/>
    <p:sldId id="321" r:id="rId9"/>
    <p:sldId id="27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B4"/>
    <a:srgbClr val="DCB1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20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Sheet3!$A$9</c:f>
              <c:strCache>
                <c:ptCount val="1"/>
                <c:pt idx="0">
                  <c:v>PIS/COFINS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Sheet3!$B$8:$D$8</c:f>
              <c:strCache>
                <c:ptCount val="3"/>
                <c:pt idx="0">
                  <c:v>MCMV</c:v>
                </c:pt>
                <c:pt idx="1">
                  <c:v>Incorporações imobiliárias</c:v>
                </c:pt>
                <c:pt idx="2">
                  <c:v>Reforma Tributária</c:v>
                </c:pt>
              </c:strCache>
            </c:strRef>
          </c:cat>
          <c:val>
            <c:numRef>
              <c:f>Sheet3!$B$9:$D$9</c:f>
              <c:numCache>
                <c:formatCode>General</c:formatCode>
                <c:ptCount val="3"/>
                <c:pt idx="0">
                  <c:v>0.53</c:v>
                </c:pt>
                <c:pt idx="1">
                  <c:v>2.08</c:v>
                </c:pt>
                <c:pt idx="2" formatCode="0.00">
                  <c:v>16.793999999999997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7C-42BC-B6AE-57E246E83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8"/>
        <c:axId val="774736864"/>
        <c:axId val="77473470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Sheet3!$A$10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Sheet3!$B$8:$D$8</c15:sqref>
                        </c15:formulaRef>
                      </c:ext>
                    </c:extLst>
                    <c:strCache>
                      <c:ptCount val="3"/>
                      <c:pt idx="0">
                        <c:v>MCMV</c:v>
                      </c:pt>
                      <c:pt idx="1">
                        <c:v>Incorporações imobiliárias</c:v>
                      </c:pt>
                      <c:pt idx="2">
                        <c:v>Reforma Tributária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Sheet3!$B$10:$D$10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9A7C-42BC-B6AE-57E246E83ACD}"/>
                  </c:ext>
                </c:extLst>
              </c15:ser>
            </c15:filteredBarSeries>
          </c:ext>
        </c:extLst>
      </c:barChart>
      <c:catAx>
        <c:axId val="77473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74734704"/>
        <c:crosses val="autoZero"/>
        <c:auto val="1"/>
        <c:lblAlgn val="ctr"/>
        <c:lblOffset val="100"/>
        <c:noMultiLvlLbl val="0"/>
      </c:catAx>
      <c:valAx>
        <c:axId val="77473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774736864"/>
        <c:crosses val="autoZero"/>
        <c:crossBetween val="between"/>
      </c:valAx>
      <c:spPr>
        <a:noFill/>
        <a:ln>
          <a:solidFill>
            <a:schemeClr val="bg2">
              <a:lumMod val="20000"/>
              <a:lumOff val="80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96B1C-BFDC-467B-B17C-FA7496880831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CDA31-AF4B-4961-8EB6-FE2B1065C3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2319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1FA90-EE7E-4AB4-885E-0583018C9B27}" type="datetimeFigureOut">
              <a:rPr lang="pt-BR" smtClean="0"/>
              <a:t>26/08/2024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61E2-9CEB-445B-BC96-C6BE7D07B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7191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3180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82CD-FA01-40FF-8D3F-9918D9968EE2}" type="datetime1">
              <a:rPr lang="pt-BR" smtClean="0"/>
              <a:t>26/08/2024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47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DCEC-2FBE-467B-8913-07699334FDF7}" type="datetime1">
              <a:rPr lang="pt-BR" smtClean="0"/>
              <a:t>26/08/2024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5446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D8A6-D9C5-4E6D-93E8-169D93E0751F}" type="datetime1">
              <a:rPr lang="pt-BR" smtClean="0"/>
              <a:t>26/08/2024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58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2E4A4-9A36-4AF6-B486-8E35F709432A}" type="datetime1">
              <a:rPr lang="pt-BR" smtClean="0"/>
              <a:t>26/08/2024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644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2D37-CFD5-40BA-837A-24261C8569CF}" type="datetime1">
              <a:rPr lang="pt-BR" smtClean="0"/>
              <a:t>26/08/2024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725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BAE3-CE02-4173-9B75-D6500AF424C5}" type="datetime1">
              <a:rPr lang="pt-BR" smtClean="0"/>
              <a:t>26/08/2024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091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1C2F-87D1-4FF1-8535-FAED01C2E5DA}" type="datetime1">
              <a:rPr lang="pt-BR" smtClean="0"/>
              <a:t>26/08/2024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406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8B2-69A8-4628-9347-BB47B26805ED}" type="datetime1">
              <a:rPr lang="pt-BR" smtClean="0"/>
              <a:t>26/08/2024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45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1600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C5DCD-75C0-44C1-962A-AA9D27EDEED7}" type="datetime1">
              <a:rPr lang="pt-BR" smtClean="0"/>
              <a:t>26/08/2024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Espaço Reservado para Imagem 2"/>
          <p:cNvSpPr>
            <a:spLocks noGrp="1"/>
          </p:cNvSpPr>
          <p:nvPr>
            <p:ph type="pic" idx="13"/>
          </p:nvPr>
        </p:nvSpPr>
        <p:spPr>
          <a:xfrm>
            <a:off x="8478032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07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FBDB-73BA-4EB7-8111-BFA709AFE128}" type="datetime1">
              <a:rPr lang="pt-BR" smtClean="0"/>
              <a:t>26/08/2024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117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5AF7-BF6E-4707-91DC-18ABA58DB8B8}" type="datetime1">
              <a:rPr lang="pt-BR" smtClean="0"/>
              <a:t>26/08/2024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993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9CDB-0504-4325-97AE-E9D486DEC161}" type="datetime1">
              <a:rPr lang="pt-BR" smtClean="0"/>
              <a:t>26/08/2024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Imagem 6"/>
          <p:cNvSpPr>
            <a:spLocks noGrp="1"/>
          </p:cNvSpPr>
          <p:nvPr>
            <p:ph type="pic" sz="quarter" idx="13"/>
          </p:nvPr>
        </p:nvSpPr>
        <p:spPr>
          <a:xfrm>
            <a:off x="5335588" y="1140586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Imagem 6"/>
          <p:cNvSpPr>
            <a:spLocks noGrp="1"/>
          </p:cNvSpPr>
          <p:nvPr>
            <p:ph type="pic" sz="quarter" idx="14"/>
          </p:nvPr>
        </p:nvSpPr>
        <p:spPr>
          <a:xfrm>
            <a:off x="8293818" y="1140585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42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79CDB-0504-4325-97AE-E9D486DEC161}" type="datetime1">
              <a:rPr lang="pt-BR" smtClean="0"/>
              <a:t>26/08/2024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80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v.br/fazenda/pt-br/canais_atendimento/imprensa/notas-a-imprensa/2024/julho-1/reforma-tributaria-sera-positiva-para-o-setor-imobiliario#:~:text=Reforma%20Tribut%C3%A1ria%20ser%C3%A1%20positiva%20para%20o%20setor%20imobili%C3%A1rio,ser%C3%A3o%20menos%20tributados%20que%20os%20de%20alto%20padr%C3%A3o" TargetMode="Externa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>
            <a:extLst>
              <a:ext uri="{FF2B5EF4-FFF2-40B4-BE49-F238E27FC236}">
                <a16:creationId xmlns:a16="http://schemas.microsoft.com/office/drawing/2014/main" id="{DAA1352C-71DF-E896-D40E-FF3E499C1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3063" y="4629886"/>
            <a:ext cx="8858250" cy="837464"/>
          </a:xfrm>
        </p:spPr>
        <p:txBody>
          <a:bodyPr/>
          <a:lstStyle/>
          <a:p>
            <a:r>
              <a:rPr lang="pt-BR" b="1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 Tributária na Construção Civil</a:t>
            </a:r>
          </a:p>
        </p:txBody>
      </p:sp>
    </p:spTree>
    <p:extLst>
      <p:ext uri="{BB962C8B-B14F-4D97-AF65-F5344CB8AC3E}">
        <p14:creationId xmlns:p14="http://schemas.microsoft.com/office/powerpoint/2010/main" val="40924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08487332-4F02-2345-4C5D-F529C52B1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0"/>
            <a:ext cx="6928900" cy="656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82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Freeform: Shape 397">
            <a:extLst>
              <a:ext uri="{FF2B5EF4-FFF2-40B4-BE49-F238E27FC236}">
                <a16:creationId xmlns:a16="http://schemas.microsoft.com/office/drawing/2014/main" id="{4DB50B0F-3289-479C-84DE-346FCDF14BC5}"/>
              </a:ext>
            </a:extLst>
          </p:cNvPr>
          <p:cNvSpPr/>
          <p:nvPr/>
        </p:nvSpPr>
        <p:spPr>
          <a:xfrm rot="5400000" flipH="1">
            <a:off x="-1000793" y="1000794"/>
            <a:ext cx="6857999" cy="4856413"/>
          </a:xfrm>
          <a:custGeom>
            <a:avLst/>
            <a:gdLst>
              <a:gd name="connsiteX0" fmla="*/ 6857999 w 6857999"/>
              <a:gd name="connsiteY0" fmla="*/ 4856413 h 4856413"/>
              <a:gd name="connsiteX1" fmla="*/ 6857999 w 6857999"/>
              <a:gd name="connsiteY1" fmla="*/ 4277634 h 4856413"/>
              <a:gd name="connsiteX2" fmla="*/ 6857999 w 6857999"/>
              <a:gd name="connsiteY2" fmla="*/ 2580365 h 4856413"/>
              <a:gd name="connsiteX3" fmla="*/ 6857999 w 6857999"/>
              <a:gd name="connsiteY3" fmla="*/ 0 h 4856413"/>
              <a:gd name="connsiteX4" fmla="*/ 0 w 6857999"/>
              <a:gd name="connsiteY4" fmla="*/ 1326383 h 4856413"/>
              <a:gd name="connsiteX5" fmla="*/ 0 w 6857999"/>
              <a:gd name="connsiteY5" fmla="*/ 4856413 h 48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7999" h="4856413">
                <a:moveTo>
                  <a:pt x="6857999" y="4856413"/>
                </a:moveTo>
                <a:lnTo>
                  <a:pt x="6857999" y="4277634"/>
                </a:lnTo>
                <a:lnTo>
                  <a:pt x="6857999" y="2580365"/>
                </a:lnTo>
                <a:lnTo>
                  <a:pt x="6857999" y="0"/>
                </a:lnTo>
                <a:lnTo>
                  <a:pt x="0" y="1326383"/>
                </a:lnTo>
                <a:lnTo>
                  <a:pt x="0" y="4856413"/>
                </a:lnTo>
                <a:close/>
              </a:path>
            </a:pathLst>
          </a:custGeom>
          <a:solidFill>
            <a:srgbClr val="F6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1FF3F7C-75A2-49EF-B45C-C6972D81C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54795" y="1695747"/>
            <a:ext cx="3446388" cy="9392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A2D041-C936-C80B-9F86-B60E91D4E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83" y="369974"/>
            <a:ext cx="11522075" cy="900000"/>
          </a:xfrm>
        </p:spPr>
        <p:txBody>
          <a:bodyPr>
            <a:normAutofit fontScale="90000"/>
          </a:bodyPr>
          <a:lstStyle/>
          <a:p>
            <a:r>
              <a:rPr lang="pt-BR" dirty="0"/>
              <a:t>Reforma tributária</a:t>
            </a:r>
            <a:br>
              <a:rPr lang="pt-BR" dirty="0"/>
            </a:br>
            <a:r>
              <a:rPr lang="pt-BR" sz="2400" b="0" dirty="0"/>
              <a:t>Aspectos Gerais</a:t>
            </a:r>
          </a:p>
        </p:txBody>
      </p:sp>
      <p:sp>
        <p:nvSpPr>
          <p:cNvPr id="13" name="Retângulo: Cantos Arredondados 23">
            <a:extLst>
              <a:ext uri="{FF2B5EF4-FFF2-40B4-BE49-F238E27FC236}">
                <a16:creationId xmlns:a16="http://schemas.microsoft.com/office/drawing/2014/main" id="{33A0E6F5-4E75-12FD-F6C1-59C0B325CE3D}"/>
              </a:ext>
            </a:extLst>
          </p:cNvPr>
          <p:cNvSpPr/>
          <p:nvPr/>
        </p:nvSpPr>
        <p:spPr>
          <a:xfrm>
            <a:off x="345124" y="3440131"/>
            <a:ext cx="11519534" cy="2868594"/>
          </a:xfrm>
          <a:prstGeom prst="rect">
            <a:avLst/>
          </a:prstGeom>
          <a:solidFill>
            <a:srgbClr val="2E2E38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5" name="05 Tributos…">
            <a:extLst>
              <a:ext uri="{FF2B5EF4-FFF2-40B4-BE49-F238E27FC236}">
                <a16:creationId xmlns:a16="http://schemas.microsoft.com/office/drawing/2014/main" id="{8B8FAE8D-4A25-37B6-99F9-F66BA97C95B9}"/>
              </a:ext>
            </a:extLst>
          </p:cNvPr>
          <p:cNvSpPr txBox="1"/>
          <p:nvPr/>
        </p:nvSpPr>
        <p:spPr>
          <a:xfrm>
            <a:off x="1997938" y="3538451"/>
            <a:ext cx="1800000" cy="10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72000" bIns="36000" anchor="t">
            <a:noAutofit/>
          </a:bodyPr>
          <a:lstStyle/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Cinco tributos,             múltiplas regras </a:t>
            </a:r>
            <a:endParaRPr lang="pt-BR" sz="1000" dirty="0">
              <a:solidFill>
                <a:schemeClr val="bg1"/>
              </a:solidFill>
              <a:latin typeface="EYInterstate" panose="02000503020000020004" pitchFamily="2" charset="0"/>
              <a:ea typeface="EYInterstate Light"/>
              <a:cs typeface="EYInterstate Light"/>
            </a:endParaRPr>
          </a:p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Diversas alíquotas,                                    leis e outras regulamentações. </a:t>
            </a:r>
          </a:p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Alta complexidade de </a:t>
            </a:r>
            <a:r>
              <a:rPr lang="pt-BR" sz="800" i="1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compliance</a:t>
            </a: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          e obrigações acessórias.</a:t>
            </a:r>
          </a:p>
        </p:txBody>
      </p:sp>
      <p:sp>
        <p:nvSpPr>
          <p:cNvPr id="16" name="05 Tributos…">
            <a:extLst>
              <a:ext uri="{FF2B5EF4-FFF2-40B4-BE49-F238E27FC236}">
                <a16:creationId xmlns:a16="http://schemas.microsoft.com/office/drawing/2014/main" id="{A732E2D3-1984-8770-61C9-954D48DF0E20}"/>
              </a:ext>
            </a:extLst>
          </p:cNvPr>
          <p:cNvSpPr txBox="1"/>
          <p:nvPr/>
        </p:nvSpPr>
        <p:spPr>
          <a:xfrm>
            <a:off x="1997938" y="5207611"/>
            <a:ext cx="1800000" cy="10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72000" bIns="36000" anchor="t">
            <a:noAutofit/>
          </a:bodyPr>
          <a:lstStyle/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Menos tributos,                 mesma regra </a:t>
            </a:r>
          </a:p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Legislação única, com                   liberdade para que os entes federados definam apenas                 suas alíquotas de incidência geral.</a:t>
            </a:r>
          </a:p>
        </p:txBody>
      </p:sp>
      <p:sp>
        <p:nvSpPr>
          <p:cNvPr id="17" name="05 Tributos…">
            <a:extLst>
              <a:ext uri="{FF2B5EF4-FFF2-40B4-BE49-F238E27FC236}">
                <a16:creationId xmlns:a16="http://schemas.microsoft.com/office/drawing/2014/main" id="{D6E449BA-2F7E-077A-5626-EF991AC9221D}"/>
              </a:ext>
            </a:extLst>
          </p:cNvPr>
          <p:cNvSpPr txBox="1"/>
          <p:nvPr/>
        </p:nvSpPr>
        <p:spPr>
          <a:xfrm>
            <a:off x="3969618" y="3538451"/>
            <a:ext cx="1800000" cy="10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72000" bIns="36000" anchor="t">
            <a:noAutofit/>
          </a:bodyPr>
          <a:lstStyle/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Complexidade de cálculo</a:t>
            </a:r>
          </a:p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Diversas metodologias para        cálculo dos tributos, por exemplo: cumulativo vs. não cumulativo, ICMS-ST, “</a:t>
            </a:r>
            <a:r>
              <a:rPr lang="pt-BR" sz="800" i="1" dirty="0" err="1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gross</a:t>
            </a:r>
            <a:r>
              <a:rPr lang="pt-BR" sz="800" i="1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 </a:t>
            </a:r>
            <a:r>
              <a:rPr lang="pt-BR" sz="800" i="1" dirty="0" err="1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up</a:t>
            </a: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”, DIFAL. Além do pagamento de tributos no local de origem da operação como regra.</a:t>
            </a:r>
          </a:p>
        </p:txBody>
      </p:sp>
      <p:sp>
        <p:nvSpPr>
          <p:cNvPr id="18" name="05 Tributos…">
            <a:extLst>
              <a:ext uri="{FF2B5EF4-FFF2-40B4-BE49-F238E27FC236}">
                <a16:creationId xmlns:a16="http://schemas.microsoft.com/office/drawing/2014/main" id="{F8913572-4728-51B2-6D8C-926EF021B089}"/>
              </a:ext>
            </a:extLst>
          </p:cNvPr>
          <p:cNvSpPr txBox="1"/>
          <p:nvPr/>
        </p:nvSpPr>
        <p:spPr>
          <a:xfrm>
            <a:off x="3969618" y="5207611"/>
            <a:ext cx="1800000" cy="10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72000" bIns="36000" anchor="t">
            <a:noAutofit/>
          </a:bodyPr>
          <a:lstStyle/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Simplificação e              tributação no destino</a:t>
            </a:r>
          </a:p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Método de cálculo passa a ser unicamente de valor agregado ao preço (“por fora”). Tributo passa          a ser devido ao destino da operação como regra. Apuração simplificada (split payment)</a:t>
            </a:r>
          </a:p>
          <a:p>
            <a:pPr>
              <a:spcAft>
                <a:spcPts val="200"/>
              </a:spcAft>
              <a:buClr>
                <a:srgbClr val="2E2E38"/>
              </a:buClr>
            </a:pPr>
            <a:endParaRPr lang="pt-BR" sz="500" dirty="0">
              <a:solidFill>
                <a:schemeClr val="bg1"/>
              </a:solidFill>
              <a:latin typeface="EYInterstate Light" panose="02000506000000020004" pitchFamily="2" charset="0"/>
              <a:ea typeface="EYInterstate Light"/>
              <a:cs typeface="EYInterstate Light"/>
            </a:endParaRPr>
          </a:p>
        </p:txBody>
      </p:sp>
      <p:sp>
        <p:nvSpPr>
          <p:cNvPr id="19" name="05 Tributos…">
            <a:extLst>
              <a:ext uri="{FF2B5EF4-FFF2-40B4-BE49-F238E27FC236}">
                <a16:creationId xmlns:a16="http://schemas.microsoft.com/office/drawing/2014/main" id="{85B3C928-5651-0EB2-00FF-EB520E2401DE}"/>
              </a:ext>
            </a:extLst>
          </p:cNvPr>
          <p:cNvSpPr txBox="1"/>
          <p:nvPr/>
        </p:nvSpPr>
        <p:spPr>
          <a:xfrm>
            <a:off x="5941298" y="3538451"/>
            <a:ext cx="1800000" cy="10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72000" bIns="36000" anchor="t">
            <a:noAutofit/>
          </a:bodyPr>
          <a:lstStyle/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Limitações ao crédito                  e resíduos tributários</a:t>
            </a:r>
          </a:p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Convivência de diferentes regimes de apuração e limitações legais à tomada de créditos geram custo tributário às empresas.</a:t>
            </a:r>
            <a:endParaRPr lang="pt-BR" sz="200" dirty="0">
              <a:solidFill>
                <a:schemeClr val="bg1"/>
              </a:solidFill>
              <a:latin typeface="EYInterstate Light" panose="02000506000000020004" pitchFamily="2" charset="0"/>
              <a:ea typeface="EYInterstate Light"/>
              <a:cs typeface="EYInterstate Light"/>
            </a:endParaRPr>
          </a:p>
        </p:txBody>
      </p:sp>
      <p:sp>
        <p:nvSpPr>
          <p:cNvPr id="20" name="05 Tributos…">
            <a:extLst>
              <a:ext uri="{FF2B5EF4-FFF2-40B4-BE49-F238E27FC236}">
                <a16:creationId xmlns:a16="http://schemas.microsoft.com/office/drawing/2014/main" id="{4C17977B-A100-82E9-EF21-E34CEB7449E5}"/>
              </a:ext>
            </a:extLst>
          </p:cNvPr>
          <p:cNvSpPr txBox="1"/>
          <p:nvPr/>
        </p:nvSpPr>
        <p:spPr>
          <a:xfrm>
            <a:off x="5941298" y="5207611"/>
            <a:ext cx="1800000" cy="10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72000" bIns="36000" anchor="t">
            <a:noAutofit/>
          </a:bodyPr>
          <a:lstStyle/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Não cumulatividade plena</a:t>
            </a:r>
          </a:p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Regime geral com base ampla             de créditos, vedado apenas para aquisições de “uso pessoal”.</a:t>
            </a:r>
          </a:p>
        </p:txBody>
      </p:sp>
      <p:sp>
        <p:nvSpPr>
          <p:cNvPr id="21" name="05 Tributos…">
            <a:extLst>
              <a:ext uri="{FF2B5EF4-FFF2-40B4-BE49-F238E27FC236}">
                <a16:creationId xmlns:a16="http://schemas.microsoft.com/office/drawing/2014/main" id="{5D57ECBB-58B8-4C04-2E57-E80DCC10201C}"/>
              </a:ext>
            </a:extLst>
          </p:cNvPr>
          <p:cNvSpPr txBox="1"/>
          <p:nvPr/>
        </p:nvSpPr>
        <p:spPr>
          <a:xfrm>
            <a:off x="7912978" y="3538451"/>
            <a:ext cx="1800000" cy="100800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72000" bIns="36000" anchor="t">
            <a:noAutofit/>
          </a:bodyPr>
          <a:lstStyle/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Benefícios Fiscais</a:t>
            </a:r>
          </a:p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Diversos tipos de benefícios                     e incentivos fiscais fomentam               a “guerra fiscal” e geram impactos na competitividade empresarial.</a:t>
            </a:r>
            <a:endParaRPr lang="pt-BR" sz="900" dirty="0">
              <a:solidFill>
                <a:schemeClr val="bg1"/>
              </a:solidFill>
              <a:latin typeface="EYInterstate Light" panose="02000506000000020004" pitchFamily="2" charset="0"/>
              <a:ea typeface="EYInterstate Light"/>
              <a:cs typeface="EYInterstate Light"/>
            </a:endParaRPr>
          </a:p>
        </p:txBody>
      </p:sp>
      <p:sp>
        <p:nvSpPr>
          <p:cNvPr id="22" name="05 Tributos…">
            <a:extLst>
              <a:ext uri="{FF2B5EF4-FFF2-40B4-BE49-F238E27FC236}">
                <a16:creationId xmlns:a16="http://schemas.microsoft.com/office/drawing/2014/main" id="{5D5E8AFB-B6E9-966C-53E2-72566470DB84}"/>
              </a:ext>
            </a:extLst>
          </p:cNvPr>
          <p:cNvSpPr txBox="1"/>
          <p:nvPr/>
        </p:nvSpPr>
        <p:spPr>
          <a:xfrm>
            <a:off x="7912978" y="5207611"/>
            <a:ext cx="1800000" cy="100800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6000" tIns="36000" rIns="72000" bIns="36000" anchor="t">
            <a:noAutofit/>
          </a:bodyPr>
          <a:lstStyle/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Exceções,                essencialidade e </a:t>
            </a:r>
            <a:r>
              <a:rPr lang="pt-BR" sz="1000" b="1" i="1" dirty="0">
                <a:solidFill>
                  <a:schemeClr val="bg1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cashback</a:t>
            </a:r>
            <a:endParaRPr lang="pt-BR" sz="1000" b="1" dirty="0">
              <a:solidFill>
                <a:schemeClr val="bg1"/>
              </a:solidFill>
              <a:latin typeface="EYInterstate" panose="02000503020000020004" pitchFamily="2" charset="0"/>
              <a:ea typeface="EYInterstate Light"/>
              <a:cs typeface="EYInterstate Light"/>
            </a:endParaRPr>
          </a:p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Poucos regimes específicos,              bens e serviços incentivados, limitados àqueles definidos na  CF’88 pela sua essencialidade. </a:t>
            </a:r>
          </a:p>
        </p:txBody>
      </p:sp>
      <p:sp>
        <p:nvSpPr>
          <p:cNvPr id="23" name="05 Tributos…">
            <a:extLst>
              <a:ext uri="{FF2B5EF4-FFF2-40B4-BE49-F238E27FC236}">
                <a16:creationId xmlns:a16="http://schemas.microsoft.com/office/drawing/2014/main" id="{C7D2DBC5-E323-48D6-8C80-D3077E9370E5}"/>
              </a:ext>
            </a:extLst>
          </p:cNvPr>
          <p:cNvSpPr txBox="1"/>
          <p:nvPr/>
        </p:nvSpPr>
        <p:spPr>
          <a:xfrm>
            <a:off x="9884658" y="3538451"/>
            <a:ext cx="1800000" cy="10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6000" tIns="36000" rIns="72000" bIns="36000" anchor="t">
            <a:noAutofit/>
          </a:bodyPr>
          <a:lstStyle/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Acúmulo de saldos             credores </a:t>
            </a: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</a:rPr>
              <a:t>e ressarcimento</a:t>
            </a:r>
          </a:p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Sistema atual cria situações                   de acumulo de créditos e impõe limitações e entraves burocráticos para sua recuperação.</a:t>
            </a:r>
          </a:p>
        </p:txBody>
      </p:sp>
      <p:sp>
        <p:nvSpPr>
          <p:cNvPr id="24" name="05 Tributos…">
            <a:extLst>
              <a:ext uri="{FF2B5EF4-FFF2-40B4-BE49-F238E27FC236}">
                <a16:creationId xmlns:a16="http://schemas.microsoft.com/office/drawing/2014/main" id="{2FE17BD0-2A33-4386-F81D-06A4AFA42ED7}"/>
              </a:ext>
            </a:extLst>
          </p:cNvPr>
          <p:cNvSpPr txBox="1"/>
          <p:nvPr/>
        </p:nvSpPr>
        <p:spPr>
          <a:xfrm>
            <a:off x="9884658" y="5207611"/>
            <a:ext cx="1800000" cy="10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6000" tIns="36000" rIns="72000" bIns="36000" anchor="t">
            <a:noAutofit/>
          </a:bodyPr>
          <a:lstStyle/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Admin. Tributária                         e garantia ao contribuinte</a:t>
            </a:r>
          </a:p>
          <a:p>
            <a:pPr>
              <a:spcAft>
                <a:spcPts val="200"/>
              </a:spcAft>
              <a:buClr>
                <a:srgbClr val="2E2E38"/>
              </a:buClr>
            </a:pPr>
            <a:r>
              <a:rPr lang="pt-BR" sz="800" dirty="0">
                <a:solidFill>
                  <a:schemeClr val="bg1"/>
                </a:solidFill>
                <a:latin typeface="EYInterstate Light" panose="02000506000000020004" pitchFamily="2" charset="0"/>
                <a:ea typeface="EYInterstate Light"/>
                <a:cs typeface="EYInterstate Light"/>
              </a:rPr>
              <a:t>O ressarcimento será garantido pelo Comitê Gestor, órgão responsável pela arrecadação do IBS sem vínculo com o Tesouro, acelerando                   o processo de restituição.</a:t>
            </a:r>
          </a:p>
        </p:txBody>
      </p:sp>
      <p:sp>
        <p:nvSpPr>
          <p:cNvPr id="25" name="CaixaDeTexto 18">
            <a:extLst>
              <a:ext uri="{FF2B5EF4-FFF2-40B4-BE49-F238E27FC236}">
                <a16:creationId xmlns:a16="http://schemas.microsoft.com/office/drawing/2014/main" id="{51737105-0C92-80BC-CB6B-E6F081D9411F}"/>
              </a:ext>
            </a:extLst>
          </p:cNvPr>
          <p:cNvSpPr txBox="1"/>
          <p:nvPr/>
        </p:nvSpPr>
        <p:spPr>
          <a:xfrm>
            <a:off x="342582" y="3558454"/>
            <a:ext cx="1262076" cy="8696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36000" rIns="36000" anchor="ctr">
            <a:noAutofit/>
          </a:bodyPr>
          <a:lstStyle/>
          <a:p>
            <a:pPr algn="ctr">
              <a:spcAft>
                <a:spcPts val="200"/>
              </a:spcAft>
              <a:buClr>
                <a:srgbClr val="2E2E38"/>
              </a:buClr>
            </a:pPr>
            <a:r>
              <a:rPr lang="pt-BR" sz="1200" b="1" dirty="0">
                <a:solidFill>
                  <a:srgbClr val="FFE600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SISTEMA ATUAL</a:t>
            </a:r>
          </a:p>
          <a:p>
            <a:pPr algn="ctr">
              <a:spcAft>
                <a:spcPts val="200"/>
              </a:spcAft>
              <a:buClr>
                <a:srgbClr val="2E2E38"/>
              </a:buClr>
            </a:pP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</a:rPr>
              <a:t>Principais problemas</a:t>
            </a:r>
          </a:p>
        </p:txBody>
      </p:sp>
      <p:sp>
        <p:nvSpPr>
          <p:cNvPr id="26" name="CaixaDeTexto 19">
            <a:extLst>
              <a:ext uri="{FF2B5EF4-FFF2-40B4-BE49-F238E27FC236}">
                <a16:creationId xmlns:a16="http://schemas.microsoft.com/office/drawing/2014/main" id="{08DBCC32-C17D-113B-08B4-B9A0B319AA43}"/>
              </a:ext>
            </a:extLst>
          </p:cNvPr>
          <p:cNvSpPr txBox="1"/>
          <p:nvPr/>
        </p:nvSpPr>
        <p:spPr>
          <a:xfrm>
            <a:off x="342581" y="5325934"/>
            <a:ext cx="1262076" cy="8696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36000" rIns="36000" anchor="ctr">
            <a:noAutofit/>
          </a:bodyPr>
          <a:lstStyle/>
          <a:p>
            <a:pPr algn="ctr">
              <a:spcAft>
                <a:spcPts val="200"/>
              </a:spcAft>
              <a:buClr>
                <a:srgbClr val="2E2E38"/>
              </a:buClr>
            </a:pPr>
            <a:r>
              <a:rPr lang="pt-BR" sz="1200" b="1" dirty="0">
                <a:solidFill>
                  <a:srgbClr val="FFE600"/>
                </a:solidFill>
                <a:latin typeface="EYInterstate" panose="02000503020000020004" pitchFamily="2" charset="0"/>
                <a:ea typeface="EYInterstate Light"/>
                <a:cs typeface="EYInterstate Light"/>
              </a:rPr>
              <a:t>PILARES DO MODELO IVA</a:t>
            </a:r>
            <a:endParaRPr lang="pt-BR" sz="1200" b="1" dirty="0">
              <a:solidFill>
                <a:schemeClr val="bg1"/>
              </a:solidFill>
              <a:latin typeface="EYInterstate" panose="02000503020000020004" pitchFamily="2" charset="0"/>
              <a:ea typeface="EYInterstate Light"/>
              <a:cs typeface="EYInterstate Light"/>
            </a:endParaRPr>
          </a:p>
          <a:p>
            <a:pPr algn="ctr">
              <a:spcAft>
                <a:spcPts val="200"/>
              </a:spcAft>
              <a:buClr>
                <a:srgbClr val="2E2E38"/>
              </a:buClr>
            </a:pPr>
            <a:r>
              <a:rPr lang="pt-BR" sz="1000" b="1" dirty="0">
                <a:solidFill>
                  <a:schemeClr val="bg1"/>
                </a:solidFill>
                <a:latin typeface="EYInterstate" panose="02000503020000020004" pitchFamily="2" charset="0"/>
              </a:rPr>
              <a:t>Expectativa         de reforma</a:t>
            </a:r>
          </a:p>
        </p:txBody>
      </p:sp>
      <p:sp>
        <p:nvSpPr>
          <p:cNvPr id="330" name="Rectangle: Rounded Corners 329">
            <a:extLst>
              <a:ext uri="{FF2B5EF4-FFF2-40B4-BE49-F238E27FC236}">
                <a16:creationId xmlns:a16="http://schemas.microsoft.com/office/drawing/2014/main" id="{311E4693-7286-0759-43B6-45DB595B09F4}"/>
              </a:ext>
            </a:extLst>
          </p:cNvPr>
          <p:cNvSpPr/>
          <p:nvPr/>
        </p:nvSpPr>
        <p:spPr>
          <a:xfrm>
            <a:off x="1854630" y="4654451"/>
            <a:ext cx="8960854" cy="396000"/>
          </a:xfrm>
          <a:prstGeom prst="roundRect">
            <a:avLst>
              <a:gd name="adj" fmla="val 50000"/>
            </a:avLst>
          </a:prstGeom>
          <a:noFill/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0E0F0179-9611-4285-90EB-A50F602CDCCD}"/>
              </a:ext>
            </a:extLst>
          </p:cNvPr>
          <p:cNvSpPr/>
          <p:nvPr/>
        </p:nvSpPr>
        <p:spPr>
          <a:xfrm>
            <a:off x="2079093" y="4555451"/>
            <a:ext cx="594000" cy="594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618C40CD-F493-F2D5-5758-38062548202B}"/>
              </a:ext>
            </a:extLst>
          </p:cNvPr>
          <p:cNvSpPr/>
          <p:nvPr/>
        </p:nvSpPr>
        <p:spPr>
          <a:xfrm>
            <a:off x="4050773" y="4555451"/>
            <a:ext cx="594000" cy="594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0B4D79D7-E31E-E8AD-AAF3-D25C616437D4}"/>
              </a:ext>
            </a:extLst>
          </p:cNvPr>
          <p:cNvSpPr/>
          <p:nvPr/>
        </p:nvSpPr>
        <p:spPr>
          <a:xfrm>
            <a:off x="6022453" y="4555451"/>
            <a:ext cx="594000" cy="59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181D1C03-1751-67D6-D45D-461FB8464899}"/>
              </a:ext>
            </a:extLst>
          </p:cNvPr>
          <p:cNvSpPr/>
          <p:nvPr/>
        </p:nvSpPr>
        <p:spPr>
          <a:xfrm>
            <a:off x="7994133" y="4555451"/>
            <a:ext cx="594000" cy="594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BEA086D0-C0B1-0B39-B452-C20D666E9781}"/>
              </a:ext>
            </a:extLst>
          </p:cNvPr>
          <p:cNvSpPr/>
          <p:nvPr/>
        </p:nvSpPr>
        <p:spPr>
          <a:xfrm>
            <a:off x="9965813" y="4555451"/>
            <a:ext cx="594000" cy="594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57" name="Group 46">
            <a:extLst>
              <a:ext uri="{FF2B5EF4-FFF2-40B4-BE49-F238E27FC236}">
                <a16:creationId xmlns:a16="http://schemas.microsoft.com/office/drawing/2014/main" id="{84A6E731-8375-6762-3E07-8F341F5D09E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18983" y="4677876"/>
            <a:ext cx="314220" cy="349151"/>
            <a:chOff x="558" y="1949"/>
            <a:chExt cx="744" cy="752"/>
          </a:xfrm>
          <a:solidFill>
            <a:schemeClr val="bg1"/>
          </a:solidFill>
        </p:grpSpPr>
        <p:sp>
          <p:nvSpPr>
            <p:cNvPr id="258" name="Rectangle 47">
              <a:extLst>
                <a:ext uri="{FF2B5EF4-FFF2-40B4-BE49-F238E27FC236}">
                  <a16:creationId xmlns:a16="http://schemas.microsoft.com/office/drawing/2014/main" id="{2F9D8712-F3B4-94F3-0161-4F1C10260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" y="2005"/>
              <a:ext cx="18" cy="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59" name="Rectangle 48">
              <a:extLst>
                <a:ext uri="{FF2B5EF4-FFF2-40B4-BE49-F238E27FC236}">
                  <a16:creationId xmlns:a16="http://schemas.microsoft.com/office/drawing/2014/main" id="{CDADB1AE-72B1-7933-DAD9-252A1ADF24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" y="2095"/>
              <a:ext cx="18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60" name="Rectangle 49">
              <a:extLst>
                <a:ext uri="{FF2B5EF4-FFF2-40B4-BE49-F238E27FC236}">
                  <a16:creationId xmlns:a16="http://schemas.microsoft.com/office/drawing/2014/main" id="{8302F15C-E6EE-3197-977B-0828B915B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" y="1949"/>
              <a:ext cx="18" cy="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61" name="Rectangle 50">
              <a:extLst>
                <a:ext uri="{FF2B5EF4-FFF2-40B4-BE49-F238E27FC236}">
                  <a16:creationId xmlns:a16="http://schemas.microsoft.com/office/drawing/2014/main" id="{2A237D76-CDEF-7ABE-50EF-D1411AA398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" y="2037"/>
              <a:ext cx="18" cy="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62" name="Rectangle 51">
              <a:extLst>
                <a:ext uri="{FF2B5EF4-FFF2-40B4-BE49-F238E27FC236}">
                  <a16:creationId xmlns:a16="http://schemas.microsoft.com/office/drawing/2014/main" id="{16909840-023C-145D-8830-F715E4B31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" y="2021"/>
              <a:ext cx="18" cy="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63" name="Rectangle 52">
              <a:extLst>
                <a:ext uri="{FF2B5EF4-FFF2-40B4-BE49-F238E27FC236}">
                  <a16:creationId xmlns:a16="http://schemas.microsoft.com/office/drawing/2014/main" id="{DBAD8E1D-3951-AF89-B59B-F92FB5CBB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" y="2109"/>
              <a:ext cx="18" cy="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64" name="Freeform 53">
              <a:extLst>
                <a:ext uri="{FF2B5EF4-FFF2-40B4-BE49-F238E27FC236}">
                  <a16:creationId xmlns:a16="http://schemas.microsoft.com/office/drawing/2014/main" id="{6C71055E-D901-4D6B-CC8F-632E70B6C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" y="2331"/>
              <a:ext cx="100" cy="182"/>
            </a:xfrm>
            <a:custGeom>
              <a:avLst/>
              <a:gdLst>
                <a:gd name="T0" fmla="*/ 28 w 100"/>
                <a:gd name="T1" fmla="*/ 182 h 182"/>
                <a:gd name="T2" fmla="*/ 18 w 100"/>
                <a:gd name="T3" fmla="*/ 178 h 182"/>
                <a:gd name="T4" fmla="*/ 2 w 100"/>
                <a:gd name="T5" fmla="*/ 164 h 182"/>
                <a:gd name="T6" fmla="*/ 0 w 100"/>
                <a:gd name="T7" fmla="*/ 132 h 182"/>
                <a:gd name="T8" fmla="*/ 18 w 100"/>
                <a:gd name="T9" fmla="*/ 152 h 182"/>
                <a:gd name="T10" fmla="*/ 18 w 100"/>
                <a:gd name="T11" fmla="*/ 156 h 182"/>
                <a:gd name="T12" fmla="*/ 24 w 100"/>
                <a:gd name="T13" fmla="*/ 162 h 182"/>
                <a:gd name="T14" fmla="*/ 70 w 100"/>
                <a:gd name="T15" fmla="*/ 164 h 182"/>
                <a:gd name="T16" fmla="*/ 74 w 100"/>
                <a:gd name="T17" fmla="*/ 162 h 182"/>
                <a:gd name="T18" fmla="*/ 80 w 100"/>
                <a:gd name="T19" fmla="*/ 156 h 182"/>
                <a:gd name="T20" fmla="*/ 82 w 100"/>
                <a:gd name="T21" fmla="*/ 110 h 182"/>
                <a:gd name="T22" fmla="*/ 80 w 100"/>
                <a:gd name="T23" fmla="*/ 106 h 182"/>
                <a:gd name="T24" fmla="*/ 74 w 100"/>
                <a:gd name="T25" fmla="*/ 100 h 182"/>
                <a:gd name="T26" fmla="*/ 28 w 100"/>
                <a:gd name="T27" fmla="*/ 100 h 182"/>
                <a:gd name="T28" fmla="*/ 18 w 100"/>
                <a:gd name="T29" fmla="*/ 98 h 182"/>
                <a:gd name="T30" fmla="*/ 2 w 100"/>
                <a:gd name="T31" fmla="*/ 82 h 182"/>
                <a:gd name="T32" fmla="*/ 0 w 100"/>
                <a:gd name="T33" fmla="*/ 28 h 182"/>
                <a:gd name="T34" fmla="*/ 2 w 100"/>
                <a:gd name="T35" fmla="*/ 18 h 182"/>
                <a:gd name="T36" fmla="*/ 18 w 100"/>
                <a:gd name="T37" fmla="*/ 2 h 182"/>
                <a:gd name="T38" fmla="*/ 70 w 100"/>
                <a:gd name="T39" fmla="*/ 0 h 182"/>
                <a:gd name="T40" fmla="*/ 82 w 100"/>
                <a:gd name="T41" fmla="*/ 2 h 182"/>
                <a:gd name="T42" fmla="*/ 96 w 100"/>
                <a:gd name="T43" fmla="*/ 18 h 182"/>
                <a:gd name="T44" fmla="*/ 100 w 100"/>
                <a:gd name="T45" fmla="*/ 50 h 182"/>
                <a:gd name="T46" fmla="*/ 82 w 100"/>
                <a:gd name="T47" fmla="*/ 28 h 182"/>
                <a:gd name="T48" fmla="*/ 80 w 100"/>
                <a:gd name="T49" fmla="*/ 24 h 182"/>
                <a:gd name="T50" fmla="*/ 74 w 100"/>
                <a:gd name="T51" fmla="*/ 18 h 182"/>
                <a:gd name="T52" fmla="*/ 28 w 100"/>
                <a:gd name="T53" fmla="*/ 18 h 182"/>
                <a:gd name="T54" fmla="*/ 24 w 100"/>
                <a:gd name="T55" fmla="*/ 18 h 182"/>
                <a:gd name="T56" fmla="*/ 18 w 100"/>
                <a:gd name="T57" fmla="*/ 24 h 182"/>
                <a:gd name="T58" fmla="*/ 18 w 100"/>
                <a:gd name="T59" fmla="*/ 70 h 182"/>
                <a:gd name="T60" fmla="*/ 18 w 100"/>
                <a:gd name="T61" fmla="*/ 74 h 182"/>
                <a:gd name="T62" fmla="*/ 24 w 100"/>
                <a:gd name="T63" fmla="*/ 80 h 182"/>
                <a:gd name="T64" fmla="*/ 70 w 100"/>
                <a:gd name="T65" fmla="*/ 82 h 182"/>
                <a:gd name="T66" fmla="*/ 82 w 100"/>
                <a:gd name="T67" fmla="*/ 84 h 182"/>
                <a:gd name="T68" fmla="*/ 96 w 100"/>
                <a:gd name="T69" fmla="*/ 100 h 182"/>
                <a:gd name="T70" fmla="*/ 100 w 100"/>
                <a:gd name="T71" fmla="*/ 152 h 182"/>
                <a:gd name="T72" fmla="*/ 96 w 100"/>
                <a:gd name="T73" fmla="*/ 164 h 182"/>
                <a:gd name="T74" fmla="*/ 82 w 100"/>
                <a:gd name="T75" fmla="*/ 178 h 182"/>
                <a:gd name="T76" fmla="*/ 70 w 100"/>
                <a:gd name="T7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182">
                  <a:moveTo>
                    <a:pt x="70" y="182"/>
                  </a:moveTo>
                  <a:lnTo>
                    <a:pt x="28" y="182"/>
                  </a:lnTo>
                  <a:lnTo>
                    <a:pt x="28" y="182"/>
                  </a:lnTo>
                  <a:lnTo>
                    <a:pt x="18" y="178"/>
                  </a:lnTo>
                  <a:lnTo>
                    <a:pt x="8" y="172"/>
                  </a:lnTo>
                  <a:lnTo>
                    <a:pt x="2" y="164"/>
                  </a:lnTo>
                  <a:lnTo>
                    <a:pt x="0" y="152"/>
                  </a:lnTo>
                  <a:lnTo>
                    <a:pt x="0" y="132"/>
                  </a:lnTo>
                  <a:lnTo>
                    <a:pt x="18" y="132"/>
                  </a:lnTo>
                  <a:lnTo>
                    <a:pt x="18" y="152"/>
                  </a:lnTo>
                  <a:lnTo>
                    <a:pt x="18" y="152"/>
                  </a:lnTo>
                  <a:lnTo>
                    <a:pt x="18" y="156"/>
                  </a:lnTo>
                  <a:lnTo>
                    <a:pt x="20" y="160"/>
                  </a:lnTo>
                  <a:lnTo>
                    <a:pt x="24" y="162"/>
                  </a:lnTo>
                  <a:lnTo>
                    <a:pt x="28" y="164"/>
                  </a:lnTo>
                  <a:lnTo>
                    <a:pt x="70" y="164"/>
                  </a:lnTo>
                  <a:lnTo>
                    <a:pt x="70" y="164"/>
                  </a:lnTo>
                  <a:lnTo>
                    <a:pt x="74" y="162"/>
                  </a:lnTo>
                  <a:lnTo>
                    <a:pt x="78" y="160"/>
                  </a:lnTo>
                  <a:lnTo>
                    <a:pt x="80" y="156"/>
                  </a:lnTo>
                  <a:lnTo>
                    <a:pt x="82" y="152"/>
                  </a:lnTo>
                  <a:lnTo>
                    <a:pt x="82" y="110"/>
                  </a:lnTo>
                  <a:lnTo>
                    <a:pt x="82" y="110"/>
                  </a:lnTo>
                  <a:lnTo>
                    <a:pt x="80" y="106"/>
                  </a:lnTo>
                  <a:lnTo>
                    <a:pt x="78" y="102"/>
                  </a:lnTo>
                  <a:lnTo>
                    <a:pt x="74" y="100"/>
                  </a:lnTo>
                  <a:lnTo>
                    <a:pt x="70" y="100"/>
                  </a:lnTo>
                  <a:lnTo>
                    <a:pt x="28" y="100"/>
                  </a:lnTo>
                  <a:lnTo>
                    <a:pt x="28" y="100"/>
                  </a:lnTo>
                  <a:lnTo>
                    <a:pt x="18" y="98"/>
                  </a:lnTo>
                  <a:lnTo>
                    <a:pt x="8" y="92"/>
                  </a:lnTo>
                  <a:lnTo>
                    <a:pt x="2" y="82"/>
                  </a:lnTo>
                  <a:lnTo>
                    <a:pt x="0" y="7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18"/>
                  </a:lnTo>
                  <a:lnTo>
                    <a:pt x="8" y="8"/>
                  </a:lnTo>
                  <a:lnTo>
                    <a:pt x="18" y="2"/>
                  </a:lnTo>
                  <a:lnTo>
                    <a:pt x="28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2" y="2"/>
                  </a:lnTo>
                  <a:lnTo>
                    <a:pt x="90" y="8"/>
                  </a:lnTo>
                  <a:lnTo>
                    <a:pt x="96" y="18"/>
                  </a:lnTo>
                  <a:lnTo>
                    <a:pt x="100" y="28"/>
                  </a:lnTo>
                  <a:lnTo>
                    <a:pt x="100" y="50"/>
                  </a:lnTo>
                  <a:lnTo>
                    <a:pt x="82" y="50"/>
                  </a:lnTo>
                  <a:lnTo>
                    <a:pt x="82" y="28"/>
                  </a:lnTo>
                  <a:lnTo>
                    <a:pt x="82" y="28"/>
                  </a:lnTo>
                  <a:lnTo>
                    <a:pt x="80" y="24"/>
                  </a:lnTo>
                  <a:lnTo>
                    <a:pt x="78" y="22"/>
                  </a:lnTo>
                  <a:lnTo>
                    <a:pt x="74" y="18"/>
                  </a:lnTo>
                  <a:lnTo>
                    <a:pt x="70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4" y="18"/>
                  </a:lnTo>
                  <a:lnTo>
                    <a:pt x="20" y="22"/>
                  </a:lnTo>
                  <a:lnTo>
                    <a:pt x="18" y="24"/>
                  </a:lnTo>
                  <a:lnTo>
                    <a:pt x="18" y="28"/>
                  </a:lnTo>
                  <a:lnTo>
                    <a:pt x="18" y="70"/>
                  </a:lnTo>
                  <a:lnTo>
                    <a:pt x="18" y="70"/>
                  </a:lnTo>
                  <a:lnTo>
                    <a:pt x="18" y="74"/>
                  </a:lnTo>
                  <a:lnTo>
                    <a:pt x="20" y="78"/>
                  </a:lnTo>
                  <a:lnTo>
                    <a:pt x="24" y="80"/>
                  </a:lnTo>
                  <a:lnTo>
                    <a:pt x="28" y="82"/>
                  </a:lnTo>
                  <a:lnTo>
                    <a:pt x="70" y="82"/>
                  </a:lnTo>
                  <a:lnTo>
                    <a:pt x="70" y="82"/>
                  </a:lnTo>
                  <a:lnTo>
                    <a:pt x="82" y="84"/>
                  </a:lnTo>
                  <a:lnTo>
                    <a:pt x="90" y="90"/>
                  </a:lnTo>
                  <a:lnTo>
                    <a:pt x="96" y="100"/>
                  </a:lnTo>
                  <a:lnTo>
                    <a:pt x="100" y="110"/>
                  </a:lnTo>
                  <a:lnTo>
                    <a:pt x="100" y="152"/>
                  </a:lnTo>
                  <a:lnTo>
                    <a:pt x="100" y="152"/>
                  </a:lnTo>
                  <a:lnTo>
                    <a:pt x="96" y="164"/>
                  </a:lnTo>
                  <a:lnTo>
                    <a:pt x="90" y="172"/>
                  </a:lnTo>
                  <a:lnTo>
                    <a:pt x="82" y="178"/>
                  </a:lnTo>
                  <a:lnTo>
                    <a:pt x="70" y="182"/>
                  </a:lnTo>
                  <a:lnTo>
                    <a:pt x="70" y="1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65" name="Rectangle 54">
              <a:extLst>
                <a:ext uri="{FF2B5EF4-FFF2-40B4-BE49-F238E27FC236}">
                  <a16:creationId xmlns:a16="http://schemas.microsoft.com/office/drawing/2014/main" id="{203208CA-E51B-138B-A661-76157CCB3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2317"/>
              <a:ext cx="18" cy="2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66" name="Rectangle 55">
              <a:extLst>
                <a:ext uri="{FF2B5EF4-FFF2-40B4-BE49-F238E27FC236}">
                  <a16:creationId xmlns:a16="http://schemas.microsoft.com/office/drawing/2014/main" id="{2E3808A0-76C8-6DCF-EC57-CB4AA3828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2503"/>
              <a:ext cx="18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67" name="Rectangle 56">
              <a:extLst>
                <a:ext uri="{FF2B5EF4-FFF2-40B4-BE49-F238E27FC236}">
                  <a16:creationId xmlns:a16="http://schemas.microsoft.com/office/drawing/2014/main" id="{83D7C6AF-2215-4654-58AE-AD1F4F5BF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" y="2417"/>
              <a:ext cx="24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68" name="Rectangle 57">
              <a:extLst>
                <a:ext uri="{FF2B5EF4-FFF2-40B4-BE49-F238E27FC236}">
                  <a16:creationId xmlns:a16="http://schemas.microsoft.com/office/drawing/2014/main" id="{747143E2-580B-C2D7-D994-8483FC726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" y="2417"/>
              <a:ext cx="24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69" name="Freeform 58">
              <a:extLst>
                <a:ext uri="{FF2B5EF4-FFF2-40B4-BE49-F238E27FC236}">
                  <a16:creationId xmlns:a16="http://schemas.microsoft.com/office/drawing/2014/main" id="{36E23C00-01E3-24FA-E303-0E0BD937A2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4" y="2081"/>
              <a:ext cx="206" cy="68"/>
            </a:xfrm>
            <a:custGeom>
              <a:avLst/>
              <a:gdLst>
                <a:gd name="T0" fmla="*/ 170 w 206"/>
                <a:gd name="T1" fmla="*/ 68 h 68"/>
                <a:gd name="T2" fmla="*/ 34 w 206"/>
                <a:gd name="T3" fmla="*/ 68 h 68"/>
                <a:gd name="T4" fmla="*/ 34 w 206"/>
                <a:gd name="T5" fmla="*/ 68 h 68"/>
                <a:gd name="T6" fmla="*/ 28 w 206"/>
                <a:gd name="T7" fmla="*/ 68 h 68"/>
                <a:gd name="T8" fmla="*/ 20 w 206"/>
                <a:gd name="T9" fmla="*/ 66 h 68"/>
                <a:gd name="T10" fmla="*/ 14 w 206"/>
                <a:gd name="T11" fmla="*/ 62 h 68"/>
                <a:gd name="T12" fmla="*/ 10 w 206"/>
                <a:gd name="T13" fmla="*/ 58 h 68"/>
                <a:gd name="T14" fmla="*/ 6 w 206"/>
                <a:gd name="T15" fmla="*/ 54 h 68"/>
                <a:gd name="T16" fmla="*/ 2 w 206"/>
                <a:gd name="T17" fmla="*/ 48 h 68"/>
                <a:gd name="T18" fmla="*/ 0 w 206"/>
                <a:gd name="T19" fmla="*/ 40 h 68"/>
                <a:gd name="T20" fmla="*/ 0 w 206"/>
                <a:gd name="T21" fmla="*/ 34 h 68"/>
                <a:gd name="T22" fmla="*/ 0 w 206"/>
                <a:gd name="T23" fmla="*/ 34 h 68"/>
                <a:gd name="T24" fmla="*/ 0 w 206"/>
                <a:gd name="T25" fmla="*/ 26 h 68"/>
                <a:gd name="T26" fmla="*/ 2 w 206"/>
                <a:gd name="T27" fmla="*/ 20 h 68"/>
                <a:gd name="T28" fmla="*/ 6 w 206"/>
                <a:gd name="T29" fmla="*/ 14 h 68"/>
                <a:gd name="T30" fmla="*/ 10 w 206"/>
                <a:gd name="T31" fmla="*/ 10 h 68"/>
                <a:gd name="T32" fmla="*/ 14 w 206"/>
                <a:gd name="T33" fmla="*/ 6 h 68"/>
                <a:gd name="T34" fmla="*/ 20 w 206"/>
                <a:gd name="T35" fmla="*/ 2 h 68"/>
                <a:gd name="T36" fmla="*/ 28 w 206"/>
                <a:gd name="T37" fmla="*/ 0 h 68"/>
                <a:gd name="T38" fmla="*/ 34 w 206"/>
                <a:gd name="T39" fmla="*/ 0 h 68"/>
                <a:gd name="T40" fmla="*/ 170 w 206"/>
                <a:gd name="T41" fmla="*/ 0 h 68"/>
                <a:gd name="T42" fmla="*/ 170 w 206"/>
                <a:gd name="T43" fmla="*/ 0 h 68"/>
                <a:gd name="T44" fmla="*/ 178 w 206"/>
                <a:gd name="T45" fmla="*/ 0 h 68"/>
                <a:gd name="T46" fmla="*/ 184 w 206"/>
                <a:gd name="T47" fmla="*/ 2 h 68"/>
                <a:gd name="T48" fmla="*/ 190 w 206"/>
                <a:gd name="T49" fmla="*/ 6 h 68"/>
                <a:gd name="T50" fmla="*/ 194 w 206"/>
                <a:gd name="T51" fmla="*/ 10 h 68"/>
                <a:gd name="T52" fmla="*/ 200 w 206"/>
                <a:gd name="T53" fmla="*/ 14 h 68"/>
                <a:gd name="T54" fmla="*/ 202 w 206"/>
                <a:gd name="T55" fmla="*/ 20 h 68"/>
                <a:gd name="T56" fmla="*/ 204 w 206"/>
                <a:gd name="T57" fmla="*/ 26 h 68"/>
                <a:gd name="T58" fmla="*/ 206 w 206"/>
                <a:gd name="T59" fmla="*/ 34 h 68"/>
                <a:gd name="T60" fmla="*/ 206 w 206"/>
                <a:gd name="T61" fmla="*/ 34 h 68"/>
                <a:gd name="T62" fmla="*/ 204 w 206"/>
                <a:gd name="T63" fmla="*/ 40 h 68"/>
                <a:gd name="T64" fmla="*/ 202 w 206"/>
                <a:gd name="T65" fmla="*/ 48 h 68"/>
                <a:gd name="T66" fmla="*/ 200 w 206"/>
                <a:gd name="T67" fmla="*/ 54 h 68"/>
                <a:gd name="T68" fmla="*/ 194 w 206"/>
                <a:gd name="T69" fmla="*/ 58 h 68"/>
                <a:gd name="T70" fmla="*/ 190 w 206"/>
                <a:gd name="T71" fmla="*/ 62 h 68"/>
                <a:gd name="T72" fmla="*/ 184 w 206"/>
                <a:gd name="T73" fmla="*/ 66 h 68"/>
                <a:gd name="T74" fmla="*/ 178 w 206"/>
                <a:gd name="T75" fmla="*/ 68 h 68"/>
                <a:gd name="T76" fmla="*/ 170 w 206"/>
                <a:gd name="T77" fmla="*/ 68 h 68"/>
                <a:gd name="T78" fmla="*/ 170 w 206"/>
                <a:gd name="T79" fmla="*/ 68 h 68"/>
                <a:gd name="T80" fmla="*/ 34 w 206"/>
                <a:gd name="T81" fmla="*/ 18 h 68"/>
                <a:gd name="T82" fmla="*/ 34 w 206"/>
                <a:gd name="T83" fmla="*/ 18 h 68"/>
                <a:gd name="T84" fmla="*/ 28 w 206"/>
                <a:gd name="T85" fmla="*/ 18 h 68"/>
                <a:gd name="T86" fmla="*/ 22 w 206"/>
                <a:gd name="T87" fmla="*/ 22 h 68"/>
                <a:gd name="T88" fmla="*/ 18 w 206"/>
                <a:gd name="T89" fmla="*/ 28 h 68"/>
                <a:gd name="T90" fmla="*/ 18 w 206"/>
                <a:gd name="T91" fmla="*/ 34 h 68"/>
                <a:gd name="T92" fmla="*/ 18 w 206"/>
                <a:gd name="T93" fmla="*/ 34 h 68"/>
                <a:gd name="T94" fmla="*/ 18 w 206"/>
                <a:gd name="T95" fmla="*/ 40 h 68"/>
                <a:gd name="T96" fmla="*/ 22 w 206"/>
                <a:gd name="T97" fmla="*/ 46 h 68"/>
                <a:gd name="T98" fmla="*/ 28 w 206"/>
                <a:gd name="T99" fmla="*/ 50 h 68"/>
                <a:gd name="T100" fmla="*/ 34 w 206"/>
                <a:gd name="T101" fmla="*/ 50 h 68"/>
                <a:gd name="T102" fmla="*/ 170 w 206"/>
                <a:gd name="T103" fmla="*/ 50 h 68"/>
                <a:gd name="T104" fmla="*/ 170 w 206"/>
                <a:gd name="T105" fmla="*/ 50 h 68"/>
                <a:gd name="T106" fmla="*/ 176 w 206"/>
                <a:gd name="T107" fmla="*/ 50 h 68"/>
                <a:gd name="T108" fmla="*/ 182 w 206"/>
                <a:gd name="T109" fmla="*/ 46 h 68"/>
                <a:gd name="T110" fmla="*/ 186 w 206"/>
                <a:gd name="T111" fmla="*/ 40 h 68"/>
                <a:gd name="T112" fmla="*/ 188 w 206"/>
                <a:gd name="T113" fmla="*/ 34 h 68"/>
                <a:gd name="T114" fmla="*/ 188 w 206"/>
                <a:gd name="T115" fmla="*/ 34 h 68"/>
                <a:gd name="T116" fmla="*/ 186 w 206"/>
                <a:gd name="T117" fmla="*/ 28 h 68"/>
                <a:gd name="T118" fmla="*/ 182 w 206"/>
                <a:gd name="T119" fmla="*/ 22 h 68"/>
                <a:gd name="T120" fmla="*/ 176 w 206"/>
                <a:gd name="T121" fmla="*/ 18 h 68"/>
                <a:gd name="T122" fmla="*/ 170 w 206"/>
                <a:gd name="T123" fmla="*/ 18 h 68"/>
                <a:gd name="T124" fmla="*/ 34 w 206"/>
                <a:gd name="T125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6" h="68">
                  <a:moveTo>
                    <a:pt x="170" y="68"/>
                  </a:moveTo>
                  <a:lnTo>
                    <a:pt x="34" y="68"/>
                  </a:lnTo>
                  <a:lnTo>
                    <a:pt x="34" y="68"/>
                  </a:lnTo>
                  <a:lnTo>
                    <a:pt x="28" y="68"/>
                  </a:lnTo>
                  <a:lnTo>
                    <a:pt x="20" y="66"/>
                  </a:lnTo>
                  <a:lnTo>
                    <a:pt x="14" y="62"/>
                  </a:lnTo>
                  <a:lnTo>
                    <a:pt x="10" y="58"/>
                  </a:lnTo>
                  <a:lnTo>
                    <a:pt x="6" y="54"/>
                  </a:lnTo>
                  <a:lnTo>
                    <a:pt x="2" y="48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6" y="14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20" y="2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8" y="0"/>
                  </a:lnTo>
                  <a:lnTo>
                    <a:pt x="184" y="2"/>
                  </a:lnTo>
                  <a:lnTo>
                    <a:pt x="190" y="6"/>
                  </a:lnTo>
                  <a:lnTo>
                    <a:pt x="194" y="10"/>
                  </a:lnTo>
                  <a:lnTo>
                    <a:pt x="200" y="14"/>
                  </a:lnTo>
                  <a:lnTo>
                    <a:pt x="202" y="20"/>
                  </a:lnTo>
                  <a:lnTo>
                    <a:pt x="204" y="26"/>
                  </a:lnTo>
                  <a:lnTo>
                    <a:pt x="206" y="34"/>
                  </a:lnTo>
                  <a:lnTo>
                    <a:pt x="206" y="34"/>
                  </a:lnTo>
                  <a:lnTo>
                    <a:pt x="204" y="40"/>
                  </a:lnTo>
                  <a:lnTo>
                    <a:pt x="202" y="48"/>
                  </a:lnTo>
                  <a:lnTo>
                    <a:pt x="200" y="54"/>
                  </a:lnTo>
                  <a:lnTo>
                    <a:pt x="194" y="58"/>
                  </a:lnTo>
                  <a:lnTo>
                    <a:pt x="190" y="62"/>
                  </a:lnTo>
                  <a:lnTo>
                    <a:pt x="184" y="66"/>
                  </a:lnTo>
                  <a:lnTo>
                    <a:pt x="178" y="68"/>
                  </a:lnTo>
                  <a:lnTo>
                    <a:pt x="170" y="68"/>
                  </a:lnTo>
                  <a:lnTo>
                    <a:pt x="170" y="68"/>
                  </a:lnTo>
                  <a:close/>
                  <a:moveTo>
                    <a:pt x="34" y="18"/>
                  </a:moveTo>
                  <a:lnTo>
                    <a:pt x="34" y="18"/>
                  </a:lnTo>
                  <a:lnTo>
                    <a:pt x="28" y="18"/>
                  </a:lnTo>
                  <a:lnTo>
                    <a:pt x="22" y="22"/>
                  </a:lnTo>
                  <a:lnTo>
                    <a:pt x="18" y="28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40"/>
                  </a:lnTo>
                  <a:lnTo>
                    <a:pt x="22" y="46"/>
                  </a:lnTo>
                  <a:lnTo>
                    <a:pt x="28" y="50"/>
                  </a:lnTo>
                  <a:lnTo>
                    <a:pt x="34" y="50"/>
                  </a:lnTo>
                  <a:lnTo>
                    <a:pt x="170" y="50"/>
                  </a:lnTo>
                  <a:lnTo>
                    <a:pt x="170" y="50"/>
                  </a:lnTo>
                  <a:lnTo>
                    <a:pt x="176" y="50"/>
                  </a:lnTo>
                  <a:lnTo>
                    <a:pt x="182" y="46"/>
                  </a:lnTo>
                  <a:lnTo>
                    <a:pt x="186" y="40"/>
                  </a:lnTo>
                  <a:lnTo>
                    <a:pt x="188" y="34"/>
                  </a:lnTo>
                  <a:lnTo>
                    <a:pt x="188" y="34"/>
                  </a:lnTo>
                  <a:lnTo>
                    <a:pt x="186" y="28"/>
                  </a:lnTo>
                  <a:lnTo>
                    <a:pt x="182" y="22"/>
                  </a:lnTo>
                  <a:lnTo>
                    <a:pt x="176" y="18"/>
                  </a:lnTo>
                  <a:lnTo>
                    <a:pt x="170" y="18"/>
                  </a:lnTo>
                  <a:lnTo>
                    <a:pt x="3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70" name="Freeform 59">
              <a:extLst>
                <a:ext uri="{FF2B5EF4-FFF2-40B4-BE49-F238E27FC236}">
                  <a16:creationId xmlns:a16="http://schemas.microsoft.com/office/drawing/2014/main" id="{A01C70CD-7822-C87C-9561-EE5BBD03EE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8" y="1949"/>
              <a:ext cx="216" cy="150"/>
            </a:xfrm>
            <a:custGeom>
              <a:avLst/>
              <a:gdLst>
                <a:gd name="T0" fmla="*/ 162 w 216"/>
                <a:gd name="T1" fmla="*/ 150 h 150"/>
                <a:gd name="T2" fmla="*/ 54 w 216"/>
                <a:gd name="T3" fmla="*/ 150 h 150"/>
                <a:gd name="T4" fmla="*/ 4 w 216"/>
                <a:gd name="T5" fmla="*/ 60 h 150"/>
                <a:gd name="T6" fmla="*/ 4 w 216"/>
                <a:gd name="T7" fmla="*/ 60 h 150"/>
                <a:gd name="T8" fmla="*/ 0 w 216"/>
                <a:gd name="T9" fmla="*/ 50 h 150"/>
                <a:gd name="T10" fmla="*/ 0 w 216"/>
                <a:gd name="T11" fmla="*/ 40 h 150"/>
                <a:gd name="T12" fmla="*/ 2 w 216"/>
                <a:gd name="T13" fmla="*/ 28 h 150"/>
                <a:gd name="T14" fmla="*/ 6 w 216"/>
                <a:gd name="T15" fmla="*/ 20 h 150"/>
                <a:gd name="T16" fmla="*/ 6 w 216"/>
                <a:gd name="T17" fmla="*/ 20 h 150"/>
                <a:gd name="T18" fmla="*/ 12 w 216"/>
                <a:gd name="T19" fmla="*/ 10 h 150"/>
                <a:gd name="T20" fmla="*/ 20 w 216"/>
                <a:gd name="T21" fmla="*/ 4 h 150"/>
                <a:gd name="T22" fmla="*/ 30 w 216"/>
                <a:gd name="T23" fmla="*/ 0 h 150"/>
                <a:gd name="T24" fmla="*/ 40 w 216"/>
                <a:gd name="T25" fmla="*/ 0 h 150"/>
                <a:gd name="T26" fmla="*/ 176 w 216"/>
                <a:gd name="T27" fmla="*/ 0 h 150"/>
                <a:gd name="T28" fmla="*/ 176 w 216"/>
                <a:gd name="T29" fmla="*/ 0 h 150"/>
                <a:gd name="T30" fmla="*/ 188 w 216"/>
                <a:gd name="T31" fmla="*/ 0 h 150"/>
                <a:gd name="T32" fmla="*/ 196 w 216"/>
                <a:gd name="T33" fmla="*/ 4 h 150"/>
                <a:gd name="T34" fmla="*/ 204 w 216"/>
                <a:gd name="T35" fmla="*/ 10 h 150"/>
                <a:gd name="T36" fmla="*/ 212 w 216"/>
                <a:gd name="T37" fmla="*/ 20 h 150"/>
                <a:gd name="T38" fmla="*/ 212 w 216"/>
                <a:gd name="T39" fmla="*/ 20 h 150"/>
                <a:gd name="T40" fmla="*/ 216 w 216"/>
                <a:gd name="T41" fmla="*/ 28 h 150"/>
                <a:gd name="T42" fmla="*/ 216 w 216"/>
                <a:gd name="T43" fmla="*/ 40 h 150"/>
                <a:gd name="T44" fmla="*/ 216 w 216"/>
                <a:gd name="T45" fmla="*/ 50 h 150"/>
                <a:gd name="T46" fmla="*/ 212 w 216"/>
                <a:gd name="T47" fmla="*/ 60 h 150"/>
                <a:gd name="T48" fmla="*/ 162 w 216"/>
                <a:gd name="T49" fmla="*/ 150 h 150"/>
                <a:gd name="T50" fmla="*/ 64 w 216"/>
                <a:gd name="T51" fmla="*/ 132 h 150"/>
                <a:gd name="T52" fmla="*/ 152 w 216"/>
                <a:gd name="T53" fmla="*/ 132 h 150"/>
                <a:gd name="T54" fmla="*/ 196 w 216"/>
                <a:gd name="T55" fmla="*/ 50 h 150"/>
                <a:gd name="T56" fmla="*/ 196 w 216"/>
                <a:gd name="T57" fmla="*/ 50 h 150"/>
                <a:gd name="T58" fmla="*/ 198 w 216"/>
                <a:gd name="T59" fmla="*/ 46 h 150"/>
                <a:gd name="T60" fmla="*/ 198 w 216"/>
                <a:gd name="T61" fmla="*/ 40 h 150"/>
                <a:gd name="T62" fmla="*/ 198 w 216"/>
                <a:gd name="T63" fmla="*/ 34 h 150"/>
                <a:gd name="T64" fmla="*/ 196 w 216"/>
                <a:gd name="T65" fmla="*/ 28 h 150"/>
                <a:gd name="T66" fmla="*/ 196 w 216"/>
                <a:gd name="T67" fmla="*/ 28 h 150"/>
                <a:gd name="T68" fmla="*/ 192 w 216"/>
                <a:gd name="T69" fmla="*/ 24 h 150"/>
                <a:gd name="T70" fmla="*/ 188 w 216"/>
                <a:gd name="T71" fmla="*/ 20 h 150"/>
                <a:gd name="T72" fmla="*/ 182 w 216"/>
                <a:gd name="T73" fmla="*/ 18 h 150"/>
                <a:gd name="T74" fmla="*/ 176 w 216"/>
                <a:gd name="T75" fmla="*/ 18 h 150"/>
                <a:gd name="T76" fmla="*/ 40 w 216"/>
                <a:gd name="T77" fmla="*/ 18 h 150"/>
                <a:gd name="T78" fmla="*/ 40 w 216"/>
                <a:gd name="T79" fmla="*/ 18 h 150"/>
                <a:gd name="T80" fmla="*/ 34 w 216"/>
                <a:gd name="T81" fmla="*/ 18 h 150"/>
                <a:gd name="T82" fmla="*/ 30 w 216"/>
                <a:gd name="T83" fmla="*/ 20 h 150"/>
                <a:gd name="T84" fmla="*/ 24 w 216"/>
                <a:gd name="T85" fmla="*/ 24 h 150"/>
                <a:gd name="T86" fmla="*/ 20 w 216"/>
                <a:gd name="T87" fmla="*/ 28 h 150"/>
                <a:gd name="T88" fmla="*/ 20 w 216"/>
                <a:gd name="T89" fmla="*/ 28 h 150"/>
                <a:gd name="T90" fmla="*/ 18 w 216"/>
                <a:gd name="T91" fmla="*/ 34 h 150"/>
                <a:gd name="T92" fmla="*/ 18 w 216"/>
                <a:gd name="T93" fmla="*/ 40 h 150"/>
                <a:gd name="T94" fmla="*/ 18 w 216"/>
                <a:gd name="T95" fmla="*/ 46 h 150"/>
                <a:gd name="T96" fmla="*/ 20 w 216"/>
                <a:gd name="T97" fmla="*/ 50 h 150"/>
                <a:gd name="T98" fmla="*/ 64 w 216"/>
                <a:gd name="T99" fmla="*/ 13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6" h="150">
                  <a:moveTo>
                    <a:pt x="162" y="150"/>
                  </a:moveTo>
                  <a:lnTo>
                    <a:pt x="54" y="15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0" y="50"/>
                  </a:lnTo>
                  <a:lnTo>
                    <a:pt x="0" y="40"/>
                  </a:lnTo>
                  <a:lnTo>
                    <a:pt x="2" y="2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12" y="10"/>
                  </a:lnTo>
                  <a:lnTo>
                    <a:pt x="20" y="4"/>
                  </a:lnTo>
                  <a:lnTo>
                    <a:pt x="30" y="0"/>
                  </a:lnTo>
                  <a:lnTo>
                    <a:pt x="40" y="0"/>
                  </a:lnTo>
                  <a:lnTo>
                    <a:pt x="176" y="0"/>
                  </a:lnTo>
                  <a:lnTo>
                    <a:pt x="176" y="0"/>
                  </a:lnTo>
                  <a:lnTo>
                    <a:pt x="188" y="0"/>
                  </a:lnTo>
                  <a:lnTo>
                    <a:pt x="196" y="4"/>
                  </a:lnTo>
                  <a:lnTo>
                    <a:pt x="204" y="10"/>
                  </a:lnTo>
                  <a:lnTo>
                    <a:pt x="212" y="20"/>
                  </a:lnTo>
                  <a:lnTo>
                    <a:pt x="212" y="20"/>
                  </a:lnTo>
                  <a:lnTo>
                    <a:pt x="216" y="28"/>
                  </a:lnTo>
                  <a:lnTo>
                    <a:pt x="216" y="40"/>
                  </a:lnTo>
                  <a:lnTo>
                    <a:pt x="216" y="50"/>
                  </a:lnTo>
                  <a:lnTo>
                    <a:pt x="212" y="60"/>
                  </a:lnTo>
                  <a:lnTo>
                    <a:pt x="162" y="150"/>
                  </a:lnTo>
                  <a:close/>
                  <a:moveTo>
                    <a:pt x="64" y="132"/>
                  </a:moveTo>
                  <a:lnTo>
                    <a:pt x="152" y="132"/>
                  </a:lnTo>
                  <a:lnTo>
                    <a:pt x="196" y="50"/>
                  </a:lnTo>
                  <a:lnTo>
                    <a:pt x="196" y="50"/>
                  </a:lnTo>
                  <a:lnTo>
                    <a:pt x="198" y="46"/>
                  </a:lnTo>
                  <a:lnTo>
                    <a:pt x="198" y="40"/>
                  </a:lnTo>
                  <a:lnTo>
                    <a:pt x="198" y="34"/>
                  </a:lnTo>
                  <a:lnTo>
                    <a:pt x="196" y="28"/>
                  </a:lnTo>
                  <a:lnTo>
                    <a:pt x="196" y="28"/>
                  </a:lnTo>
                  <a:lnTo>
                    <a:pt x="192" y="24"/>
                  </a:lnTo>
                  <a:lnTo>
                    <a:pt x="188" y="20"/>
                  </a:lnTo>
                  <a:lnTo>
                    <a:pt x="182" y="18"/>
                  </a:lnTo>
                  <a:lnTo>
                    <a:pt x="176" y="18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4" y="18"/>
                  </a:lnTo>
                  <a:lnTo>
                    <a:pt x="30" y="20"/>
                  </a:lnTo>
                  <a:lnTo>
                    <a:pt x="24" y="2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8" y="34"/>
                  </a:lnTo>
                  <a:lnTo>
                    <a:pt x="18" y="40"/>
                  </a:lnTo>
                  <a:lnTo>
                    <a:pt x="18" y="46"/>
                  </a:lnTo>
                  <a:lnTo>
                    <a:pt x="20" y="50"/>
                  </a:lnTo>
                  <a:lnTo>
                    <a:pt x="64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71" name="Rectangle 60">
              <a:extLst>
                <a:ext uri="{FF2B5EF4-FFF2-40B4-BE49-F238E27FC236}">
                  <a16:creationId xmlns:a16="http://schemas.microsoft.com/office/drawing/2014/main" id="{9D3E2144-0F8F-D641-BC9C-1EF57EC00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2" y="2001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72" name="Rectangle 61">
              <a:extLst>
                <a:ext uri="{FF2B5EF4-FFF2-40B4-BE49-F238E27FC236}">
                  <a16:creationId xmlns:a16="http://schemas.microsoft.com/office/drawing/2014/main" id="{AD124344-0718-B93B-E1DC-2CD622158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8" y="2001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73" name="Rectangle 62">
              <a:extLst>
                <a:ext uri="{FF2B5EF4-FFF2-40B4-BE49-F238E27FC236}">
                  <a16:creationId xmlns:a16="http://schemas.microsoft.com/office/drawing/2014/main" id="{6AC6E6ED-3B3B-94F3-7651-188D05A6A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2" y="2001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74" name="Freeform 63">
              <a:extLst>
                <a:ext uri="{FF2B5EF4-FFF2-40B4-BE49-F238E27FC236}">
                  <a16:creationId xmlns:a16="http://schemas.microsoft.com/office/drawing/2014/main" id="{5CC5F087-85AE-5FAC-4A93-FCF6EEA2FB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8" y="2173"/>
              <a:ext cx="170" cy="70"/>
            </a:xfrm>
            <a:custGeom>
              <a:avLst/>
              <a:gdLst>
                <a:gd name="T0" fmla="*/ 170 w 170"/>
                <a:gd name="T1" fmla="*/ 70 h 70"/>
                <a:gd name="T2" fmla="*/ 0 w 170"/>
                <a:gd name="T3" fmla="*/ 70 h 70"/>
                <a:gd name="T4" fmla="*/ 0 w 170"/>
                <a:gd name="T5" fmla="*/ 0 h 70"/>
                <a:gd name="T6" fmla="*/ 170 w 170"/>
                <a:gd name="T7" fmla="*/ 0 h 70"/>
                <a:gd name="T8" fmla="*/ 170 w 170"/>
                <a:gd name="T9" fmla="*/ 70 h 70"/>
                <a:gd name="T10" fmla="*/ 18 w 170"/>
                <a:gd name="T11" fmla="*/ 52 h 70"/>
                <a:gd name="T12" fmla="*/ 152 w 170"/>
                <a:gd name="T13" fmla="*/ 52 h 70"/>
                <a:gd name="T14" fmla="*/ 152 w 170"/>
                <a:gd name="T15" fmla="*/ 18 h 70"/>
                <a:gd name="T16" fmla="*/ 18 w 170"/>
                <a:gd name="T17" fmla="*/ 18 h 70"/>
                <a:gd name="T18" fmla="*/ 18 w 170"/>
                <a:gd name="T19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70">
                  <a:moveTo>
                    <a:pt x="170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70"/>
                  </a:lnTo>
                  <a:close/>
                  <a:moveTo>
                    <a:pt x="18" y="52"/>
                  </a:moveTo>
                  <a:lnTo>
                    <a:pt x="152" y="52"/>
                  </a:lnTo>
                  <a:lnTo>
                    <a:pt x="152" y="18"/>
                  </a:lnTo>
                  <a:lnTo>
                    <a:pt x="18" y="18"/>
                  </a:lnTo>
                  <a:lnTo>
                    <a:pt x="18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75" name="Freeform 64">
              <a:extLst>
                <a:ext uri="{FF2B5EF4-FFF2-40B4-BE49-F238E27FC236}">
                  <a16:creationId xmlns:a16="http://schemas.microsoft.com/office/drawing/2014/main" id="{CC5F2CFB-5DE1-0677-D247-409CFE3320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" y="2423"/>
              <a:ext cx="168" cy="258"/>
            </a:xfrm>
            <a:custGeom>
              <a:avLst/>
              <a:gdLst>
                <a:gd name="T0" fmla="*/ 168 w 168"/>
                <a:gd name="T1" fmla="*/ 258 h 258"/>
                <a:gd name="T2" fmla="*/ 0 w 168"/>
                <a:gd name="T3" fmla="*/ 258 h 258"/>
                <a:gd name="T4" fmla="*/ 0 w 168"/>
                <a:gd name="T5" fmla="*/ 0 h 258"/>
                <a:gd name="T6" fmla="*/ 168 w 168"/>
                <a:gd name="T7" fmla="*/ 0 h 258"/>
                <a:gd name="T8" fmla="*/ 168 w 168"/>
                <a:gd name="T9" fmla="*/ 258 h 258"/>
                <a:gd name="T10" fmla="*/ 18 w 168"/>
                <a:gd name="T11" fmla="*/ 240 h 258"/>
                <a:gd name="T12" fmla="*/ 150 w 168"/>
                <a:gd name="T13" fmla="*/ 240 h 258"/>
                <a:gd name="T14" fmla="*/ 150 w 168"/>
                <a:gd name="T15" fmla="*/ 18 h 258"/>
                <a:gd name="T16" fmla="*/ 18 w 168"/>
                <a:gd name="T17" fmla="*/ 18 h 258"/>
                <a:gd name="T18" fmla="*/ 18 w 168"/>
                <a:gd name="T19" fmla="*/ 24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258">
                  <a:moveTo>
                    <a:pt x="168" y="258"/>
                  </a:moveTo>
                  <a:lnTo>
                    <a:pt x="0" y="258"/>
                  </a:lnTo>
                  <a:lnTo>
                    <a:pt x="0" y="0"/>
                  </a:lnTo>
                  <a:lnTo>
                    <a:pt x="168" y="0"/>
                  </a:lnTo>
                  <a:lnTo>
                    <a:pt x="168" y="258"/>
                  </a:lnTo>
                  <a:close/>
                  <a:moveTo>
                    <a:pt x="18" y="240"/>
                  </a:moveTo>
                  <a:lnTo>
                    <a:pt x="150" y="240"/>
                  </a:lnTo>
                  <a:lnTo>
                    <a:pt x="150" y="18"/>
                  </a:lnTo>
                  <a:lnTo>
                    <a:pt x="18" y="18"/>
                  </a:lnTo>
                  <a:lnTo>
                    <a:pt x="18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76" name="Freeform 65">
              <a:extLst>
                <a:ext uri="{FF2B5EF4-FFF2-40B4-BE49-F238E27FC236}">
                  <a16:creationId xmlns:a16="http://schemas.microsoft.com/office/drawing/2014/main" id="{9A091214-205B-0877-689A-00A0A8769A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8" y="2281"/>
              <a:ext cx="320" cy="400"/>
            </a:xfrm>
            <a:custGeom>
              <a:avLst/>
              <a:gdLst>
                <a:gd name="T0" fmla="*/ 170 w 320"/>
                <a:gd name="T1" fmla="*/ 400 h 400"/>
                <a:gd name="T2" fmla="*/ 0 w 320"/>
                <a:gd name="T3" fmla="*/ 400 h 400"/>
                <a:gd name="T4" fmla="*/ 0 w 320"/>
                <a:gd name="T5" fmla="*/ 334 h 400"/>
                <a:gd name="T6" fmla="*/ 18 w 320"/>
                <a:gd name="T7" fmla="*/ 334 h 400"/>
                <a:gd name="T8" fmla="*/ 18 w 320"/>
                <a:gd name="T9" fmla="*/ 334 h 400"/>
                <a:gd name="T10" fmla="*/ 152 w 320"/>
                <a:gd name="T11" fmla="*/ 334 h 400"/>
                <a:gd name="T12" fmla="*/ 152 w 320"/>
                <a:gd name="T13" fmla="*/ 304 h 400"/>
                <a:gd name="T14" fmla="*/ 0 w 320"/>
                <a:gd name="T15" fmla="*/ 304 h 400"/>
                <a:gd name="T16" fmla="*/ 2 w 320"/>
                <a:gd name="T17" fmla="*/ 238 h 400"/>
                <a:gd name="T18" fmla="*/ 152 w 320"/>
                <a:gd name="T19" fmla="*/ 238 h 400"/>
                <a:gd name="T20" fmla="*/ 152 w 320"/>
                <a:gd name="T21" fmla="*/ 208 h 400"/>
                <a:gd name="T22" fmla="*/ 2 w 320"/>
                <a:gd name="T23" fmla="*/ 208 h 400"/>
                <a:gd name="T24" fmla="*/ 2 w 320"/>
                <a:gd name="T25" fmla="*/ 142 h 400"/>
                <a:gd name="T26" fmla="*/ 152 w 320"/>
                <a:gd name="T27" fmla="*/ 142 h 400"/>
                <a:gd name="T28" fmla="*/ 152 w 320"/>
                <a:gd name="T29" fmla="*/ 112 h 400"/>
                <a:gd name="T30" fmla="*/ 20 w 320"/>
                <a:gd name="T31" fmla="*/ 112 h 400"/>
                <a:gd name="T32" fmla="*/ 0 w 320"/>
                <a:gd name="T33" fmla="*/ 126 h 400"/>
                <a:gd name="T34" fmla="*/ 0 w 320"/>
                <a:gd name="T35" fmla="*/ 0 h 400"/>
                <a:gd name="T36" fmla="*/ 170 w 320"/>
                <a:gd name="T37" fmla="*/ 0 h 400"/>
                <a:gd name="T38" fmla="*/ 170 w 320"/>
                <a:gd name="T39" fmla="*/ 190 h 400"/>
                <a:gd name="T40" fmla="*/ 320 w 320"/>
                <a:gd name="T41" fmla="*/ 190 h 400"/>
                <a:gd name="T42" fmla="*/ 320 w 320"/>
                <a:gd name="T43" fmla="*/ 256 h 400"/>
                <a:gd name="T44" fmla="*/ 170 w 320"/>
                <a:gd name="T45" fmla="*/ 256 h 400"/>
                <a:gd name="T46" fmla="*/ 170 w 320"/>
                <a:gd name="T47" fmla="*/ 286 h 400"/>
                <a:gd name="T48" fmla="*/ 320 w 320"/>
                <a:gd name="T49" fmla="*/ 286 h 400"/>
                <a:gd name="T50" fmla="*/ 320 w 320"/>
                <a:gd name="T51" fmla="*/ 352 h 400"/>
                <a:gd name="T52" fmla="*/ 170 w 320"/>
                <a:gd name="T53" fmla="*/ 352 h 400"/>
                <a:gd name="T54" fmla="*/ 170 w 320"/>
                <a:gd name="T55" fmla="*/ 400 h 400"/>
                <a:gd name="T56" fmla="*/ 18 w 320"/>
                <a:gd name="T57" fmla="*/ 382 h 400"/>
                <a:gd name="T58" fmla="*/ 152 w 320"/>
                <a:gd name="T59" fmla="*/ 382 h 400"/>
                <a:gd name="T60" fmla="*/ 152 w 320"/>
                <a:gd name="T61" fmla="*/ 352 h 400"/>
                <a:gd name="T62" fmla="*/ 18 w 320"/>
                <a:gd name="T63" fmla="*/ 352 h 400"/>
                <a:gd name="T64" fmla="*/ 18 w 320"/>
                <a:gd name="T65" fmla="*/ 382 h 400"/>
                <a:gd name="T66" fmla="*/ 170 w 320"/>
                <a:gd name="T67" fmla="*/ 334 h 400"/>
                <a:gd name="T68" fmla="*/ 302 w 320"/>
                <a:gd name="T69" fmla="*/ 334 h 400"/>
                <a:gd name="T70" fmla="*/ 302 w 320"/>
                <a:gd name="T71" fmla="*/ 304 h 400"/>
                <a:gd name="T72" fmla="*/ 170 w 320"/>
                <a:gd name="T73" fmla="*/ 304 h 400"/>
                <a:gd name="T74" fmla="*/ 170 w 320"/>
                <a:gd name="T75" fmla="*/ 334 h 400"/>
                <a:gd name="T76" fmla="*/ 20 w 320"/>
                <a:gd name="T77" fmla="*/ 286 h 400"/>
                <a:gd name="T78" fmla="*/ 152 w 320"/>
                <a:gd name="T79" fmla="*/ 286 h 400"/>
                <a:gd name="T80" fmla="*/ 152 w 320"/>
                <a:gd name="T81" fmla="*/ 256 h 400"/>
                <a:gd name="T82" fmla="*/ 20 w 320"/>
                <a:gd name="T83" fmla="*/ 256 h 400"/>
                <a:gd name="T84" fmla="*/ 20 w 320"/>
                <a:gd name="T85" fmla="*/ 286 h 400"/>
                <a:gd name="T86" fmla="*/ 170 w 320"/>
                <a:gd name="T87" fmla="*/ 238 h 400"/>
                <a:gd name="T88" fmla="*/ 302 w 320"/>
                <a:gd name="T89" fmla="*/ 238 h 400"/>
                <a:gd name="T90" fmla="*/ 302 w 320"/>
                <a:gd name="T91" fmla="*/ 208 h 400"/>
                <a:gd name="T92" fmla="*/ 170 w 320"/>
                <a:gd name="T93" fmla="*/ 208 h 400"/>
                <a:gd name="T94" fmla="*/ 170 w 320"/>
                <a:gd name="T95" fmla="*/ 238 h 400"/>
                <a:gd name="T96" fmla="*/ 20 w 320"/>
                <a:gd name="T97" fmla="*/ 190 h 400"/>
                <a:gd name="T98" fmla="*/ 152 w 320"/>
                <a:gd name="T99" fmla="*/ 190 h 400"/>
                <a:gd name="T100" fmla="*/ 152 w 320"/>
                <a:gd name="T101" fmla="*/ 160 h 400"/>
                <a:gd name="T102" fmla="*/ 20 w 320"/>
                <a:gd name="T103" fmla="*/ 160 h 400"/>
                <a:gd name="T104" fmla="*/ 20 w 320"/>
                <a:gd name="T105" fmla="*/ 190 h 400"/>
                <a:gd name="T106" fmla="*/ 18 w 320"/>
                <a:gd name="T107" fmla="*/ 94 h 400"/>
                <a:gd name="T108" fmla="*/ 152 w 320"/>
                <a:gd name="T109" fmla="*/ 94 h 400"/>
                <a:gd name="T110" fmla="*/ 152 w 320"/>
                <a:gd name="T111" fmla="*/ 66 h 400"/>
                <a:gd name="T112" fmla="*/ 18 w 320"/>
                <a:gd name="T113" fmla="*/ 66 h 400"/>
                <a:gd name="T114" fmla="*/ 18 w 320"/>
                <a:gd name="T115" fmla="*/ 94 h 400"/>
                <a:gd name="T116" fmla="*/ 18 w 320"/>
                <a:gd name="T117" fmla="*/ 48 h 400"/>
                <a:gd name="T118" fmla="*/ 152 w 320"/>
                <a:gd name="T119" fmla="*/ 48 h 400"/>
                <a:gd name="T120" fmla="*/ 152 w 320"/>
                <a:gd name="T121" fmla="*/ 18 h 400"/>
                <a:gd name="T122" fmla="*/ 18 w 320"/>
                <a:gd name="T123" fmla="*/ 18 h 400"/>
                <a:gd name="T124" fmla="*/ 18 w 320"/>
                <a:gd name="T125" fmla="*/ 48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0" h="400">
                  <a:moveTo>
                    <a:pt x="170" y="400"/>
                  </a:moveTo>
                  <a:lnTo>
                    <a:pt x="0" y="400"/>
                  </a:lnTo>
                  <a:lnTo>
                    <a:pt x="0" y="334"/>
                  </a:lnTo>
                  <a:lnTo>
                    <a:pt x="18" y="334"/>
                  </a:lnTo>
                  <a:lnTo>
                    <a:pt x="18" y="334"/>
                  </a:lnTo>
                  <a:lnTo>
                    <a:pt x="152" y="334"/>
                  </a:lnTo>
                  <a:lnTo>
                    <a:pt x="152" y="304"/>
                  </a:lnTo>
                  <a:lnTo>
                    <a:pt x="0" y="304"/>
                  </a:lnTo>
                  <a:lnTo>
                    <a:pt x="2" y="238"/>
                  </a:lnTo>
                  <a:lnTo>
                    <a:pt x="152" y="238"/>
                  </a:lnTo>
                  <a:lnTo>
                    <a:pt x="152" y="208"/>
                  </a:lnTo>
                  <a:lnTo>
                    <a:pt x="2" y="208"/>
                  </a:lnTo>
                  <a:lnTo>
                    <a:pt x="2" y="142"/>
                  </a:lnTo>
                  <a:lnTo>
                    <a:pt x="152" y="142"/>
                  </a:lnTo>
                  <a:lnTo>
                    <a:pt x="152" y="112"/>
                  </a:lnTo>
                  <a:lnTo>
                    <a:pt x="20" y="112"/>
                  </a:lnTo>
                  <a:lnTo>
                    <a:pt x="0" y="126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190"/>
                  </a:lnTo>
                  <a:lnTo>
                    <a:pt x="320" y="190"/>
                  </a:lnTo>
                  <a:lnTo>
                    <a:pt x="320" y="256"/>
                  </a:lnTo>
                  <a:lnTo>
                    <a:pt x="170" y="256"/>
                  </a:lnTo>
                  <a:lnTo>
                    <a:pt x="170" y="286"/>
                  </a:lnTo>
                  <a:lnTo>
                    <a:pt x="320" y="286"/>
                  </a:lnTo>
                  <a:lnTo>
                    <a:pt x="320" y="352"/>
                  </a:lnTo>
                  <a:lnTo>
                    <a:pt x="170" y="352"/>
                  </a:lnTo>
                  <a:lnTo>
                    <a:pt x="170" y="400"/>
                  </a:lnTo>
                  <a:close/>
                  <a:moveTo>
                    <a:pt x="18" y="382"/>
                  </a:moveTo>
                  <a:lnTo>
                    <a:pt x="152" y="382"/>
                  </a:lnTo>
                  <a:lnTo>
                    <a:pt x="152" y="352"/>
                  </a:lnTo>
                  <a:lnTo>
                    <a:pt x="18" y="352"/>
                  </a:lnTo>
                  <a:lnTo>
                    <a:pt x="18" y="382"/>
                  </a:lnTo>
                  <a:close/>
                  <a:moveTo>
                    <a:pt x="170" y="334"/>
                  </a:moveTo>
                  <a:lnTo>
                    <a:pt x="302" y="334"/>
                  </a:lnTo>
                  <a:lnTo>
                    <a:pt x="302" y="304"/>
                  </a:lnTo>
                  <a:lnTo>
                    <a:pt x="170" y="304"/>
                  </a:lnTo>
                  <a:lnTo>
                    <a:pt x="170" y="334"/>
                  </a:lnTo>
                  <a:close/>
                  <a:moveTo>
                    <a:pt x="20" y="286"/>
                  </a:moveTo>
                  <a:lnTo>
                    <a:pt x="152" y="286"/>
                  </a:lnTo>
                  <a:lnTo>
                    <a:pt x="152" y="256"/>
                  </a:lnTo>
                  <a:lnTo>
                    <a:pt x="20" y="256"/>
                  </a:lnTo>
                  <a:lnTo>
                    <a:pt x="20" y="286"/>
                  </a:lnTo>
                  <a:close/>
                  <a:moveTo>
                    <a:pt x="170" y="238"/>
                  </a:moveTo>
                  <a:lnTo>
                    <a:pt x="302" y="238"/>
                  </a:lnTo>
                  <a:lnTo>
                    <a:pt x="302" y="208"/>
                  </a:lnTo>
                  <a:lnTo>
                    <a:pt x="170" y="208"/>
                  </a:lnTo>
                  <a:lnTo>
                    <a:pt x="170" y="238"/>
                  </a:lnTo>
                  <a:close/>
                  <a:moveTo>
                    <a:pt x="20" y="190"/>
                  </a:moveTo>
                  <a:lnTo>
                    <a:pt x="152" y="190"/>
                  </a:lnTo>
                  <a:lnTo>
                    <a:pt x="152" y="160"/>
                  </a:lnTo>
                  <a:lnTo>
                    <a:pt x="20" y="160"/>
                  </a:lnTo>
                  <a:lnTo>
                    <a:pt x="20" y="190"/>
                  </a:lnTo>
                  <a:close/>
                  <a:moveTo>
                    <a:pt x="18" y="94"/>
                  </a:moveTo>
                  <a:lnTo>
                    <a:pt x="152" y="94"/>
                  </a:lnTo>
                  <a:lnTo>
                    <a:pt x="152" y="66"/>
                  </a:lnTo>
                  <a:lnTo>
                    <a:pt x="18" y="66"/>
                  </a:lnTo>
                  <a:lnTo>
                    <a:pt x="18" y="94"/>
                  </a:lnTo>
                  <a:close/>
                  <a:moveTo>
                    <a:pt x="18" y="48"/>
                  </a:moveTo>
                  <a:lnTo>
                    <a:pt x="152" y="48"/>
                  </a:lnTo>
                  <a:lnTo>
                    <a:pt x="152" y="18"/>
                  </a:lnTo>
                  <a:lnTo>
                    <a:pt x="18" y="18"/>
                  </a:lnTo>
                  <a:lnTo>
                    <a:pt x="18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77" name="Freeform 66">
              <a:extLst>
                <a:ext uri="{FF2B5EF4-FFF2-40B4-BE49-F238E27FC236}">
                  <a16:creationId xmlns:a16="http://schemas.microsoft.com/office/drawing/2014/main" id="{6AEF61C3-B8AA-05B3-2D41-0AD469518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8" y="2375"/>
              <a:ext cx="170" cy="258"/>
            </a:xfrm>
            <a:custGeom>
              <a:avLst/>
              <a:gdLst>
                <a:gd name="T0" fmla="*/ 170 w 170"/>
                <a:gd name="T1" fmla="*/ 258 h 258"/>
                <a:gd name="T2" fmla="*/ 0 w 170"/>
                <a:gd name="T3" fmla="*/ 258 h 258"/>
                <a:gd name="T4" fmla="*/ 0 w 170"/>
                <a:gd name="T5" fmla="*/ 0 h 258"/>
                <a:gd name="T6" fmla="*/ 170 w 170"/>
                <a:gd name="T7" fmla="*/ 0 h 258"/>
                <a:gd name="T8" fmla="*/ 170 w 170"/>
                <a:gd name="T9" fmla="*/ 258 h 258"/>
                <a:gd name="T10" fmla="*/ 18 w 170"/>
                <a:gd name="T11" fmla="*/ 240 h 258"/>
                <a:gd name="T12" fmla="*/ 152 w 170"/>
                <a:gd name="T13" fmla="*/ 240 h 258"/>
                <a:gd name="T14" fmla="*/ 152 w 170"/>
                <a:gd name="T15" fmla="*/ 18 h 258"/>
                <a:gd name="T16" fmla="*/ 18 w 170"/>
                <a:gd name="T17" fmla="*/ 18 h 258"/>
                <a:gd name="T18" fmla="*/ 18 w 170"/>
                <a:gd name="T19" fmla="*/ 24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258">
                  <a:moveTo>
                    <a:pt x="170" y="258"/>
                  </a:moveTo>
                  <a:lnTo>
                    <a:pt x="0" y="258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258"/>
                  </a:lnTo>
                  <a:close/>
                  <a:moveTo>
                    <a:pt x="18" y="240"/>
                  </a:moveTo>
                  <a:lnTo>
                    <a:pt x="152" y="240"/>
                  </a:lnTo>
                  <a:lnTo>
                    <a:pt x="152" y="18"/>
                  </a:lnTo>
                  <a:lnTo>
                    <a:pt x="18" y="18"/>
                  </a:lnTo>
                  <a:lnTo>
                    <a:pt x="18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78" name="Freeform 67">
              <a:extLst>
                <a:ext uri="{FF2B5EF4-FFF2-40B4-BE49-F238E27FC236}">
                  <a16:creationId xmlns:a16="http://schemas.microsoft.com/office/drawing/2014/main" id="{BED6C985-0F95-D8BA-A2D2-603064235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" y="2131"/>
              <a:ext cx="510" cy="570"/>
            </a:xfrm>
            <a:custGeom>
              <a:avLst/>
              <a:gdLst>
                <a:gd name="T0" fmla="*/ 234 w 510"/>
                <a:gd name="T1" fmla="*/ 570 h 570"/>
                <a:gd name="T2" fmla="*/ 162 w 510"/>
                <a:gd name="T3" fmla="*/ 564 h 570"/>
                <a:gd name="T4" fmla="*/ 96 w 510"/>
                <a:gd name="T5" fmla="*/ 548 h 570"/>
                <a:gd name="T6" fmla="*/ 102 w 510"/>
                <a:gd name="T7" fmla="*/ 532 h 570"/>
                <a:gd name="T8" fmla="*/ 164 w 510"/>
                <a:gd name="T9" fmla="*/ 546 h 570"/>
                <a:gd name="T10" fmla="*/ 234 w 510"/>
                <a:gd name="T11" fmla="*/ 552 h 570"/>
                <a:gd name="T12" fmla="*/ 278 w 510"/>
                <a:gd name="T13" fmla="*/ 550 h 570"/>
                <a:gd name="T14" fmla="*/ 356 w 510"/>
                <a:gd name="T15" fmla="*/ 536 h 570"/>
                <a:gd name="T16" fmla="*/ 404 w 510"/>
                <a:gd name="T17" fmla="*/ 514 h 570"/>
                <a:gd name="T18" fmla="*/ 430 w 510"/>
                <a:gd name="T19" fmla="*/ 498 h 570"/>
                <a:gd name="T20" fmla="*/ 454 w 510"/>
                <a:gd name="T21" fmla="*/ 476 h 570"/>
                <a:gd name="T22" fmla="*/ 470 w 510"/>
                <a:gd name="T23" fmla="*/ 452 h 570"/>
                <a:gd name="T24" fmla="*/ 478 w 510"/>
                <a:gd name="T25" fmla="*/ 440 h 570"/>
                <a:gd name="T26" fmla="*/ 492 w 510"/>
                <a:gd name="T27" fmla="*/ 392 h 570"/>
                <a:gd name="T28" fmla="*/ 490 w 510"/>
                <a:gd name="T29" fmla="*/ 344 h 570"/>
                <a:gd name="T30" fmla="*/ 472 w 510"/>
                <a:gd name="T31" fmla="*/ 292 h 570"/>
                <a:gd name="T32" fmla="*/ 438 w 510"/>
                <a:gd name="T33" fmla="*/ 242 h 570"/>
                <a:gd name="T34" fmla="*/ 404 w 510"/>
                <a:gd name="T35" fmla="*/ 198 h 570"/>
                <a:gd name="T36" fmla="*/ 350 w 510"/>
                <a:gd name="T37" fmla="*/ 122 h 570"/>
                <a:gd name="T38" fmla="*/ 306 w 510"/>
                <a:gd name="T39" fmla="*/ 44 h 570"/>
                <a:gd name="T40" fmla="*/ 176 w 510"/>
                <a:gd name="T41" fmla="*/ 18 h 570"/>
                <a:gd name="T42" fmla="*/ 164 w 510"/>
                <a:gd name="T43" fmla="*/ 44 h 570"/>
                <a:gd name="T44" fmla="*/ 118 w 510"/>
                <a:gd name="T45" fmla="*/ 122 h 570"/>
                <a:gd name="T46" fmla="*/ 66 w 510"/>
                <a:gd name="T47" fmla="*/ 198 h 570"/>
                <a:gd name="T48" fmla="*/ 30 w 510"/>
                <a:gd name="T49" fmla="*/ 242 h 570"/>
                <a:gd name="T50" fmla="*/ 0 w 510"/>
                <a:gd name="T51" fmla="*/ 252 h 570"/>
                <a:gd name="T52" fmla="*/ 16 w 510"/>
                <a:gd name="T53" fmla="*/ 232 h 570"/>
                <a:gd name="T54" fmla="*/ 56 w 510"/>
                <a:gd name="T55" fmla="*/ 180 h 570"/>
                <a:gd name="T56" fmla="*/ 114 w 510"/>
                <a:gd name="T57" fmla="*/ 96 h 570"/>
                <a:gd name="T58" fmla="*/ 146 w 510"/>
                <a:gd name="T59" fmla="*/ 40 h 570"/>
                <a:gd name="T60" fmla="*/ 160 w 510"/>
                <a:gd name="T61" fmla="*/ 6 h 570"/>
                <a:gd name="T62" fmla="*/ 306 w 510"/>
                <a:gd name="T63" fmla="*/ 0 h 570"/>
                <a:gd name="T64" fmla="*/ 308 w 510"/>
                <a:gd name="T65" fmla="*/ 6 h 570"/>
                <a:gd name="T66" fmla="*/ 324 w 510"/>
                <a:gd name="T67" fmla="*/ 40 h 570"/>
                <a:gd name="T68" fmla="*/ 356 w 510"/>
                <a:gd name="T69" fmla="*/ 96 h 570"/>
                <a:gd name="T70" fmla="*/ 412 w 510"/>
                <a:gd name="T71" fmla="*/ 180 h 570"/>
                <a:gd name="T72" fmla="*/ 452 w 510"/>
                <a:gd name="T73" fmla="*/ 232 h 570"/>
                <a:gd name="T74" fmla="*/ 488 w 510"/>
                <a:gd name="T75" fmla="*/ 286 h 570"/>
                <a:gd name="T76" fmla="*/ 506 w 510"/>
                <a:gd name="T77" fmla="*/ 342 h 570"/>
                <a:gd name="T78" fmla="*/ 510 w 510"/>
                <a:gd name="T79" fmla="*/ 396 h 570"/>
                <a:gd name="T80" fmla="*/ 494 w 510"/>
                <a:gd name="T81" fmla="*/ 448 h 570"/>
                <a:gd name="T82" fmla="*/ 486 w 510"/>
                <a:gd name="T83" fmla="*/ 462 h 570"/>
                <a:gd name="T84" fmla="*/ 468 w 510"/>
                <a:gd name="T85" fmla="*/ 488 h 570"/>
                <a:gd name="T86" fmla="*/ 444 w 510"/>
                <a:gd name="T87" fmla="*/ 510 h 570"/>
                <a:gd name="T88" fmla="*/ 414 w 510"/>
                <a:gd name="T89" fmla="*/ 530 h 570"/>
                <a:gd name="T90" fmla="*/ 382 w 510"/>
                <a:gd name="T91" fmla="*/ 546 h 570"/>
                <a:gd name="T92" fmla="*/ 324 w 510"/>
                <a:gd name="T93" fmla="*/ 562 h 570"/>
                <a:gd name="T94" fmla="*/ 234 w 510"/>
                <a:gd name="T95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0" h="570">
                  <a:moveTo>
                    <a:pt x="234" y="570"/>
                  </a:moveTo>
                  <a:lnTo>
                    <a:pt x="234" y="570"/>
                  </a:lnTo>
                  <a:lnTo>
                    <a:pt x="196" y="568"/>
                  </a:lnTo>
                  <a:lnTo>
                    <a:pt x="162" y="564"/>
                  </a:lnTo>
                  <a:lnTo>
                    <a:pt x="128" y="558"/>
                  </a:lnTo>
                  <a:lnTo>
                    <a:pt x="96" y="548"/>
                  </a:lnTo>
                  <a:lnTo>
                    <a:pt x="102" y="532"/>
                  </a:lnTo>
                  <a:lnTo>
                    <a:pt x="102" y="532"/>
                  </a:lnTo>
                  <a:lnTo>
                    <a:pt x="132" y="540"/>
                  </a:lnTo>
                  <a:lnTo>
                    <a:pt x="164" y="546"/>
                  </a:lnTo>
                  <a:lnTo>
                    <a:pt x="198" y="550"/>
                  </a:lnTo>
                  <a:lnTo>
                    <a:pt x="234" y="552"/>
                  </a:lnTo>
                  <a:lnTo>
                    <a:pt x="234" y="552"/>
                  </a:lnTo>
                  <a:lnTo>
                    <a:pt x="278" y="550"/>
                  </a:lnTo>
                  <a:lnTo>
                    <a:pt x="318" y="544"/>
                  </a:lnTo>
                  <a:lnTo>
                    <a:pt x="356" y="536"/>
                  </a:lnTo>
                  <a:lnTo>
                    <a:pt x="388" y="522"/>
                  </a:lnTo>
                  <a:lnTo>
                    <a:pt x="404" y="514"/>
                  </a:lnTo>
                  <a:lnTo>
                    <a:pt x="418" y="506"/>
                  </a:lnTo>
                  <a:lnTo>
                    <a:pt x="430" y="498"/>
                  </a:lnTo>
                  <a:lnTo>
                    <a:pt x="442" y="488"/>
                  </a:lnTo>
                  <a:lnTo>
                    <a:pt x="454" y="476"/>
                  </a:lnTo>
                  <a:lnTo>
                    <a:pt x="462" y="464"/>
                  </a:lnTo>
                  <a:lnTo>
                    <a:pt x="470" y="452"/>
                  </a:lnTo>
                  <a:lnTo>
                    <a:pt x="478" y="440"/>
                  </a:lnTo>
                  <a:lnTo>
                    <a:pt x="478" y="440"/>
                  </a:lnTo>
                  <a:lnTo>
                    <a:pt x="486" y="416"/>
                  </a:lnTo>
                  <a:lnTo>
                    <a:pt x="492" y="392"/>
                  </a:lnTo>
                  <a:lnTo>
                    <a:pt x="492" y="368"/>
                  </a:lnTo>
                  <a:lnTo>
                    <a:pt x="490" y="344"/>
                  </a:lnTo>
                  <a:lnTo>
                    <a:pt x="482" y="318"/>
                  </a:lnTo>
                  <a:lnTo>
                    <a:pt x="472" y="292"/>
                  </a:lnTo>
                  <a:lnTo>
                    <a:pt x="456" y="268"/>
                  </a:lnTo>
                  <a:lnTo>
                    <a:pt x="438" y="242"/>
                  </a:lnTo>
                  <a:lnTo>
                    <a:pt x="438" y="242"/>
                  </a:lnTo>
                  <a:lnTo>
                    <a:pt x="404" y="198"/>
                  </a:lnTo>
                  <a:lnTo>
                    <a:pt x="374" y="158"/>
                  </a:lnTo>
                  <a:lnTo>
                    <a:pt x="350" y="122"/>
                  </a:lnTo>
                  <a:lnTo>
                    <a:pt x="330" y="92"/>
                  </a:lnTo>
                  <a:lnTo>
                    <a:pt x="306" y="44"/>
                  </a:lnTo>
                  <a:lnTo>
                    <a:pt x="294" y="18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64" y="44"/>
                  </a:lnTo>
                  <a:lnTo>
                    <a:pt x="138" y="92"/>
                  </a:lnTo>
                  <a:lnTo>
                    <a:pt x="118" y="122"/>
                  </a:lnTo>
                  <a:lnTo>
                    <a:pt x="94" y="158"/>
                  </a:lnTo>
                  <a:lnTo>
                    <a:pt x="66" y="198"/>
                  </a:lnTo>
                  <a:lnTo>
                    <a:pt x="30" y="242"/>
                  </a:lnTo>
                  <a:lnTo>
                    <a:pt x="30" y="242"/>
                  </a:lnTo>
                  <a:lnTo>
                    <a:pt x="16" y="262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16" y="232"/>
                  </a:lnTo>
                  <a:lnTo>
                    <a:pt x="16" y="232"/>
                  </a:lnTo>
                  <a:lnTo>
                    <a:pt x="56" y="180"/>
                  </a:lnTo>
                  <a:lnTo>
                    <a:pt x="88" y="136"/>
                  </a:lnTo>
                  <a:lnTo>
                    <a:pt x="114" y="96"/>
                  </a:lnTo>
                  <a:lnTo>
                    <a:pt x="132" y="66"/>
                  </a:lnTo>
                  <a:lnTo>
                    <a:pt x="146" y="40"/>
                  </a:lnTo>
                  <a:lnTo>
                    <a:pt x="154" y="22"/>
                  </a:lnTo>
                  <a:lnTo>
                    <a:pt x="160" y="6"/>
                  </a:lnTo>
                  <a:lnTo>
                    <a:pt x="162" y="0"/>
                  </a:lnTo>
                  <a:lnTo>
                    <a:pt x="306" y="0"/>
                  </a:lnTo>
                  <a:lnTo>
                    <a:pt x="308" y="6"/>
                  </a:lnTo>
                  <a:lnTo>
                    <a:pt x="308" y="6"/>
                  </a:lnTo>
                  <a:lnTo>
                    <a:pt x="314" y="22"/>
                  </a:lnTo>
                  <a:lnTo>
                    <a:pt x="324" y="40"/>
                  </a:lnTo>
                  <a:lnTo>
                    <a:pt x="336" y="66"/>
                  </a:lnTo>
                  <a:lnTo>
                    <a:pt x="356" y="96"/>
                  </a:lnTo>
                  <a:lnTo>
                    <a:pt x="380" y="136"/>
                  </a:lnTo>
                  <a:lnTo>
                    <a:pt x="412" y="180"/>
                  </a:lnTo>
                  <a:lnTo>
                    <a:pt x="452" y="232"/>
                  </a:lnTo>
                  <a:lnTo>
                    <a:pt x="452" y="232"/>
                  </a:lnTo>
                  <a:lnTo>
                    <a:pt x="472" y="258"/>
                  </a:lnTo>
                  <a:lnTo>
                    <a:pt x="488" y="286"/>
                  </a:lnTo>
                  <a:lnTo>
                    <a:pt x="500" y="314"/>
                  </a:lnTo>
                  <a:lnTo>
                    <a:pt x="506" y="342"/>
                  </a:lnTo>
                  <a:lnTo>
                    <a:pt x="510" y="368"/>
                  </a:lnTo>
                  <a:lnTo>
                    <a:pt x="510" y="396"/>
                  </a:lnTo>
                  <a:lnTo>
                    <a:pt x="504" y="422"/>
                  </a:lnTo>
                  <a:lnTo>
                    <a:pt x="494" y="448"/>
                  </a:lnTo>
                  <a:lnTo>
                    <a:pt x="494" y="448"/>
                  </a:lnTo>
                  <a:lnTo>
                    <a:pt x="486" y="462"/>
                  </a:lnTo>
                  <a:lnTo>
                    <a:pt x="478" y="474"/>
                  </a:lnTo>
                  <a:lnTo>
                    <a:pt x="468" y="488"/>
                  </a:lnTo>
                  <a:lnTo>
                    <a:pt x="456" y="500"/>
                  </a:lnTo>
                  <a:lnTo>
                    <a:pt x="444" y="510"/>
                  </a:lnTo>
                  <a:lnTo>
                    <a:pt x="430" y="520"/>
                  </a:lnTo>
                  <a:lnTo>
                    <a:pt x="414" y="530"/>
                  </a:lnTo>
                  <a:lnTo>
                    <a:pt x="398" y="538"/>
                  </a:lnTo>
                  <a:lnTo>
                    <a:pt x="382" y="546"/>
                  </a:lnTo>
                  <a:lnTo>
                    <a:pt x="364" y="552"/>
                  </a:lnTo>
                  <a:lnTo>
                    <a:pt x="324" y="562"/>
                  </a:lnTo>
                  <a:lnTo>
                    <a:pt x="280" y="568"/>
                  </a:lnTo>
                  <a:lnTo>
                    <a:pt x="234" y="570"/>
                  </a:lnTo>
                  <a:lnTo>
                    <a:pt x="234" y="5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</p:grpSp>
      <p:grpSp>
        <p:nvGrpSpPr>
          <p:cNvPr id="279" name="Group 20">
            <a:extLst>
              <a:ext uri="{FF2B5EF4-FFF2-40B4-BE49-F238E27FC236}">
                <a16:creationId xmlns:a16="http://schemas.microsoft.com/office/drawing/2014/main" id="{BD0BB8A9-F4F5-2C4A-CF21-2960C3A23C4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187761" y="4715477"/>
            <a:ext cx="320025" cy="273947"/>
            <a:chOff x="3153" y="918"/>
            <a:chExt cx="712" cy="500"/>
          </a:xfrm>
          <a:solidFill>
            <a:schemeClr val="bg1"/>
          </a:solidFill>
        </p:grpSpPr>
        <p:sp>
          <p:nvSpPr>
            <p:cNvPr id="280" name="Freeform 21">
              <a:extLst>
                <a:ext uri="{FF2B5EF4-FFF2-40B4-BE49-F238E27FC236}">
                  <a16:creationId xmlns:a16="http://schemas.microsoft.com/office/drawing/2014/main" id="{31CE801E-2C71-BF90-6BFB-A5083B58F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3" y="978"/>
              <a:ext cx="502" cy="18"/>
            </a:xfrm>
            <a:custGeom>
              <a:avLst/>
              <a:gdLst>
                <a:gd name="T0" fmla="*/ 494 w 502"/>
                <a:gd name="T1" fmla="*/ 18 h 18"/>
                <a:gd name="T2" fmla="*/ 10 w 502"/>
                <a:gd name="T3" fmla="*/ 18 h 18"/>
                <a:gd name="T4" fmla="*/ 10 w 502"/>
                <a:gd name="T5" fmla="*/ 18 h 18"/>
                <a:gd name="T6" fmla="*/ 6 w 502"/>
                <a:gd name="T7" fmla="*/ 18 h 18"/>
                <a:gd name="T8" fmla="*/ 4 w 502"/>
                <a:gd name="T9" fmla="*/ 16 h 18"/>
                <a:gd name="T10" fmla="*/ 2 w 502"/>
                <a:gd name="T11" fmla="*/ 12 h 18"/>
                <a:gd name="T12" fmla="*/ 0 w 502"/>
                <a:gd name="T13" fmla="*/ 10 h 18"/>
                <a:gd name="T14" fmla="*/ 0 w 502"/>
                <a:gd name="T15" fmla="*/ 10 h 18"/>
                <a:gd name="T16" fmla="*/ 2 w 502"/>
                <a:gd name="T17" fmla="*/ 6 h 18"/>
                <a:gd name="T18" fmla="*/ 4 w 502"/>
                <a:gd name="T19" fmla="*/ 2 h 18"/>
                <a:gd name="T20" fmla="*/ 6 w 502"/>
                <a:gd name="T21" fmla="*/ 0 h 18"/>
                <a:gd name="T22" fmla="*/ 10 w 502"/>
                <a:gd name="T23" fmla="*/ 0 h 18"/>
                <a:gd name="T24" fmla="*/ 494 w 502"/>
                <a:gd name="T25" fmla="*/ 0 h 18"/>
                <a:gd name="T26" fmla="*/ 494 w 502"/>
                <a:gd name="T27" fmla="*/ 0 h 18"/>
                <a:gd name="T28" fmla="*/ 498 w 502"/>
                <a:gd name="T29" fmla="*/ 0 h 18"/>
                <a:gd name="T30" fmla="*/ 500 w 502"/>
                <a:gd name="T31" fmla="*/ 2 h 18"/>
                <a:gd name="T32" fmla="*/ 502 w 502"/>
                <a:gd name="T33" fmla="*/ 6 h 18"/>
                <a:gd name="T34" fmla="*/ 502 w 502"/>
                <a:gd name="T35" fmla="*/ 10 h 18"/>
                <a:gd name="T36" fmla="*/ 502 w 502"/>
                <a:gd name="T37" fmla="*/ 10 h 18"/>
                <a:gd name="T38" fmla="*/ 502 w 502"/>
                <a:gd name="T39" fmla="*/ 12 h 18"/>
                <a:gd name="T40" fmla="*/ 500 w 502"/>
                <a:gd name="T41" fmla="*/ 16 h 18"/>
                <a:gd name="T42" fmla="*/ 498 w 502"/>
                <a:gd name="T43" fmla="*/ 18 h 18"/>
                <a:gd name="T44" fmla="*/ 494 w 502"/>
                <a:gd name="T45" fmla="*/ 18 h 18"/>
                <a:gd name="T46" fmla="*/ 494 w 502"/>
                <a:gd name="T4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2" h="18">
                  <a:moveTo>
                    <a:pt x="494" y="18"/>
                  </a:moveTo>
                  <a:lnTo>
                    <a:pt x="10" y="18"/>
                  </a:lnTo>
                  <a:lnTo>
                    <a:pt x="10" y="18"/>
                  </a:lnTo>
                  <a:lnTo>
                    <a:pt x="6" y="18"/>
                  </a:lnTo>
                  <a:lnTo>
                    <a:pt x="4" y="16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494" y="0"/>
                  </a:lnTo>
                  <a:lnTo>
                    <a:pt x="494" y="0"/>
                  </a:lnTo>
                  <a:lnTo>
                    <a:pt x="498" y="0"/>
                  </a:lnTo>
                  <a:lnTo>
                    <a:pt x="500" y="2"/>
                  </a:lnTo>
                  <a:lnTo>
                    <a:pt x="502" y="6"/>
                  </a:lnTo>
                  <a:lnTo>
                    <a:pt x="502" y="10"/>
                  </a:lnTo>
                  <a:lnTo>
                    <a:pt x="502" y="10"/>
                  </a:lnTo>
                  <a:lnTo>
                    <a:pt x="502" y="12"/>
                  </a:lnTo>
                  <a:lnTo>
                    <a:pt x="500" y="16"/>
                  </a:lnTo>
                  <a:lnTo>
                    <a:pt x="498" y="18"/>
                  </a:lnTo>
                  <a:lnTo>
                    <a:pt x="494" y="18"/>
                  </a:lnTo>
                  <a:lnTo>
                    <a:pt x="494" y="1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81" name="Freeform 22">
              <a:extLst>
                <a:ext uri="{FF2B5EF4-FFF2-40B4-BE49-F238E27FC236}">
                  <a16:creationId xmlns:a16="http://schemas.microsoft.com/office/drawing/2014/main" id="{8E22CD52-19EE-A986-2DF1-06BB84819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3" y="978"/>
              <a:ext cx="106" cy="18"/>
            </a:xfrm>
            <a:custGeom>
              <a:avLst/>
              <a:gdLst>
                <a:gd name="T0" fmla="*/ 96 w 106"/>
                <a:gd name="T1" fmla="*/ 18 h 18"/>
                <a:gd name="T2" fmla="*/ 8 w 106"/>
                <a:gd name="T3" fmla="*/ 18 h 18"/>
                <a:gd name="T4" fmla="*/ 8 w 106"/>
                <a:gd name="T5" fmla="*/ 18 h 18"/>
                <a:gd name="T6" fmla="*/ 4 w 106"/>
                <a:gd name="T7" fmla="*/ 18 h 18"/>
                <a:gd name="T8" fmla="*/ 2 w 106"/>
                <a:gd name="T9" fmla="*/ 16 h 18"/>
                <a:gd name="T10" fmla="*/ 0 w 106"/>
                <a:gd name="T11" fmla="*/ 12 h 18"/>
                <a:gd name="T12" fmla="*/ 0 w 106"/>
                <a:gd name="T13" fmla="*/ 10 h 18"/>
                <a:gd name="T14" fmla="*/ 0 w 106"/>
                <a:gd name="T15" fmla="*/ 10 h 18"/>
                <a:gd name="T16" fmla="*/ 0 w 106"/>
                <a:gd name="T17" fmla="*/ 6 h 18"/>
                <a:gd name="T18" fmla="*/ 2 w 106"/>
                <a:gd name="T19" fmla="*/ 2 h 18"/>
                <a:gd name="T20" fmla="*/ 4 w 106"/>
                <a:gd name="T21" fmla="*/ 0 h 18"/>
                <a:gd name="T22" fmla="*/ 8 w 106"/>
                <a:gd name="T23" fmla="*/ 0 h 18"/>
                <a:gd name="T24" fmla="*/ 96 w 106"/>
                <a:gd name="T25" fmla="*/ 0 h 18"/>
                <a:gd name="T26" fmla="*/ 96 w 106"/>
                <a:gd name="T27" fmla="*/ 0 h 18"/>
                <a:gd name="T28" fmla="*/ 100 w 106"/>
                <a:gd name="T29" fmla="*/ 0 h 18"/>
                <a:gd name="T30" fmla="*/ 102 w 106"/>
                <a:gd name="T31" fmla="*/ 2 h 18"/>
                <a:gd name="T32" fmla="*/ 104 w 106"/>
                <a:gd name="T33" fmla="*/ 6 h 18"/>
                <a:gd name="T34" fmla="*/ 106 w 106"/>
                <a:gd name="T35" fmla="*/ 10 h 18"/>
                <a:gd name="T36" fmla="*/ 106 w 106"/>
                <a:gd name="T37" fmla="*/ 10 h 18"/>
                <a:gd name="T38" fmla="*/ 104 w 106"/>
                <a:gd name="T39" fmla="*/ 12 h 18"/>
                <a:gd name="T40" fmla="*/ 102 w 106"/>
                <a:gd name="T41" fmla="*/ 16 h 18"/>
                <a:gd name="T42" fmla="*/ 100 w 106"/>
                <a:gd name="T43" fmla="*/ 18 h 18"/>
                <a:gd name="T44" fmla="*/ 96 w 106"/>
                <a:gd name="T45" fmla="*/ 18 h 18"/>
                <a:gd name="T46" fmla="*/ 96 w 106"/>
                <a:gd name="T4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6" h="18">
                  <a:moveTo>
                    <a:pt x="96" y="18"/>
                  </a:moveTo>
                  <a:lnTo>
                    <a:pt x="8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100" y="0"/>
                  </a:lnTo>
                  <a:lnTo>
                    <a:pt x="102" y="2"/>
                  </a:lnTo>
                  <a:lnTo>
                    <a:pt x="104" y="6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04" y="12"/>
                  </a:lnTo>
                  <a:lnTo>
                    <a:pt x="102" y="16"/>
                  </a:lnTo>
                  <a:lnTo>
                    <a:pt x="100" y="18"/>
                  </a:lnTo>
                  <a:lnTo>
                    <a:pt x="96" y="18"/>
                  </a:lnTo>
                  <a:lnTo>
                    <a:pt x="96" y="1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82" name="Freeform 23">
              <a:extLst>
                <a:ext uri="{FF2B5EF4-FFF2-40B4-BE49-F238E27FC236}">
                  <a16:creationId xmlns:a16="http://schemas.microsoft.com/office/drawing/2014/main" id="{57CE4EF9-BF2F-1A89-0460-6CCD5FF7D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1" y="1158"/>
              <a:ext cx="94" cy="18"/>
            </a:xfrm>
            <a:custGeom>
              <a:avLst/>
              <a:gdLst>
                <a:gd name="T0" fmla="*/ 86 w 94"/>
                <a:gd name="T1" fmla="*/ 18 h 18"/>
                <a:gd name="T2" fmla="*/ 8 w 94"/>
                <a:gd name="T3" fmla="*/ 18 h 18"/>
                <a:gd name="T4" fmla="*/ 8 w 94"/>
                <a:gd name="T5" fmla="*/ 18 h 18"/>
                <a:gd name="T6" fmla="*/ 6 w 94"/>
                <a:gd name="T7" fmla="*/ 18 h 18"/>
                <a:gd name="T8" fmla="*/ 2 w 94"/>
                <a:gd name="T9" fmla="*/ 16 h 18"/>
                <a:gd name="T10" fmla="*/ 0 w 94"/>
                <a:gd name="T11" fmla="*/ 14 h 18"/>
                <a:gd name="T12" fmla="*/ 0 w 94"/>
                <a:gd name="T13" fmla="*/ 10 h 18"/>
                <a:gd name="T14" fmla="*/ 0 w 94"/>
                <a:gd name="T15" fmla="*/ 10 h 18"/>
                <a:gd name="T16" fmla="*/ 0 w 94"/>
                <a:gd name="T17" fmla="*/ 6 h 18"/>
                <a:gd name="T18" fmla="*/ 2 w 94"/>
                <a:gd name="T19" fmla="*/ 4 h 18"/>
                <a:gd name="T20" fmla="*/ 6 w 94"/>
                <a:gd name="T21" fmla="*/ 2 h 18"/>
                <a:gd name="T22" fmla="*/ 8 w 94"/>
                <a:gd name="T23" fmla="*/ 0 h 18"/>
                <a:gd name="T24" fmla="*/ 86 w 94"/>
                <a:gd name="T25" fmla="*/ 0 h 18"/>
                <a:gd name="T26" fmla="*/ 86 w 94"/>
                <a:gd name="T27" fmla="*/ 0 h 18"/>
                <a:gd name="T28" fmla="*/ 90 w 94"/>
                <a:gd name="T29" fmla="*/ 2 h 18"/>
                <a:gd name="T30" fmla="*/ 92 w 94"/>
                <a:gd name="T31" fmla="*/ 4 h 18"/>
                <a:gd name="T32" fmla="*/ 94 w 94"/>
                <a:gd name="T33" fmla="*/ 6 h 18"/>
                <a:gd name="T34" fmla="*/ 94 w 94"/>
                <a:gd name="T35" fmla="*/ 10 h 18"/>
                <a:gd name="T36" fmla="*/ 94 w 94"/>
                <a:gd name="T37" fmla="*/ 10 h 18"/>
                <a:gd name="T38" fmla="*/ 94 w 94"/>
                <a:gd name="T39" fmla="*/ 14 h 18"/>
                <a:gd name="T40" fmla="*/ 92 w 94"/>
                <a:gd name="T41" fmla="*/ 16 h 18"/>
                <a:gd name="T42" fmla="*/ 90 w 94"/>
                <a:gd name="T43" fmla="*/ 18 h 18"/>
                <a:gd name="T44" fmla="*/ 86 w 94"/>
                <a:gd name="T45" fmla="*/ 18 h 18"/>
                <a:gd name="T46" fmla="*/ 86 w 94"/>
                <a:gd name="T4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18">
                  <a:moveTo>
                    <a:pt x="86" y="18"/>
                  </a:move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0" y="2"/>
                  </a:lnTo>
                  <a:lnTo>
                    <a:pt x="92" y="4"/>
                  </a:lnTo>
                  <a:lnTo>
                    <a:pt x="94" y="6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4" y="14"/>
                  </a:lnTo>
                  <a:lnTo>
                    <a:pt x="92" y="16"/>
                  </a:lnTo>
                  <a:lnTo>
                    <a:pt x="90" y="18"/>
                  </a:lnTo>
                  <a:lnTo>
                    <a:pt x="86" y="18"/>
                  </a:lnTo>
                  <a:lnTo>
                    <a:pt x="86" y="1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83" name="Freeform 24">
              <a:extLst>
                <a:ext uri="{FF2B5EF4-FFF2-40B4-BE49-F238E27FC236}">
                  <a16:creationId xmlns:a16="http://schemas.microsoft.com/office/drawing/2014/main" id="{2F841937-1F7F-5216-E729-7065C54D2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3" y="1158"/>
              <a:ext cx="512" cy="18"/>
            </a:xfrm>
            <a:custGeom>
              <a:avLst/>
              <a:gdLst>
                <a:gd name="T0" fmla="*/ 504 w 512"/>
                <a:gd name="T1" fmla="*/ 18 h 18"/>
                <a:gd name="T2" fmla="*/ 8 w 512"/>
                <a:gd name="T3" fmla="*/ 18 h 18"/>
                <a:gd name="T4" fmla="*/ 8 w 512"/>
                <a:gd name="T5" fmla="*/ 18 h 18"/>
                <a:gd name="T6" fmla="*/ 4 w 512"/>
                <a:gd name="T7" fmla="*/ 18 h 18"/>
                <a:gd name="T8" fmla="*/ 2 w 512"/>
                <a:gd name="T9" fmla="*/ 16 h 18"/>
                <a:gd name="T10" fmla="*/ 0 w 512"/>
                <a:gd name="T11" fmla="*/ 14 h 18"/>
                <a:gd name="T12" fmla="*/ 0 w 512"/>
                <a:gd name="T13" fmla="*/ 10 h 18"/>
                <a:gd name="T14" fmla="*/ 0 w 512"/>
                <a:gd name="T15" fmla="*/ 10 h 18"/>
                <a:gd name="T16" fmla="*/ 0 w 512"/>
                <a:gd name="T17" fmla="*/ 6 h 18"/>
                <a:gd name="T18" fmla="*/ 2 w 512"/>
                <a:gd name="T19" fmla="*/ 4 h 18"/>
                <a:gd name="T20" fmla="*/ 4 w 512"/>
                <a:gd name="T21" fmla="*/ 2 h 18"/>
                <a:gd name="T22" fmla="*/ 8 w 512"/>
                <a:gd name="T23" fmla="*/ 0 h 18"/>
                <a:gd name="T24" fmla="*/ 504 w 512"/>
                <a:gd name="T25" fmla="*/ 0 h 18"/>
                <a:gd name="T26" fmla="*/ 504 w 512"/>
                <a:gd name="T27" fmla="*/ 0 h 18"/>
                <a:gd name="T28" fmla="*/ 508 w 512"/>
                <a:gd name="T29" fmla="*/ 2 h 18"/>
                <a:gd name="T30" fmla="*/ 510 w 512"/>
                <a:gd name="T31" fmla="*/ 4 h 18"/>
                <a:gd name="T32" fmla="*/ 512 w 512"/>
                <a:gd name="T33" fmla="*/ 6 h 18"/>
                <a:gd name="T34" fmla="*/ 512 w 512"/>
                <a:gd name="T35" fmla="*/ 10 h 18"/>
                <a:gd name="T36" fmla="*/ 512 w 512"/>
                <a:gd name="T37" fmla="*/ 10 h 18"/>
                <a:gd name="T38" fmla="*/ 512 w 512"/>
                <a:gd name="T39" fmla="*/ 14 h 18"/>
                <a:gd name="T40" fmla="*/ 510 w 512"/>
                <a:gd name="T41" fmla="*/ 16 h 18"/>
                <a:gd name="T42" fmla="*/ 508 w 512"/>
                <a:gd name="T43" fmla="*/ 18 h 18"/>
                <a:gd name="T44" fmla="*/ 504 w 512"/>
                <a:gd name="T45" fmla="*/ 18 h 18"/>
                <a:gd name="T46" fmla="*/ 504 w 512"/>
                <a:gd name="T4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2" h="18">
                  <a:moveTo>
                    <a:pt x="504" y="18"/>
                  </a:moveTo>
                  <a:lnTo>
                    <a:pt x="8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504" y="0"/>
                  </a:lnTo>
                  <a:lnTo>
                    <a:pt x="504" y="0"/>
                  </a:lnTo>
                  <a:lnTo>
                    <a:pt x="508" y="2"/>
                  </a:lnTo>
                  <a:lnTo>
                    <a:pt x="510" y="4"/>
                  </a:lnTo>
                  <a:lnTo>
                    <a:pt x="512" y="6"/>
                  </a:lnTo>
                  <a:lnTo>
                    <a:pt x="512" y="10"/>
                  </a:lnTo>
                  <a:lnTo>
                    <a:pt x="512" y="10"/>
                  </a:lnTo>
                  <a:lnTo>
                    <a:pt x="512" y="14"/>
                  </a:lnTo>
                  <a:lnTo>
                    <a:pt x="510" y="16"/>
                  </a:lnTo>
                  <a:lnTo>
                    <a:pt x="508" y="18"/>
                  </a:lnTo>
                  <a:lnTo>
                    <a:pt x="504" y="18"/>
                  </a:lnTo>
                  <a:lnTo>
                    <a:pt x="504" y="1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84" name="Freeform 25">
              <a:extLst>
                <a:ext uri="{FF2B5EF4-FFF2-40B4-BE49-F238E27FC236}">
                  <a16:creationId xmlns:a16="http://schemas.microsoft.com/office/drawing/2014/main" id="{2CB12CE1-36CD-5FD7-E263-34C2DAFEA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7" y="1340"/>
              <a:ext cx="348" cy="18"/>
            </a:xfrm>
            <a:custGeom>
              <a:avLst/>
              <a:gdLst>
                <a:gd name="T0" fmla="*/ 340 w 348"/>
                <a:gd name="T1" fmla="*/ 18 h 18"/>
                <a:gd name="T2" fmla="*/ 10 w 348"/>
                <a:gd name="T3" fmla="*/ 18 h 18"/>
                <a:gd name="T4" fmla="*/ 10 w 348"/>
                <a:gd name="T5" fmla="*/ 18 h 18"/>
                <a:gd name="T6" fmla="*/ 6 w 348"/>
                <a:gd name="T7" fmla="*/ 16 h 18"/>
                <a:gd name="T8" fmla="*/ 4 w 348"/>
                <a:gd name="T9" fmla="*/ 14 h 18"/>
                <a:gd name="T10" fmla="*/ 2 w 348"/>
                <a:gd name="T11" fmla="*/ 12 h 18"/>
                <a:gd name="T12" fmla="*/ 0 w 348"/>
                <a:gd name="T13" fmla="*/ 8 h 18"/>
                <a:gd name="T14" fmla="*/ 0 w 348"/>
                <a:gd name="T15" fmla="*/ 8 h 18"/>
                <a:gd name="T16" fmla="*/ 2 w 348"/>
                <a:gd name="T17" fmla="*/ 4 h 18"/>
                <a:gd name="T18" fmla="*/ 4 w 348"/>
                <a:gd name="T19" fmla="*/ 2 h 18"/>
                <a:gd name="T20" fmla="*/ 6 w 348"/>
                <a:gd name="T21" fmla="*/ 0 h 18"/>
                <a:gd name="T22" fmla="*/ 10 w 348"/>
                <a:gd name="T23" fmla="*/ 0 h 18"/>
                <a:gd name="T24" fmla="*/ 340 w 348"/>
                <a:gd name="T25" fmla="*/ 0 h 18"/>
                <a:gd name="T26" fmla="*/ 340 w 348"/>
                <a:gd name="T27" fmla="*/ 0 h 18"/>
                <a:gd name="T28" fmla="*/ 344 w 348"/>
                <a:gd name="T29" fmla="*/ 0 h 18"/>
                <a:gd name="T30" fmla="*/ 346 w 348"/>
                <a:gd name="T31" fmla="*/ 2 h 18"/>
                <a:gd name="T32" fmla="*/ 348 w 348"/>
                <a:gd name="T33" fmla="*/ 4 h 18"/>
                <a:gd name="T34" fmla="*/ 348 w 348"/>
                <a:gd name="T35" fmla="*/ 8 h 18"/>
                <a:gd name="T36" fmla="*/ 348 w 348"/>
                <a:gd name="T37" fmla="*/ 8 h 18"/>
                <a:gd name="T38" fmla="*/ 348 w 348"/>
                <a:gd name="T39" fmla="*/ 12 h 18"/>
                <a:gd name="T40" fmla="*/ 346 w 348"/>
                <a:gd name="T41" fmla="*/ 14 h 18"/>
                <a:gd name="T42" fmla="*/ 344 w 348"/>
                <a:gd name="T43" fmla="*/ 16 h 18"/>
                <a:gd name="T44" fmla="*/ 340 w 348"/>
                <a:gd name="T45" fmla="*/ 18 h 18"/>
                <a:gd name="T46" fmla="*/ 340 w 348"/>
                <a:gd name="T4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8" h="18">
                  <a:moveTo>
                    <a:pt x="340" y="18"/>
                  </a:moveTo>
                  <a:lnTo>
                    <a:pt x="10" y="18"/>
                  </a:lnTo>
                  <a:lnTo>
                    <a:pt x="10" y="18"/>
                  </a:lnTo>
                  <a:lnTo>
                    <a:pt x="6" y="16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340" y="0"/>
                  </a:lnTo>
                  <a:lnTo>
                    <a:pt x="340" y="0"/>
                  </a:lnTo>
                  <a:lnTo>
                    <a:pt x="344" y="0"/>
                  </a:lnTo>
                  <a:lnTo>
                    <a:pt x="346" y="2"/>
                  </a:lnTo>
                  <a:lnTo>
                    <a:pt x="348" y="4"/>
                  </a:lnTo>
                  <a:lnTo>
                    <a:pt x="348" y="8"/>
                  </a:lnTo>
                  <a:lnTo>
                    <a:pt x="348" y="8"/>
                  </a:lnTo>
                  <a:lnTo>
                    <a:pt x="348" y="12"/>
                  </a:lnTo>
                  <a:lnTo>
                    <a:pt x="346" y="14"/>
                  </a:lnTo>
                  <a:lnTo>
                    <a:pt x="344" y="16"/>
                  </a:lnTo>
                  <a:lnTo>
                    <a:pt x="340" y="18"/>
                  </a:lnTo>
                  <a:lnTo>
                    <a:pt x="340" y="1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85" name="Freeform 26">
              <a:extLst>
                <a:ext uri="{FF2B5EF4-FFF2-40B4-BE49-F238E27FC236}">
                  <a16:creationId xmlns:a16="http://schemas.microsoft.com/office/drawing/2014/main" id="{74F7E023-5038-23CE-9712-FE8245AA6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3" y="1340"/>
              <a:ext cx="258" cy="18"/>
            </a:xfrm>
            <a:custGeom>
              <a:avLst/>
              <a:gdLst>
                <a:gd name="T0" fmla="*/ 250 w 258"/>
                <a:gd name="T1" fmla="*/ 18 h 18"/>
                <a:gd name="T2" fmla="*/ 8 w 258"/>
                <a:gd name="T3" fmla="*/ 18 h 18"/>
                <a:gd name="T4" fmla="*/ 8 w 258"/>
                <a:gd name="T5" fmla="*/ 18 h 18"/>
                <a:gd name="T6" fmla="*/ 4 w 258"/>
                <a:gd name="T7" fmla="*/ 16 h 18"/>
                <a:gd name="T8" fmla="*/ 2 w 258"/>
                <a:gd name="T9" fmla="*/ 14 h 18"/>
                <a:gd name="T10" fmla="*/ 0 w 258"/>
                <a:gd name="T11" fmla="*/ 12 h 18"/>
                <a:gd name="T12" fmla="*/ 0 w 258"/>
                <a:gd name="T13" fmla="*/ 8 h 18"/>
                <a:gd name="T14" fmla="*/ 0 w 258"/>
                <a:gd name="T15" fmla="*/ 8 h 18"/>
                <a:gd name="T16" fmla="*/ 0 w 258"/>
                <a:gd name="T17" fmla="*/ 4 h 18"/>
                <a:gd name="T18" fmla="*/ 2 w 258"/>
                <a:gd name="T19" fmla="*/ 2 h 18"/>
                <a:gd name="T20" fmla="*/ 4 w 258"/>
                <a:gd name="T21" fmla="*/ 0 h 18"/>
                <a:gd name="T22" fmla="*/ 8 w 258"/>
                <a:gd name="T23" fmla="*/ 0 h 18"/>
                <a:gd name="T24" fmla="*/ 250 w 258"/>
                <a:gd name="T25" fmla="*/ 0 h 18"/>
                <a:gd name="T26" fmla="*/ 250 w 258"/>
                <a:gd name="T27" fmla="*/ 0 h 18"/>
                <a:gd name="T28" fmla="*/ 254 w 258"/>
                <a:gd name="T29" fmla="*/ 0 h 18"/>
                <a:gd name="T30" fmla="*/ 256 w 258"/>
                <a:gd name="T31" fmla="*/ 2 h 18"/>
                <a:gd name="T32" fmla="*/ 258 w 258"/>
                <a:gd name="T33" fmla="*/ 4 h 18"/>
                <a:gd name="T34" fmla="*/ 258 w 258"/>
                <a:gd name="T35" fmla="*/ 8 h 18"/>
                <a:gd name="T36" fmla="*/ 258 w 258"/>
                <a:gd name="T37" fmla="*/ 8 h 18"/>
                <a:gd name="T38" fmla="*/ 258 w 258"/>
                <a:gd name="T39" fmla="*/ 12 h 18"/>
                <a:gd name="T40" fmla="*/ 256 w 258"/>
                <a:gd name="T41" fmla="*/ 14 h 18"/>
                <a:gd name="T42" fmla="*/ 254 w 258"/>
                <a:gd name="T43" fmla="*/ 16 h 18"/>
                <a:gd name="T44" fmla="*/ 250 w 258"/>
                <a:gd name="T45" fmla="*/ 18 h 18"/>
                <a:gd name="T46" fmla="*/ 250 w 258"/>
                <a:gd name="T4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8" h="18">
                  <a:moveTo>
                    <a:pt x="250" y="18"/>
                  </a:moveTo>
                  <a:lnTo>
                    <a:pt x="8" y="18"/>
                  </a:lnTo>
                  <a:lnTo>
                    <a:pt x="8" y="18"/>
                  </a:lnTo>
                  <a:lnTo>
                    <a:pt x="4" y="16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254" y="0"/>
                  </a:lnTo>
                  <a:lnTo>
                    <a:pt x="256" y="2"/>
                  </a:lnTo>
                  <a:lnTo>
                    <a:pt x="258" y="4"/>
                  </a:lnTo>
                  <a:lnTo>
                    <a:pt x="258" y="8"/>
                  </a:lnTo>
                  <a:lnTo>
                    <a:pt x="258" y="8"/>
                  </a:lnTo>
                  <a:lnTo>
                    <a:pt x="258" y="12"/>
                  </a:lnTo>
                  <a:lnTo>
                    <a:pt x="256" y="14"/>
                  </a:lnTo>
                  <a:lnTo>
                    <a:pt x="254" y="16"/>
                  </a:lnTo>
                  <a:lnTo>
                    <a:pt x="250" y="18"/>
                  </a:lnTo>
                  <a:lnTo>
                    <a:pt x="250" y="1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86" name="Freeform 27">
              <a:extLst>
                <a:ext uri="{FF2B5EF4-FFF2-40B4-BE49-F238E27FC236}">
                  <a16:creationId xmlns:a16="http://schemas.microsoft.com/office/drawing/2014/main" id="{5872F9C5-50A9-1B48-E8B5-AEF315125D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3" y="918"/>
              <a:ext cx="138" cy="138"/>
            </a:xfrm>
            <a:custGeom>
              <a:avLst/>
              <a:gdLst>
                <a:gd name="T0" fmla="*/ 70 w 138"/>
                <a:gd name="T1" fmla="*/ 138 h 138"/>
                <a:gd name="T2" fmla="*/ 42 w 138"/>
                <a:gd name="T3" fmla="*/ 134 h 138"/>
                <a:gd name="T4" fmla="*/ 20 w 138"/>
                <a:gd name="T5" fmla="*/ 118 h 138"/>
                <a:gd name="T6" fmla="*/ 4 w 138"/>
                <a:gd name="T7" fmla="*/ 96 h 138"/>
                <a:gd name="T8" fmla="*/ 0 w 138"/>
                <a:gd name="T9" fmla="*/ 70 h 138"/>
                <a:gd name="T10" fmla="*/ 0 w 138"/>
                <a:gd name="T11" fmla="*/ 56 h 138"/>
                <a:gd name="T12" fmla="*/ 12 w 138"/>
                <a:gd name="T13" fmla="*/ 30 h 138"/>
                <a:gd name="T14" fmla="*/ 30 w 138"/>
                <a:gd name="T15" fmla="*/ 12 h 138"/>
                <a:gd name="T16" fmla="*/ 56 w 138"/>
                <a:gd name="T17" fmla="*/ 0 h 138"/>
                <a:gd name="T18" fmla="*/ 70 w 138"/>
                <a:gd name="T19" fmla="*/ 0 h 138"/>
                <a:gd name="T20" fmla="*/ 96 w 138"/>
                <a:gd name="T21" fmla="*/ 4 h 138"/>
                <a:gd name="T22" fmla="*/ 118 w 138"/>
                <a:gd name="T23" fmla="*/ 20 h 138"/>
                <a:gd name="T24" fmla="*/ 134 w 138"/>
                <a:gd name="T25" fmla="*/ 42 h 138"/>
                <a:gd name="T26" fmla="*/ 138 w 138"/>
                <a:gd name="T27" fmla="*/ 70 h 138"/>
                <a:gd name="T28" fmla="*/ 138 w 138"/>
                <a:gd name="T29" fmla="*/ 84 h 138"/>
                <a:gd name="T30" fmla="*/ 126 w 138"/>
                <a:gd name="T31" fmla="*/ 108 h 138"/>
                <a:gd name="T32" fmla="*/ 108 w 138"/>
                <a:gd name="T33" fmla="*/ 128 h 138"/>
                <a:gd name="T34" fmla="*/ 84 w 138"/>
                <a:gd name="T35" fmla="*/ 138 h 138"/>
                <a:gd name="T36" fmla="*/ 70 w 138"/>
                <a:gd name="T37" fmla="*/ 138 h 138"/>
                <a:gd name="T38" fmla="*/ 70 w 138"/>
                <a:gd name="T39" fmla="*/ 18 h 138"/>
                <a:gd name="T40" fmla="*/ 48 w 138"/>
                <a:gd name="T41" fmla="*/ 22 h 138"/>
                <a:gd name="T42" fmla="*/ 32 w 138"/>
                <a:gd name="T43" fmla="*/ 32 h 138"/>
                <a:gd name="T44" fmla="*/ 22 w 138"/>
                <a:gd name="T45" fmla="*/ 50 h 138"/>
                <a:gd name="T46" fmla="*/ 18 w 138"/>
                <a:gd name="T47" fmla="*/ 70 h 138"/>
                <a:gd name="T48" fmla="*/ 18 w 138"/>
                <a:gd name="T49" fmla="*/ 80 h 138"/>
                <a:gd name="T50" fmla="*/ 26 w 138"/>
                <a:gd name="T51" fmla="*/ 98 h 138"/>
                <a:gd name="T52" fmla="*/ 40 w 138"/>
                <a:gd name="T53" fmla="*/ 112 h 138"/>
                <a:gd name="T54" fmla="*/ 58 w 138"/>
                <a:gd name="T55" fmla="*/ 120 h 138"/>
                <a:gd name="T56" fmla="*/ 70 w 138"/>
                <a:gd name="T57" fmla="*/ 120 h 138"/>
                <a:gd name="T58" fmla="*/ 90 w 138"/>
                <a:gd name="T59" fmla="*/ 116 h 138"/>
                <a:gd name="T60" fmla="*/ 106 w 138"/>
                <a:gd name="T61" fmla="*/ 106 h 138"/>
                <a:gd name="T62" fmla="*/ 116 w 138"/>
                <a:gd name="T63" fmla="*/ 90 h 138"/>
                <a:gd name="T64" fmla="*/ 120 w 138"/>
                <a:gd name="T65" fmla="*/ 70 h 138"/>
                <a:gd name="T66" fmla="*/ 120 w 138"/>
                <a:gd name="T67" fmla="*/ 58 h 138"/>
                <a:gd name="T68" fmla="*/ 112 w 138"/>
                <a:gd name="T69" fmla="*/ 40 h 138"/>
                <a:gd name="T70" fmla="*/ 98 w 138"/>
                <a:gd name="T71" fmla="*/ 26 h 138"/>
                <a:gd name="T72" fmla="*/ 80 w 138"/>
                <a:gd name="T73" fmla="*/ 18 h 138"/>
                <a:gd name="T74" fmla="*/ 70 w 138"/>
                <a:gd name="T75" fmla="*/ 1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" h="138">
                  <a:moveTo>
                    <a:pt x="70" y="138"/>
                  </a:moveTo>
                  <a:lnTo>
                    <a:pt x="70" y="138"/>
                  </a:lnTo>
                  <a:lnTo>
                    <a:pt x="56" y="138"/>
                  </a:lnTo>
                  <a:lnTo>
                    <a:pt x="42" y="134"/>
                  </a:lnTo>
                  <a:lnTo>
                    <a:pt x="30" y="128"/>
                  </a:lnTo>
                  <a:lnTo>
                    <a:pt x="20" y="118"/>
                  </a:lnTo>
                  <a:lnTo>
                    <a:pt x="12" y="108"/>
                  </a:lnTo>
                  <a:lnTo>
                    <a:pt x="4" y="96"/>
                  </a:lnTo>
                  <a:lnTo>
                    <a:pt x="0" y="8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4" y="42"/>
                  </a:lnTo>
                  <a:lnTo>
                    <a:pt x="12" y="30"/>
                  </a:lnTo>
                  <a:lnTo>
                    <a:pt x="20" y="20"/>
                  </a:lnTo>
                  <a:lnTo>
                    <a:pt x="30" y="12"/>
                  </a:lnTo>
                  <a:lnTo>
                    <a:pt x="42" y="4"/>
                  </a:lnTo>
                  <a:lnTo>
                    <a:pt x="56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4" y="0"/>
                  </a:lnTo>
                  <a:lnTo>
                    <a:pt x="96" y="4"/>
                  </a:lnTo>
                  <a:lnTo>
                    <a:pt x="108" y="12"/>
                  </a:lnTo>
                  <a:lnTo>
                    <a:pt x="118" y="20"/>
                  </a:lnTo>
                  <a:lnTo>
                    <a:pt x="126" y="30"/>
                  </a:lnTo>
                  <a:lnTo>
                    <a:pt x="134" y="42"/>
                  </a:lnTo>
                  <a:lnTo>
                    <a:pt x="138" y="56"/>
                  </a:lnTo>
                  <a:lnTo>
                    <a:pt x="138" y="70"/>
                  </a:lnTo>
                  <a:lnTo>
                    <a:pt x="138" y="70"/>
                  </a:lnTo>
                  <a:lnTo>
                    <a:pt x="138" y="84"/>
                  </a:lnTo>
                  <a:lnTo>
                    <a:pt x="134" y="96"/>
                  </a:lnTo>
                  <a:lnTo>
                    <a:pt x="126" y="108"/>
                  </a:lnTo>
                  <a:lnTo>
                    <a:pt x="118" y="118"/>
                  </a:lnTo>
                  <a:lnTo>
                    <a:pt x="108" y="128"/>
                  </a:lnTo>
                  <a:lnTo>
                    <a:pt x="96" y="134"/>
                  </a:lnTo>
                  <a:lnTo>
                    <a:pt x="84" y="138"/>
                  </a:lnTo>
                  <a:lnTo>
                    <a:pt x="70" y="138"/>
                  </a:lnTo>
                  <a:lnTo>
                    <a:pt x="70" y="138"/>
                  </a:lnTo>
                  <a:close/>
                  <a:moveTo>
                    <a:pt x="70" y="18"/>
                  </a:moveTo>
                  <a:lnTo>
                    <a:pt x="70" y="18"/>
                  </a:lnTo>
                  <a:lnTo>
                    <a:pt x="58" y="18"/>
                  </a:lnTo>
                  <a:lnTo>
                    <a:pt x="48" y="22"/>
                  </a:lnTo>
                  <a:lnTo>
                    <a:pt x="40" y="26"/>
                  </a:lnTo>
                  <a:lnTo>
                    <a:pt x="32" y="32"/>
                  </a:lnTo>
                  <a:lnTo>
                    <a:pt x="26" y="40"/>
                  </a:lnTo>
                  <a:lnTo>
                    <a:pt x="22" y="50"/>
                  </a:lnTo>
                  <a:lnTo>
                    <a:pt x="18" y="58"/>
                  </a:lnTo>
                  <a:lnTo>
                    <a:pt x="18" y="70"/>
                  </a:lnTo>
                  <a:lnTo>
                    <a:pt x="18" y="70"/>
                  </a:lnTo>
                  <a:lnTo>
                    <a:pt x="18" y="80"/>
                  </a:lnTo>
                  <a:lnTo>
                    <a:pt x="22" y="90"/>
                  </a:lnTo>
                  <a:lnTo>
                    <a:pt x="26" y="98"/>
                  </a:lnTo>
                  <a:lnTo>
                    <a:pt x="32" y="106"/>
                  </a:lnTo>
                  <a:lnTo>
                    <a:pt x="40" y="112"/>
                  </a:lnTo>
                  <a:lnTo>
                    <a:pt x="48" y="116"/>
                  </a:lnTo>
                  <a:lnTo>
                    <a:pt x="58" y="120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80" y="120"/>
                  </a:lnTo>
                  <a:lnTo>
                    <a:pt x="90" y="116"/>
                  </a:lnTo>
                  <a:lnTo>
                    <a:pt x="98" y="112"/>
                  </a:lnTo>
                  <a:lnTo>
                    <a:pt x="106" y="106"/>
                  </a:lnTo>
                  <a:lnTo>
                    <a:pt x="112" y="98"/>
                  </a:lnTo>
                  <a:lnTo>
                    <a:pt x="116" y="90"/>
                  </a:lnTo>
                  <a:lnTo>
                    <a:pt x="120" y="8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58"/>
                  </a:lnTo>
                  <a:lnTo>
                    <a:pt x="116" y="50"/>
                  </a:lnTo>
                  <a:lnTo>
                    <a:pt x="112" y="40"/>
                  </a:lnTo>
                  <a:lnTo>
                    <a:pt x="106" y="32"/>
                  </a:lnTo>
                  <a:lnTo>
                    <a:pt x="98" y="26"/>
                  </a:lnTo>
                  <a:lnTo>
                    <a:pt x="90" y="22"/>
                  </a:lnTo>
                  <a:lnTo>
                    <a:pt x="80" y="18"/>
                  </a:lnTo>
                  <a:lnTo>
                    <a:pt x="70" y="18"/>
                  </a:lnTo>
                  <a:lnTo>
                    <a:pt x="70" y="1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87" name="Freeform 28">
              <a:extLst>
                <a:ext uri="{FF2B5EF4-FFF2-40B4-BE49-F238E27FC236}">
                  <a16:creationId xmlns:a16="http://schemas.microsoft.com/office/drawing/2014/main" id="{3C9AE691-AF7E-82DC-085F-7EEB4CBA2D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7" y="1098"/>
              <a:ext cx="140" cy="140"/>
            </a:xfrm>
            <a:custGeom>
              <a:avLst/>
              <a:gdLst>
                <a:gd name="T0" fmla="*/ 70 w 140"/>
                <a:gd name="T1" fmla="*/ 140 h 140"/>
                <a:gd name="T2" fmla="*/ 44 w 140"/>
                <a:gd name="T3" fmla="*/ 134 h 140"/>
                <a:gd name="T4" fmla="*/ 22 w 140"/>
                <a:gd name="T5" fmla="*/ 118 h 140"/>
                <a:gd name="T6" fmla="*/ 6 w 140"/>
                <a:gd name="T7" fmla="*/ 96 h 140"/>
                <a:gd name="T8" fmla="*/ 0 w 140"/>
                <a:gd name="T9" fmla="*/ 70 h 140"/>
                <a:gd name="T10" fmla="*/ 2 w 140"/>
                <a:gd name="T11" fmla="*/ 56 h 140"/>
                <a:gd name="T12" fmla="*/ 12 w 140"/>
                <a:gd name="T13" fmla="*/ 30 h 140"/>
                <a:gd name="T14" fmla="*/ 32 w 140"/>
                <a:gd name="T15" fmla="*/ 12 h 140"/>
                <a:gd name="T16" fmla="*/ 56 w 140"/>
                <a:gd name="T17" fmla="*/ 2 h 140"/>
                <a:gd name="T18" fmla="*/ 70 w 140"/>
                <a:gd name="T19" fmla="*/ 0 h 140"/>
                <a:gd name="T20" fmla="*/ 98 w 140"/>
                <a:gd name="T21" fmla="*/ 6 h 140"/>
                <a:gd name="T22" fmla="*/ 120 w 140"/>
                <a:gd name="T23" fmla="*/ 20 h 140"/>
                <a:gd name="T24" fmla="*/ 134 w 140"/>
                <a:gd name="T25" fmla="*/ 42 h 140"/>
                <a:gd name="T26" fmla="*/ 140 w 140"/>
                <a:gd name="T27" fmla="*/ 70 h 140"/>
                <a:gd name="T28" fmla="*/ 138 w 140"/>
                <a:gd name="T29" fmla="*/ 84 h 140"/>
                <a:gd name="T30" fmla="*/ 128 w 140"/>
                <a:gd name="T31" fmla="*/ 108 h 140"/>
                <a:gd name="T32" fmla="*/ 110 w 140"/>
                <a:gd name="T33" fmla="*/ 128 h 140"/>
                <a:gd name="T34" fmla="*/ 84 w 140"/>
                <a:gd name="T35" fmla="*/ 138 h 140"/>
                <a:gd name="T36" fmla="*/ 70 w 140"/>
                <a:gd name="T37" fmla="*/ 140 h 140"/>
                <a:gd name="T38" fmla="*/ 70 w 140"/>
                <a:gd name="T39" fmla="*/ 18 h 140"/>
                <a:gd name="T40" fmla="*/ 50 w 140"/>
                <a:gd name="T41" fmla="*/ 22 h 140"/>
                <a:gd name="T42" fmla="*/ 34 w 140"/>
                <a:gd name="T43" fmla="*/ 34 h 140"/>
                <a:gd name="T44" fmla="*/ 22 w 140"/>
                <a:gd name="T45" fmla="*/ 50 h 140"/>
                <a:gd name="T46" fmla="*/ 18 w 140"/>
                <a:gd name="T47" fmla="*/ 70 h 140"/>
                <a:gd name="T48" fmla="*/ 20 w 140"/>
                <a:gd name="T49" fmla="*/ 80 h 140"/>
                <a:gd name="T50" fmla="*/ 28 w 140"/>
                <a:gd name="T51" fmla="*/ 98 h 140"/>
                <a:gd name="T52" fmla="*/ 42 w 140"/>
                <a:gd name="T53" fmla="*/ 112 h 140"/>
                <a:gd name="T54" fmla="*/ 60 w 140"/>
                <a:gd name="T55" fmla="*/ 120 h 140"/>
                <a:gd name="T56" fmla="*/ 70 w 140"/>
                <a:gd name="T57" fmla="*/ 122 h 140"/>
                <a:gd name="T58" fmla="*/ 90 w 140"/>
                <a:gd name="T59" fmla="*/ 118 h 140"/>
                <a:gd name="T60" fmla="*/ 106 w 140"/>
                <a:gd name="T61" fmla="*/ 106 h 140"/>
                <a:gd name="T62" fmla="*/ 118 w 140"/>
                <a:gd name="T63" fmla="*/ 90 h 140"/>
                <a:gd name="T64" fmla="*/ 122 w 140"/>
                <a:gd name="T65" fmla="*/ 70 h 140"/>
                <a:gd name="T66" fmla="*/ 122 w 140"/>
                <a:gd name="T67" fmla="*/ 60 h 140"/>
                <a:gd name="T68" fmla="*/ 114 w 140"/>
                <a:gd name="T69" fmla="*/ 40 h 140"/>
                <a:gd name="T70" fmla="*/ 100 w 140"/>
                <a:gd name="T71" fmla="*/ 26 h 140"/>
                <a:gd name="T72" fmla="*/ 80 w 140"/>
                <a:gd name="T73" fmla="*/ 18 h 140"/>
                <a:gd name="T74" fmla="*/ 70 w 140"/>
                <a:gd name="T75" fmla="*/ 1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0" h="140">
                  <a:moveTo>
                    <a:pt x="70" y="140"/>
                  </a:moveTo>
                  <a:lnTo>
                    <a:pt x="70" y="140"/>
                  </a:lnTo>
                  <a:lnTo>
                    <a:pt x="56" y="138"/>
                  </a:lnTo>
                  <a:lnTo>
                    <a:pt x="44" y="134"/>
                  </a:lnTo>
                  <a:lnTo>
                    <a:pt x="32" y="128"/>
                  </a:lnTo>
                  <a:lnTo>
                    <a:pt x="22" y="118"/>
                  </a:lnTo>
                  <a:lnTo>
                    <a:pt x="12" y="108"/>
                  </a:lnTo>
                  <a:lnTo>
                    <a:pt x="6" y="96"/>
                  </a:lnTo>
                  <a:lnTo>
                    <a:pt x="2" y="8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22" y="20"/>
                  </a:lnTo>
                  <a:lnTo>
                    <a:pt x="32" y="12"/>
                  </a:lnTo>
                  <a:lnTo>
                    <a:pt x="44" y="6"/>
                  </a:lnTo>
                  <a:lnTo>
                    <a:pt x="56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4" y="2"/>
                  </a:lnTo>
                  <a:lnTo>
                    <a:pt x="98" y="6"/>
                  </a:lnTo>
                  <a:lnTo>
                    <a:pt x="110" y="12"/>
                  </a:lnTo>
                  <a:lnTo>
                    <a:pt x="120" y="20"/>
                  </a:lnTo>
                  <a:lnTo>
                    <a:pt x="128" y="30"/>
                  </a:lnTo>
                  <a:lnTo>
                    <a:pt x="134" y="42"/>
                  </a:lnTo>
                  <a:lnTo>
                    <a:pt x="138" y="56"/>
                  </a:lnTo>
                  <a:lnTo>
                    <a:pt x="140" y="70"/>
                  </a:lnTo>
                  <a:lnTo>
                    <a:pt x="140" y="70"/>
                  </a:lnTo>
                  <a:lnTo>
                    <a:pt x="138" y="84"/>
                  </a:lnTo>
                  <a:lnTo>
                    <a:pt x="134" y="96"/>
                  </a:lnTo>
                  <a:lnTo>
                    <a:pt x="128" y="108"/>
                  </a:lnTo>
                  <a:lnTo>
                    <a:pt x="120" y="118"/>
                  </a:lnTo>
                  <a:lnTo>
                    <a:pt x="110" y="128"/>
                  </a:lnTo>
                  <a:lnTo>
                    <a:pt x="98" y="134"/>
                  </a:lnTo>
                  <a:lnTo>
                    <a:pt x="84" y="138"/>
                  </a:lnTo>
                  <a:lnTo>
                    <a:pt x="70" y="140"/>
                  </a:lnTo>
                  <a:lnTo>
                    <a:pt x="70" y="140"/>
                  </a:lnTo>
                  <a:close/>
                  <a:moveTo>
                    <a:pt x="70" y="18"/>
                  </a:moveTo>
                  <a:lnTo>
                    <a:pt x="70" y="18"/>
                  </a:lnTo>
                  <a:lnTo>
                    <a:pt x="60" y="18"/>
                  </a:lnTo>
                  <a:lnTo>
                    <a:pt x="50" y="22"/>
                  </a:lnTo>
                  <a:lnTo>
                    <a:pt x="42" y="26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2" y="50"/>
                  </a:lnTo>
                  <a:lnTo>
                    <a:pt x="20" y="60"/>
                  </a:lnTo>
                  <a:lnTo>
                    <a:pt x="18" y="70"/>
                  </a:lnTo>
                  <a:lnTo>
                    <a:pt x="18" y="70"/>
                  </a:lnTo>
                  <a:lnTo>
                    <a:pt x="20" y="80"/>
                  </a:lnTo>
                  <a:lnTo>
                    <a:pt x="22" y="90"/>
                  </a:lnTo>
                  <a:lnTo>
                    <a:pt x="28" y="98"/>
                  </a:lnTo>
                  <a:lnTo>
                    <a:pt x="34" y="106"/>
                  </a:lnTo>
                  <a:lnTo>
                    <a:pt x="42" y="112"/>
                  </a:lnTo>
                  <a:lnTo>
                    <a:pt x="50" y="118"/>
                  </a:lnTo>
                  <a:lnTo>
                    <a:pt x="60" y="120"/>
                  </a:lnTo>
                  <a:lnTo>
                    <a:pt x="70" y="122"/>
                  </a:lnTo>
                  <a:lnTo>
                    <a:pt x="70" y="122"/>
                  </a:lnTo>
                  <a:lnTo>
                    <a:pt x="80" y="120"/>
                  </a:lnTo>
                  <a:lnTo>
                    <a:pt x="90" y="118"/>
                  </a:lnTo>
                  <a:lnTo>
                    <a:pt x="100" y="112"/>
                  </a:lnTo>
                  <a:lnTo>
                    <a:pt x="106" y="106"/>
                  </a:lnTo>
                  <a:lnTo>
                    <a:pt x="114" y="98"/>
                  </a:lnTo>
                  <a:lnTo>
                    <a:pt x="118" y="90"/>
                  </a:lnTo>
                  <a:lnTo>
                    <a:pt x="122" y="80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22" y="60"/>
                  </a:lnTo>
                  <a:lnTo>
                    <a:pt x="118" y="50"/>
                  </a:lnTo>
                  <a:lnTo>
                    <a:pt x="114" y="40"/>
                  </a:lnTo>
                  <a:lnTo>
                    <a:pt x="106" y="34"/>
                  </a:lnTo>
                  <a:lnTo>
                    <a:pt x="100" y="26"/>
                  </a:lnTo>
                  <a:lnTo>
                    <a:pt x="90" y="22"/>
                  </a:lnTo>
                  <a:lnTo>
                    <a:pt x="80" y="18"/>
                  </a:lnTo>
                  <a:lnTo>
                    <a:pt x="70" y="18"/>
                  </a:lnTo>
                  <a:lnTo>
                    <a:pt x="70" y="1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88" name="Freeform 29">
              <a:extLst>
                <a:ext uri="{FF2B5EF4-FFF2-40B4-BE49-F238E27FC236}">
                  <a16:creationId xmlns:a16="http://schemas.microsoft.com/office/drawing/2014/main" id="{FB89B34A-D922-CC88-1EBD-83A861B605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97" y="1278"/>
              <a:ext cx="138" cy="140"/>
            </a:xfrm>
            <a:custGeom>
              <a:avLst/>
              <a:gdLst>
                <a:gd name="T0" fmla="*/ 68 w 138"/>
                <a:gd name="T1" fmla="*/ 140 h 140"/>
                <a:gd name="T2" fmla="*/ 42 w 138"/>
                <a:gd name="T3" fmla="*/ 134 h 140"/>
                <a:gd name="T4" fmla="*/ 20 w 138"/>
                <a:gd name="T5" fmla="*/ 120 h 140"/>
                <a:gd name="T6" fmla="*/ 4 w 138"/>
                <a:gd name="T7" fmla="*/ 98 h 140"/>
                <a:gd name="T8" fmla="*/ 0 w 138"/>
                <a:gd name="T9" fmla="*/ 70 h 140"/>
                <a:gd name="T10" fmla="*/ 0 w 138"/>
                <a:gd name="T11" fmla="*/ 56 h 140"/>
                <a:gd name="T12" fmla="*/ 12 w 138"/>
                <a:gd name="T13" fmla="*/ 32 h 140"/>
                <a:gd name="T14" fmla="*/ 30 w 138"/>
                <a:gd name="T15" fmla="*/ 12 h 140"/>
                <a:gd name="T16" fmla="*/ 54 w 138"/>
                <a:gd name="T17" fmla="*/ 2 h 140"/>
                <a:gd name="T18" fmla="*/ 68 w 138"/>
                <a:gd name="T19" fmla="*/ 0 h 140"/>
                <a:gd name="T20" fmla="*/ 96 w 138"/>
                <a:gd name="T21" fmla="*/ 6 h 140"/>
                <a:gd name="T22" fmla="*/ 118 w 138"/>
                <a:gd name="T23" fmla="*/ 20 h 140"/>
                <a:gd name="T24" fmla="*/ 134 w 138"/>
                <a:gd name="T25" fmla="*/ 42 h 140"/>
                <a:gd name="T26" fmla="*/ 138 w 138"/>
                <a:gd name="T27" fmla="*/ 70 h 140"/>
                <a:gd name="T28" fmla="*/ 138 w 138"/>
                <a:gd name="T29" fmla="*/ 84 h 140"/>
                <a:gd name="T30" fmla="*/ 126 w 138"/>
                <a:gd name="T31" fmla="*/ 110 h 140"/>
                <a:gd name="T32" fmla="*/ 108 w 138"/>
                <a:gd name="T33" fmla="*/ 128 h 140"/>
                <a:gd name="T34" fmla="*/ 82 w 138"/>
                <a:gd name="T35" fmla="*/ 138 h 140"/>
                <a:gd name="T36" fmla="*/ 68 w 138"/>
                <a:gd name="T37" fmla="*/ 140 h 140"/>
                <a:gd name="T38" fmla="*/ 68 w 138"/>
                <a:gd name="T39" fmla="*/ 18 h 140"/>
                <a:gd name="T40" fmla="*/ 48 w 138"/>
                <a:gd name="T41" fmla="*/ 22 h 140"/>
                <a:gd name="T42" fmla="*/ 32 w 138"/>
                <a:gd name="T43" fmla="*/ 34 h 140"/>
                <a:gd name="T44" fmla="*/ 22 w 138"/>
                <a:gd name="T45" fmla="*/ 50 h 140"/>
                <a:gd name="T46" fmla="*/ 18 w 138"/>
                <a:gd name="T47" fmla="*/ 70 h 140"/>
                <a:gd name="T48" fmla="*/ 18 w 138"/>
                <a:gd name="T49" fmla="*/ 80 h 140"/>
                <a:gd name="T50" fmla="*/ 26 w 138"/>
                <a:gd name="T51" fmla="*/ 100 h 140"/>
                <a:gd name="T52" fmla="*/ 40 w 138"/>
                <a:gd name="T53" fmla="*/ 112 h 140"/>
                <a:gd name="T54" fmla="*/ 58 w 138"/>
                <a:gd name="T55" fmla="*/ 120 h 140"/>
                <a:gd name="T56" fmla="*/ 68 w 138"/>
                <a:gd name="T57" fmla="*/ 122 h 140"/>
                <a:gd name="T58" fmla="*/ 88 w 138"/>
                <a:gd name="T59" fmla="*/ 118 h 140"/>
                <a:gd name="T60" fmla="*/ 106 w 138"/>
                <a:gd name="T61" fmla="*/ 106 h 140"/>
                <a:gd name="T62" fmla="*/ 116 w 138"/>
                <a:gd name="T63" fmla="*/ 90 h 140"/>
                <a:gd name="T64" fmla="*/ 120 w 138"/>
                <a:gd name="T65" fmla="*/ 70 h 140"/>
                <a:gd name="T66" fmla="*/ 120 w 138"/>
                <a:gd name="T67" fmla="*/ 60 h 140"/>
                <a:gd name="T68" fmla="*/ 112 w 138"/>
                <a:gd name="T69" fmla="*/ 42 h 140"/>
                <a:gd name="T70" fmla="*/ 98 w 138"/>
                <a:gd name="T71" fmla="*/ 28 h 140"/>
                <a:gd name="T72" fmla="*/ 80 w 138"/>
                <a:gd name="T73" fmla="*/ 20 h 140"/>
                <a:gd name="T74" fmla="*/ 68 w 138"/>
                <a:gd name="T75" fmla="*/ 1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" h="140">
                  <a:moveTo>
                    <a:pt x="68" y="140"/>
                  </a:moveTo>
                  <a:lnTo>
                    <a:pt x="68" y="140"/>
                  </a:lnTo>
                  <a:lnTo>
                    <a:pt x="54" y="138"/>
                  </a:lnTo>
                  <a:lnTo>
                    <a:pt x="42" y="134"/>
                  </a:lnTo>
                  <a:lnTo>
                    <a:pt x="30" y="128"/>
                  </a:lnTo>
                  <a:lnTo>
                    <a:pt x="20" y="120"/>
                  </a:lnTo>
                  <a:lnTo>
                    <a:pt x="12" y="110"/>
                  </a:lnTo>
                  <a:lnTo>
                    <a:pt x="4" y="98"/>
                  </a:lnTo>
                  <a:lnTo>
                    <a:pt x="0" y="8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4" y="42"/>
                  </a:lnTo>
                  <a:lnTo>
                    <a:pt x="12" y="32"/>
                  </a:lnTo>
                  <a:lnTo>
                    <a:pt x="20" y="20"/>
                  </a:lnTo>
                  <a:lnTo>
                    <a:pt x="30" y="12"/>
                  </a:lnTo>
                  <a:lnTo>
                    <a:pt x="42" y="6"/>
                  </a:lnTo>
                  <a:lnTo>
                    <a:pt x="54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82" y="2"/>
                  </a:lnTo>
                  <a:lnTo>
                    <a:pt x="96" y="6"/>
                  </a:lnTo>
                  <a:lnTo>
                    <a:pt x="108" y="12"/>
                  </a:lnTo>
                  <a:lnTo>
                    <a:pt x="118" y="20"/>
                  </a:lnTo>
                  <a:lnTo>
                    <a:pt x="126" y="32"/>
                  </a:lnTo>
                  <a:lnTo>
                    <a:pt x="134" y="42"/>
                  </a:lnTo>
                  <a:lnTo>
                    <a:pt x="138" y="56"/>
                  </a:lnTo>
                  <a:lnTo>
                    <a:pt x="138" y="70"/>
                  </a:lnTo>
                  <a:lnTo>
                    <a:pt x="138" y="70"/>
                  </a:lnTo>
                  <a:lnTo>
                    <a:pt x="138" y="84"/>
                  </a:lnTo>
                  <a:lnTo>
                    <a:pt x="134" y="98"/>
                  </a:lnTo>
                  <a:lnTo>
                    <a:pt x="126" y="110"/>
                  </a:lnTo>
                  <a:lnTo>
                    <a:pt x="118" y="120"/>
                  </a:lnTo>
                  <a:lnTo>
                    <a:pt x="108" y="128"/>
                  </a:lnTo>
                  <a:lnTo>
                    <a:pt x="96" y="134"/>
                  </a:lnTo>
                  <a:lnTo>
                    <a:pt x="82" y="138"/>
                  </a:lnTo>
                  <a:lnTo>
                    <a:pt x="68" y="140"/>
                  </a:lnTo>
                  <a:lnTo>
                    <a:pt x="68" y="140"/>
                  </a:lnTo>
                  <a:close/>
                  <a:moveTo>
                    <a:pt x="68" y="18"/>
                  </a:moveTo>
                  <a:lnTo>
                    <a:pt x="68" y="18"/>
                  </a:lnTo>
                  <a:lnTo>
                    <a:pt x="58" y="20"/>
                  </a:lnTo>
                  <a:lnTo>
                    <a:pt x="48" y="22"/>
                  </a:lnTo>
                  <a:lnTo>
                    <a:pt x="40" y="28"/>
                  </a:lnTo>
                  <a:lnTo>
                    <a:pt x="32" y="34"/>
                  </a:lnTo>
                  <a:lnTo>
                    <a:pt x="26" y="42"/>
                  </a:lnTo>
                  <a:lnTo>
                    <a:pt x="22" y="50"/>
                  </a:lnTo>
                  <a:lnTo>
                    <a:pt x="18" y="60"/>
                  </a:lnTo>
                  <a:lnTo>
                    <a:pt x="18" y="70"/>
                  </a:lnTo>
                  <a:lnTo>
                    <a:pt x="18" y="70"/>
                  </a:lnTo>
                  <a:lnTo>
                    <a:pt x="18" y="80"/>
                  </a:lnTo>
                  <a:lnTo>
                    <a:pt x="22" y="90"/>
                  </a:lnTo>
                  <a:lnTo>
                    <a:pt x="26" y="100"/>
                  </a:lnTo>
                  <a:lnTo>
                    <a:pt x="32" y="106"/>
                  </a:lnTo>
                  <a:lnTo>
                    <a:pt x="40" y="112"/>
                  </a:lnTo>
                  <a:lnTo>
                    <a:pt x="48" y="118"/>
                  </a:lnTo>
                  <a:lnTo>
                    <a:pt x="58" y="120"/>
                  </a:lnTo>
                  <a:lnTo>
                    <a:pt x="68" y="122"/>
                  </a:lnTo>
                  <a:lnTo>
                    <a:pt x="68" y="122"/>
                  </a:lnTo>
                  <a:lnTo>
                    <a:pt x="80" y="120"/>
                  </a:lnTo>
                  <a:lnTo>
                    <a:pt x="88" y="118"/>
                  </a:lnTo>
                  <a:lnTo>
                    <a:pt x="98" y="112"/>
                  </a:lnTo>
                  <a:lnTo>
                    <a:pt x="106" y="106"/>
                  </a:lnTo>
                  <a:lnTo>
                    <a:pt x="112" y="100"/>
                  </a:lnTo>
                  <a:lnTo>
                    <a:pt x="116" y="90"/>
                  </a:lnTo>
                  <a:lnTo>
                    <a:pt x="120" y="80"/>
                  </a:lnTo>
                  <a:lnTo>
                    <a:pt x="120" y="70"/>
                  </a:lnTo>
                  <a:lnTo>
                    <a:pt x="120" y="70"/>
                  </a:lnTo>
                  <a:lnTo>
                    <a:pt x="120" y="60"/>
                  </a:lnTo>
                  <a:lnTo>
                    <a:pt x="116" y="50"/>
                  </a:lnTo>
                  <a:lnTo>
                    <a:pt x="112" y="42"/>
                  </a:lnTo>
                  <a:lnTo>
                    <a:pt x="106" y="34"/>
                  </a:lnTo>
                  <a:lnTo>
                    <a:pt x="98" y="28"/>
                  </a:lnTo>
                  <a:lnTo>
                    <a:pt x="88" y="22"/>
                  </a:lnTo>
                  <a:lnTo>
                    <a:pt x="80" y="20"/>
                  </a:lnTo>
                  <a:lnTo>
                    <a:pt x="68" y="18"/>
                  </a:lnTo>
                  <a:lnTo>
                    <a:pt x="68" y="18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</p:grpSp>
      <p:grpSp>
        <p:nvGrpSpPr>
          <p:cNvPr id="289" name="Group 54">
            <a:extLst>
              <a:ext uri="{FF2B5EF4-FFF2-40B4-BE49-F238E27FC236}">
                <a16:creationId xmlns:a16="http://schemas.microsoft.com/office/drawing/2014/main" id="{A09CDABF-29F1-6071-BA3D-AD488994898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58001" y="4708434"/>
            <a:ext cx="322904" cy="288035"/>
            <a:chOff x="4579" y="950"/>
            <a:chExt cx="668" cy="542"/>
          </a:xfrm>
          <a:solidFill>
            <a:schemeClr val="bg1"/>
          </a:solidFill>
        </p:grpSpPr>
        <p:sp>
          <p:nvSpPr>
            <p:cNvPr id="290" name="Freeform 55">
              <a:extLst>
                <a:ext uri="{FF2B5EF4-FFF2-40B4-BE49-F238E27FC236}">
                  <a16:creationId xmlns:a16="http://schemas.microsoft.com/office/drawing/2014/main" id="{F3EC1548-57AD-6E35-D968-3E3B29E06D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9" y="950"/>
              <a:ext cx="668" cy="542"/>
            </a:xfrm>
            <a:custGeom>
              <a:avLst/>
              <a:gdLst>
                <a:gd name="T0" fmla="*/ 320 w 668"/>
                <a:gd name="T1" fmla="*/ 542 h 542"/>
                <a:gd name="T2" fmla="*/ 318 w 668"/>
                <a:gd name="T3" fmla="*/ 528 h 542"/>
                <a:gd name="T4" fmla="*/ 328 w 668"/>
                <a:gd name="T5" fmla="*/ 498 h 542"/>
                <a:gd name="T6" fmla="*/ 324 w 668"/>
                <a:gd name="T7" fmla="*/ 456 h 542"/>
                <a:gd name="T8" fmla="*/ 290 w 668"/>
                <a:gd name="T9" fmla="*/ 416 h 542"/>
                <a:gd name="T10" fmla="*/ 252 w 668"/>
                <a:gd name="T11" fmla="*/ 412 h 542"/>
                <a:gd name="T12" fmla="*/ 212 w 668"/>
                <a:gd name="T13" fmla="*/ 444 h 542"/>
                <a:gd name="T14" fmla="*/ 202 w 668"/>
                <a:gd name="T15" fmla="*/ 486 h 542"/>
                <a:gd name="T16" fmla="*/ 214 w 668"/>
                <a:gd name="T17" fmla="*/ 528 h 542"/>
                <a:gd name="T18" fmla="*/ 214 w 668"/>
                <a:gd name="T19" fmla="*/ 538 h 542"/>
                <a:gd name="T20" fmla="*/ 8 w 668"/>
                <a:gd name="T21" fmla="*/ 542 h 542"/>
                <a:gd name="T22" fmla="*/ 0 w 668"/>
                <a:gd name="T23" fmla="*/ 534 h 542"/>
                <a:gd name="T24" fmla="*/ 2 w 668"/>
                <a:gd name="T25" fmla="*/ 4 h 542"/>
                <a:gd name="T26" fmla="*/ 206 w 668"/>
                <a:gd name="T27" fmla="*/ 0 h 542"/>
                <a:gd name="T28" fmla="*/ 214 w 668"/>
                <a:gd name="T29" fmla="*/ 10 h 542"/>
                <a:gd name="T30" fmla="*/ 204 w 668"/>
                <a:gd name="T31" fmla="*/ 36 h 542"/>
                <a:gd name="T32" fmla="*/ 202 w 668"/>
                <a:gd name="T33" fmla="*/ 72 h 542"/>
                <a:gd name="T34" fmla="*/ 230 w 668"/>
                <a:gd name="T35" fmla="*/ 120 h 542"/>
                <a:gd name="T36" fmla="*/ 266 w 668"/>
                <a:gd name="T37" fmla="*/ 132 h 542"/>
                <a:gd name="T38" fmla="*/ 310 w 668"/>
                <a:gd name="T39" fmla="*/ 110 h 542"/>
                <a:gd name="T40" fmla="*/ 330 w 668"/>
                <a:gd name="T41" fmla="*/ 58 h 542"/>
                <a:gd name="T42" fmla="*/ 322 w 668"/>
                <a:gd name="T43" fmla="*/ 24 h 542"/>
                <a:gd name="T44" fmla="*/ 318 w 668"/>
                <a:gd name="T45" fmla="*/ 6 h 542"/>
                <a:gd name="T46" fmla="*/ 532 w 668"/>
                <a:gd name="T47" fmla="*/ 0 h 542"/>
                <a:gd name="T48" fmla="*/ 540 w 668"/>
                <a:gd name="T49" fmla="*/ 6 h 542"/>
                <a:gd name="T50" fmla="*/ 552 w 668"/>
                <a:gd name="T51" fmla="*/ 198 h 542"/>
                <a:gd name="T52" fmla="*/ 586 w 668"/>
                <a:gd name="T53" fmla="*/ 190 h 542"/>
                <a:gd name="T54" fmla="*/ 644 w 668"/>
                <a:gd name="T55" fmla="*/ 214 h 542"/>
                <a:gd name="T56" fmla="*/ 668 w 668"/>
                <a:gd name="T57" fmla="*/ 272 h 542"/>
                <a:gd name="T58" fmla="*/ 654 w 668"/>
                <a:gd name="T59" fmla="*/ 318 h 542"/>
                <a:gd name="T60" fmla="*/ 602 w 668"/>
                <a:gd name="T61" fmla="*/ 352 h 542"/>
                <a:gd name="T62" fmla="*/ 562 w 668"/>
                <a:gd name="T63" fmla="*/ 350 h 542"/>
                <a:gd name="T64" fmla="*/ 540 w 668"/>
                <a:gd name="T65" fmla="*/ 534 h 542"/>
                <a:gd name="T66" fmla="*/ 532 w 668"/>
                <a:gd name="T67" fmla="*/ 542 h 542"/>
                <a:gd name="T68" fmla="*/ 522 w 668"/>
                <a:gd name="T69" fmla="*/ 320 h 542"/>
                <a:gd name="T70" fmla="*/ 528 w 668"/>
                <a:gd name="T71" fmla="*/ 312 h 542"/>
                <a:gd name="T72" fmla="*/ 548 w 668"/>
                <a:gd name="T73" fmla="*/ 324 h 542"/>
                <a:gd name="T74" fmla="*/ 586 w 668"/>
                <a:gd name="T75" fmla="*/ 336 h 542"/>
                <a:gd name="T76" fmla="*/ 630 w 668"/>
                <a:gd name="T77" fmla="*/ 316 h 542"/>
                <a:gd name="T78" fmla="*/ 650 w 668"/>
                <a:gd name="T79" fmla="*/ 272 h 542"/>
                <a:gd name="T80" fmla="*/ 638 w 668"/>
                <a:gd name="T81" fmla="*/ 236 h 542"/>
                <a:gd name="T82" fmla="*/ 598 w 668"/>
                <a:gd name="T83" fmla="*/ 210 h 542"/>
                <a:gd name="T84" fmla="*/ 560 w 668"/>
                <a:gd name="T85" fmla="*/ 214 h 542"/>
                <a:gd name="T86" fmla="*/ 534 w 668"/>
                <a:gd name="T87" fmla="*/ 232 h 542"/>
                <a:gd name="T88" fmla="*/ 522 w 668"/>
                <a:gd name="T89" fmla="*/ 224 h 542"/>
                <a:gd name="T90" fmla="*/ 346 w 668"/>
                <a:gd name="T91" fmla="*/ 38 h 542"/>
                <a:gd name="T92" fmla="*/ 340 w 668"/>
                <a:gd name="T93" fmla="*/ 94 h 542"/>
                <a:gd name="T94" fmla="*/ 298 w 668"/>
                <a:gd name="T95" fmla="*/ 144 h 542"/>
                <a:gd name="T96" fmla="*/ 248 w 668"/>
                <a:gd name="T97" fmla="*/ 148 h 542"/>
                <a:gd name="T98" fmla="*/ 198 w 668"/>
                <a:gd name="T99" fmla="*/ 110 h 542"/>
                <a:gd name="T100" fmla="*/ 184 w 668"/>
                <a:gd name="T101" fmla="*/ 58 h 542"/>
                <a:gd name="T102" fmla="*/ 18 w 668"/>
                <a:gd name="T103" fmla="*/ 524 h 542"/>
                <a:gd name="T104" fmla="*/ 184 w 668"/>
                <a:gd name="T105" fmla="*/ 486 h 542"/>
                <a:gd name="T106" fmla="*/ 198 w 668"/>
                <a:gd name="T107" fmla="*/ 434 h 542"/>
                <a:gd name="T108" fmla="*/ 248 w 668"/>
                <a:gd name="T109" fmla="*/ 394 h 542"/>
                <a:gd name="T110" fmla="*/ 298 w 668"/>
                <a:gd name="T111" fmla="*/ 400 h 542"/>
                <a:gd name="T112" fmla="*/ 340 w 668"/>
                <a:gd name="T113" fmla="*/ 450 h 542"/>
                <a:gd name="T114" fmla="*/ 346 w 668"/>
                <a:gd name="T115" fmla="*/ 506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8" h="542">
                  <a:moveTo>
                    <a:pt x="532" y="542"/>
                  </a:moveTo>
                  <a:lnTo>
                    <a:pt x="326" y="542"/>
                  </a:lnTo>
                  <a:lnTo>
                    <a:pt x="326" y="542"/>
                  </a:lnTo>
                  <a:lnTo>
                    <a:pt x="320" y="542"/>
                  </a:lnTo>
                  <a:lnTo>
                    <a:pt x="318" y="538"/>
                  </a:lnTo>
                  <a:lnTo>
                    <a:pt x="318" y="538"/>
                  </a:lnTo>
                  <a:lnTo>
                    <a:pt x="316" y="534"/>
                  </a:lnTo>
                  <a:lnTo>
                    <a:pt x="318" y="528"/>
                  </a:lnTo>
                  <a:lnTo>
                    <a:pt x="318" y="528"/>
                  </a:lnTo>
                  <a:lnTo>
                    <a:pt x="322" y="518"/>
                  </a:lnTo>
                  <a:lnTo>
                    <a:pt x="326" y="508"/>
                  </a:lnTo>
                  <a:lnTo>
                    <a:pt x="328" y="498"/>
                  </a:lnTo>
                  <a:lnTo>
                    <a:pt x="330" y="486"/>
                  </a:lnTo>
                  <a:lnTo>
                    <a:pt x="330" y="486"/>
                  </a:lnTo>
                  <a:lnTo>
                    <a:pt x="328" y="470"/>
                  </a:lnTo>
                  <a:lnTo>
                    <a:pt x="324" y="456"/>
                  </a:lnTo>
                  <a:lnTo>
                    <a:pt x="318" y="444"/>
                  </a:lnTo>
                  <a:lnTo>
                    <a:pt x="310" y="432"/>
                  </a:lnTo>
                  <a:lnTo>
                    <a:pt x="302" y="424"/>
                  </a:lnTo>
                  <a:lnTo>
                    <a:pt x="290" y="416"/>
                  </a:lnTo>
                  <a:lnTo>
                    <a:pt x="278" y="412"/>
                  </a:lnTo>
                  <a:lnTo>
                    <a:pt x="266" y="410"/>
                  </a:lnTo>
                  <a:lnTo>
                    <a:pt x="266" y="410"/>
                  </a:lnTo>
                  <a:lnTo>
                    <a:pt x="252" y="412"/>
                  </a:lnTo>
                  <a:lnTo>
                    <a:pt x="240" y="416"/>
                  </a:lnTo>
                  <a:lnTo>
                    <a:pt x="230" y="424"/>
                  </a:lnTo>
                  <a:lnTo>
                    <a:pt x="220" y="432"/>
                  </a:lnTo>
                  <a:lnTo>
                    <a:pt x="212" y="444"/>
                  </a:lnTo>
                  <a:lnTo>
                    <a:pt x="206" y="456"/>
                  </a:lnTo>
                  <a:lnTo>
                    <a:pt x="202" y="470"/>
                  </a:lnTo>
                  <a:lnTo>
                    <a:pt x="202" y="486"/>
                  </a:lnTo>
                  <a:lnTo>
                    <a:pt x="202" y="486"/>
                  </a:lnTo>
                  <a:lnTo>
                    <a:pt x="202" y="498"/>
                  </a:lnTo>
                  <a:lnTo>
                    <a:pt x="204" y="508"/>
                  </a:lnTo>
                  <a:lnTo>
                    <a:pt x="208" y="518"/>
                  </a:lnTo>
                  <a:lnTo>
                    <a:pt x="214" y="528"/>
                  </a:lnTo>
                  <a:lnTo>
                    <a:pt x="214" y="528"/>
                  </a:lnTo>
                  <a:lnTo>
                    <a:pt x="214" y="534"/>
                  </a:lnTo>
                  <a:lnTo>
                    <a:pt x="214" y="538"/>
                  </a:lnTo>
                  <a:lnTo>
                    <a:pt x="214" y="538"/>
                  </a:lnTo>
                  <a:lnTo>
                    <a:pt x="210" y="542"/>
                  </a:lnTo>
                  <a:lnTo>
                    <a:pt x="206" y="542"/>
                  </a:lnTo>
                  <a:lnTo>
                    <a:pt x="8" y="542"/>
                  </a:lnTo>
                  <a:lnTo>
                    <a:pt x="8" y="542"/>
                  </a:lnTo>
                  <a:lnTo>
                    <a:pt x="4" y="542"/>
                  </a:lnTo>
                  <a:lnTo>
                    <a:pt x="2" y="540"/>
                  </a:lnTo>
                  <a:lnTo>
                    <a:pt x="0" y="536"/>
                  </a:lnTo>
                  <a:lnTo>
                    <a:pt x="0" y="53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210" y="2"/>
                  </a:lnTo>
                  <a:lnTo>
                    <a:pt x="214" y="6"/>
                  </a:lnTo>
                  <a:lnTo>
                    <a:pt x="214" y="6"/>
                  </a:lnTo>
                  <a:lnTo>
                    <a:pt x="214" y="10"/>
                  </a:lnTo>
                  <a:lnTo>
                    <a:pt x="214" y="14"/>
                  </a:lnTo>
                  <a:lnTo>
                    <a:pt x="214" y="14"/>
                  </a:lnTo>
                  <a:lnTo>
                    <a:pt x="208" y="24"/>
                  </a:lnTo>
                  <a:lnTo>
                    <a:pt x="204" y="36"/>
                  </a:lnTo>
                  <a:lnTo>
                    <a:pt x="202" y="46"/>
                  </a:lnTo>
                  <a:lnTo>
                    <a:pt x="202" y="58"/>
                  </a:lnTo>
                  <a:lnTo>
                    <a:pt x="202" y="58"/>
                  </a:lnTo>
                  <a:lnTo>
                    <a:pt x="202" y="72"/>
                  </a:lnTo>
                  <a:lnTo>
                    <a:pt x="206" y="86"/>
                  </a:lnTo>
                  <a:lnTo>
                    <a:pt x="212" y="100"/>
                  </a:lnTo>
                  <a:lnTo>
                    <a:pt x="220" y="110"/>
                  </a:lnTo>
                  <a:lnTo>
                    <a:pt x="230" y="120"/>
                  </a:lnTo>
                  <a:lnTo>
                    <a:pt x="240" y="126"/>
                  </a:lnTo>
                  <a:lnTo>
                    <a:pt x="252" y="132"/>
                  </a:lnTo>
                  <a:lnTo>
                    <a:pt x="266" y="132"/>
                  </a:lnTo>
                  <a:lnTo>
                    <a:pt x="266" y="132"/>
                  </a:lnTo>
                  <a:lnTo>
                    <a:pt x="278" y="132"/>
                  </a:lnTo>
                  <a:lnTo>
                    <a:pt x="290" y="126"/>
                  </a:lnTo>
                  <a:lnTo>
                    <a:pt x="302" y="120"/>
                  </a:lnTo>
                  <a:lnTo>
                    <a:pt x="310" y="110"/>
                  </a:lnTo>
                  <a:lnTo>
                    <a:pt x="318" y="100"/>
                  </a:lnTo>
                  <a:lnTo>
                    <a:pt x="324" y="86"/>
                  </a:lnTo>
                  <a:lnTo>
                    <a:pt x="328" y="72"/>
                  </a:lnTo>
                  <a:lnTo>
                    <a:pt x="330" y="58"/>
                  </a:lnTo>
                  <a:lnTo>
                    <a:pt x="330" y="58"/>
                  </a:lnTo>
                  <a:lnTo>
                    <a:pt x="328" y="46"/>
                  </a:lnTo>
                  <a:lnTo>
                    <a:pt x="326" y="36"/>
                  </a:lnTo>
                  <a:lnTo>
                    <a:pt x="322" y="24"/>
                  </a:lnTo>
                  <a:lnTo>
                    <a:pt x="318" y="14"/>
                  </a:lnTo>
                  <a:lnTo>
                    <a:pt x="318" y="14"/>
                  </a:lnTo>
                  <a:lnTo>
                    <a:pt x="316" y="10"/>
                  </a:lnTo>
                  <a:lnTo>
                    <a:pt x="318" y="6"/>
                  </a:lnTo>
                  <a:lnTo>
                    <a:pt x="318" y="6"/>
                  </a:lnTo>
                  <a:lnTo>
                    <a:pt x="320" y="2"/>
                  </a:lnTo>
                  <a:lnTo>
                    <a:pt x="326" y="0"/>
                  </a:lnTo>
                  <a:lnTo>
                    <a:pt x="532" y="0"/>
                  </a:lnTo>
                  <a:lnTo>
                    <a:pt x="532" y="0"/>
                  </a:lnTo>
                  <a:lnTo>
                    <a:pt x="536" y="2"/>
                  </a:lnTo>
                  <a:lnTo>
                    <a:pt x="538" y="4"/>
                  </a:lnTo>
                  <a:lnTo>
                    <a:pt x="540" y="6"/>
                  </a:lnTo>
                  <a:lnTo>
                    <a:pt x="540" y="10"/>
                  </a:lnTo>
                  <a:lnTo>
                    <a:pt x="540" y="204"/>
                  </a:lnTo>
                  <a:lnTo>
                    <a:pt x="540" y="204"/>
                  </a:lnTo>
                  <a:lnTo>
                    <a:pt x="552" y="198"/>
                  </a:lnTo>
                  <a:lnTo>
                    <a:pt x="562" y="194"/>
                  </a:lnTo>
                  <a:lnTo>
                    <a:pt x="574" y="190"/>
                  </a:lnTo>
                  <a:lnTo>
                    <a:pt x="586" y="190"/>
                  </a:lnTo>
                  <a:lnTo>
                    <a:pt x="586" y="190"/>
                  </a:lnTo>
                  <a:lnTo>
                    <a:pt x="602" y="192"/>
                  </a:lnTo>
                  <a:lnTo>
                    <a:pt x="618" y="196"/>
                  </a:lnTo>
                  <a:lnTo>
                    <a:pt x="632" y="204"/>
                  </a:lnTo>
                  <a:lnTo>
                    <a:pt x="644" y="214"/>
                  </a:lnTo>
                  <a:lnTo>
                    <a:pt x="654" y="226"/>
                  </a:lnTo>
                  <a:lnTo>
                    <a:pt x="662" y="240"/>
                  </a:lnTo>
                  <a:lnTo>
                    <a:pt x="666" y="256"/>
                  </a:lnTo>
                  <a:lnTo>
                    <a:pt x="668" y="272"/>
                  </a:lnTo>
                  <a:lnTo>
                    <a:pt x="668" y="272"/>
                  </a:lnTo>
                  <a:lnTo>
                    <a:pt x="666" y="288"/>
                  </a:lnTo>
                  <a:lnTo>
                    <a:pt x="662" y="304"/>
                  </a:lnTo>
                  <a:lnTo>
                    <a:pt x="654" y="318"/>
                  </a:lnTo>
                  <a:lnTo>
                    <a:pt x="644" y="330"/>
                  </a:lnTo>
                  <a:lnTo>
                    <a:pt x="632" y="340"/>
                  </a:lnTo>
                  <a:lnTo>
                    <a:pt x="618" y="348"/>
                  </a:lnTo>
                  <a:lnTo>
                    <a:pt x="602" y="352"/>
                  </a:lnTo>
                  <a:lnTo>
                    <a:pt x="586" y="354"/>
                  </a:lnTo>
                  <a:lnTo>
                    <a:pt x="586" y="354"/>
                  </a:lnTo>
                  <a:lnTo>
                    <a:pt x="574" y="352"/>
                  </a:lnTo>
                  <a:lnTo>
                    <a:pt x="562" y="350"/>
                  </a:lnTo>
                  <a:lnTo>
                    <a:pt x="552" y="346"/>
                  </a:lnTo>
                  <a:lnTo>
                    <a:pt x="540" y="340"/>
                  </a:lnTo>
                  <a:lnTo>
                    <a:pt x="540" y="534"/>
                  </a:lnTo>
                  <a:lnTo>
                    <a:pt x="540" y="534"/>
                  </a:lnTo>
                  <a:lnTo>
                    <a:pt x="540" y="536"/>
                  </a:lnTo>
                  <a:lnTo>
                    <a:pt x="538" y="540"/>
                  </a:lnTo>
                  <a:lnTo>
                    <a:pt x="536" y="542"/>
                  </a:lnTo>
                  <a:lnTo>
                    <a:pt x="532" y="542"/>
                  </a:lnTo>
                  <a:lnTo>
                    <a:pt x="532" y="542"/>
                  </a:lnTo>
                  <a:close/>
                  <a:moveTo>
                    <a:pt x="340" y="524"/>
                  </a:moveTo>
                  <a:lnTo>
                    <a:pt x="522" y="524"/>
                  </a:lnTo>
                  <a:lnTo>
                    <a:pt x="522" y="320"/>
                  </a:lnTo>
                  <a:lnTo>
                    <a:pt x="522" y="320"/>
                  </a:lnTo>
                  <a:lnTo>
                    <a:pt x="524" y="316"/>
                  </a:lnTo>
                  <a:lnTo>
                    <a:pt x="528" y="312"/>
                  </a:lnTo>
                  <a:lnTo>
                    <a:pt x="528" y="312"/>
                  </a:lnTo>
                  <a:lnTo>
                    <a:pt x="534" y="312"/>
                  </a:lnTo>
                  <a:lnTo>
                    <a:pt x="538" y="314"/>
                  </a:lnTo>
                  <a:lnTo>
                    <a:pt x="538" y="314"/>
                  </a:lnTo>
                  <a:lnTo>
                    <a:pt x="548" y="324"/>
                  </a:lnTo>
                  <a:lnTo>
                    <a:pt x="560" y="330"/>
                  </a:lnTo>
                  <a:lnTo>
                    <a:pt x="572" y="334"/>
                  </a:lnTo>
                  <a:lnTo>
                    <a:pt x="586" y="336"/>
                  </a:lnTo>
                  <a:lnTo>
                    <a:pt x="586" y="336"/>
                  </a:lnTo>
                  <a:lnTo>
                    <a:pt x="598" y="334"/>
                  </a:lnTo>
                  <a:lnTo>
                    <a:pt x="610" y="330"/>
                  </a:lnTo>
                  <a:lnTo>
                    <a:pt x="622" y="324"/>
                  </a:lnTo>
                  <a:lnTo>
                    <a:pt x="630" y="316"/>
                  </a:lnTo>
                  <a:lnTo>
                    <a:pt x="638" y="308"/>
                  </a:lnTo>
                  <a:lnTo>
                    <a:pt x="644" y="296"/>
                  </a:lnTo>
                  <a:lnTo>
                    <a:pt x="648" y="284"/>
                  </a:lnTo>
                  <a:lnTo>
                    <a:pt x="650" y="272"/>
                  </a:lnTo>
                  <a:lnTo>
                    <a:pt x="650" y="272"/>
                  </a:lnTo>
                  <a:lnTo>
                    <a:pt x="648" y="258"/>
                  </a:lnTo>
                  <a:lnTo>
                    <a:pt x="644" y="246"/>
                  </a:lnTo>
                  <a:lnTo>
                    <a:pt x="638" y="236"/>
                  </a:lnTo>
                  <a:lnTo>
                    <a:pt x="630" y="226"/>
                  </a:lnTo>
                  <a:lnTo>
                    <a:pt x="622" y="218"/>
                  </a:lnTo>
                  <a:lnTo>
                    <a:pt x="610" y="212"/>
                  </a:lnTo>
                  <a:lnTo>
                    <a:pt x="598" y="210"/>
                  </a:lnTo>
                  <a:lnTo>
                    <a:pt x="586" y="208"/>
                  </a:lnTo>
                  <a:lnTo>
                    <a:pt x="586" y="208"/>
                  </a:lnTo>
                  <a:lnTo>
                    <a:pt x="572" y="210"/>
                  </a:lnTo>
                  <a:lnTo>
                    <a:pt x="560" y="214"/>
                  </a:lnTo>
                  <a:lnTo>
                    <a:pt x="548" y="220"/>
                  </a:lnTo>
                  <a:lnTo>
                    <a:pt x="538" y="230"/>
                  </a:lnTo>
                  <a:lnTo>
                    <a:pt x="538" y="230"/>
                  </a:lnTo>
                  <a:lnTo>
                    <a:pt x="534" y="232"/>
                  </a:lnTo>
                  <a:lnTo>
                    <a:pt x="528" y="232"/>
                  </a:lnTo>
                  <a:lnTo>
                    <a:pt x="528" y="232"/>
                  </a:lnTo>
                  <a:lnTo>
                    <a:pt x="524" y="228"/>
                  </a:lnTo>
                  <a:lnTo>
                    <a:pt x="522" y="224"/>
                  </a:lnTo>
                  <a:lnTo>
                    <a:pt x="522" y="18"/>
                  </a:lnTo>
                  <a:lnTo>
                    <a:pt x="340" y="18"/>
                  </a:lnTo>
                  <a:lnTo>
                    <a:pt x="340" y="18"/>
                  </a:lnTo>
                  <a:lnTo>
                    <a:pt x="346" y="38"/>
                  </a:lnTo>
                  <a:lnTo>
                    <a:pt x="348" y="58"/>
                  </a:lnTo>
                  <a:lnTo>
                    <a:pt x="348" y="58"/>
                  </a:lnTo>
                  <a:lnTo>
                    <a:pt x="346" y="76"/>
                  </a:lnTo>
                  <a:lnTo>
                    <a:pt x="340" y="94"/>
                  </a:lnTo>
                  <a:lnTo>
                    <a:pt x="334" y="110"/>
                  </a:lnTo>
                  <a:lnTo>
                    <a:pt x="324" y="124"/>
                  </a:lnTo>
                  <a:lnTo>
                    <a:pt x="312" y="134"/>
                  </a:lnTo>
                  <a:lnTo>
                    <a:pt x="298" y="144"/>
                  </a:lnTo>
                  <a:lnTo>
                    <a:pt x="282" y="148"/>
                  </a:lnTo>
                  <a:lnTo>
                    <a:pt x="266" y="150"/>
                  </a:lnTo>
                  <a:lnTo>
                    <a:pt x="266" y="150"/>
                  </a:lnTo>
                  <a:lnTo>
                    <a:pt x="248" y="148"/>
                  </a:lnTo>
                  <a:lnTo>
                    <a:pt x="234" y="144"/>
                  </a:lnTo>
                  <a:lnTo>
                    <a:pt x="220" y="134"/>
                  </a:lnTo>
                  <a:lnTo>
                    <a:pt x="208" y="124"/>
                  </a:lnTo>
                  <a:lnTo>
                    <a:pt x="198" y="110"/>
                  </a:lnTo>
                  <a:lnTo>
                    <a:pt x="190" y="94"/>
                  </a:lnTo>
                  <a:lnTo>
                    <a:pt x="186" y="76"/>
                  </a:lnTo>
                  <a:lnTo>
                    <a:pt x="184" y="58"/>
                  </a:lnTo>
                  <a:lnTo>
                    <a:pt x="184" y="58"/>
                  </a:lnTo>
                  <a:lnTo>
                    <a:pt x="186" y="38"/>
                  </a:lnTo>
                  <a:lnTo>
                    <a:pt x="192" y="18"/>
                  </a:lnTo>
                  <a:lnTo>
                    <a:pt x="18" y="18"/>
                  </a:lnTo>
                  <a:lnTo>
                    <a:pt x="18" y="524"/>
                  </a:lnTo>
                  <a:lnTo>
                    <a:pt x="192" y="524"/>
                  </a:lnTo>
                  <a:lnTo>
                    <a:pt x="192" y="524"/>
                  </a:lnTo>
                  <a:lnTo>
                    <a:pt x="186" y="506"/>
                  </a:lnTo>
                  <a:lnTo>
                    <a:pt x="184" y="486"/>
                  </a:lnTo>
                  <a:lnTo>
                    <a:pt x="184" y="486"/>
                  </a:lnTo>
                  <a:lnTo>
                    <a:pt x="186" y="466"/>
                  </a:lnTo>
                  <a:lnTo>
                    <a:pt x="190" y="450"/>
                  </a:lnTo>
                  <a:lnTo>
                    <a:pt x="198" y="434"/>
                  </a:lnTo>
                  <a:lnTo>
                    <a:pt x="208" y="420"/>
                  </a:lnTo>
                  <a:lnTo>
                    <a:pt x="220" y="408"/>
                  </a:lnTo>
                  <a:lnTo>
                    <a:pt x="234" y="400"/>
                  </a:lnTo>
                  <a:lnTo>
                    <a:pt x="248" y="394"/>
                  </a:lnTo>
                  <a:lnTo>
                    <a:pt x="266" y="392"/>
                  </a:lnTo>
                  <a:lnTo>
                    <a:pt x="266" y="392"/>
                  </a:lnTo>
                  <a:lnTo>
                    <a:pt x="282" y="394"/>
                  </a:lnTo>
                  <a:lnTo>
                    <a:pt x="298" y="400"/>
                  </a:lnTo>
                  <a:lnTo>
                    <a:pt x="312" y="408"/>
                  </a:lnTo>
                  <a:lnTo>
                    <a:pt x="324" y="420"/>
                  </a:lnTo>
                  <a:lnTo>
                    <a:pt x="334" y="434"/>
                  </a:lnTo>
                  <a:lnTo>
                    <a:pt x="340" y="450"/>
                  </a:lnTo>
                  <a:lnTo>
                    <a:pt x="346" y="466"/>
                  </a:lnTo>
                  <a:lnTo>
                    <a:pt x="348" y="486"/>
                  </a:lnTo>
                  <a:lnTo>
                    <a:pt x="348" y="486"/>
                  </a:lnTo>
                  <a:lnTo>
                    <a:pt x="346" y="506"/>
                  </a:lnTo>
                  <a:lnTo>
                    <a:pt x="340" y="524"/>
                  </a:lnTo>
                  <a:lnTo>
                    <a:pt x="340" y="5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91" name="Rectangle 56">
              <a:extLst>
                <a:ext uri="{FF2B5EF4-FFF2-40B4-BE49-F238E27FC236}">
                  <a16:creationId xmlns:a16="http://schemas.microsoft.com/office/drawing/2014/main" id="{B3003C59-604B-7E72-DE27-E8AF5968A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9" y="1026"/>
              <a:ext cx="18" cy="4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</p:grpSp>
      <p:grpSp>
        <p:nvGrpSpPr>
          <p:cNvPr id="292" name="Group 224">
            <a:extLst>
              <a:ext uri="{FF2B5EF4-FFF2-40B4-BE49-F238E27FC236}">
                <a16:creationId xmlns:a16="http://schemas.microsoft.com/office/drawing/2014/main" id="{1EED1321-7B78-01B6-914C-387B3E583128}"/>
              </a:ext>
            </a:extLst>
          </p:cNvPr>
          <p:cNvGrpSpPr>
            <a:grpSpLocks noChangeAspect="1"/>
          </p:cNvGrpSpPr>
          <p:nvPr/>
        </p:nvGrpSpPr>
        <p:grpSpPr>
          <a:xfrm>
            <a:off x="8123783" y="4712843"/>
            <a:ext cx="334701" cy="279214"/>
            <a:chOff x="862011" y="4837123"/>
            <a:chExt cx="1225547" cy="908056"/>
          </a:xfrm>
          <a:solidFill>
            <a:schemeClr val="bg2"/>
          </a:solidFill>
        </p:grpSpPr>
        <p:sp>
          <p:nvSpPr>
            <p:cNvPr id="293" name="Freeform 5">
              <a:extLst>
                <a:ext uri="{FF2B5EF4-FFF2-40B4-BE49-F238E27FC236}">
                  <a16:creationId xmlns:a16="http://schemas.microsoft.com/office/drawing/2014/main" id="{017A9B8F-45ED-203C-0926-00F9E7F4A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5" y="5373701"/>
              <a:ext cx="28573" cy="371478"/>
            </a:xfrm>
            <a:custGeom>
              <a:avLst/>
              <a:gdLst>
                <a:gd name="T0" fmla="*/ 8 w 18"/>
                <a:gd name="T1" fmla="*/ 234 h 234"/>
                <a:gd name="T2" fmla="*/ 8 w 18"/>
                <a:gd name="T3" fmla="*/ 234 h 234"/>
                <a:gd name="T4" fmla="*/ 6 w 18"/>
                <a:gd name="T5" fmla="*/ 234 h 234"/>
                <a:gd name="T6" fmla="*/ 2 w 18"/>
                <a:gd name="T7" fmla="*/ 232 h 234"/>
                <a:gd name="T8" fmla="*/ 0 w 18"/>
                <a:gd name="T9" fmla="*/ 230 h 234"/>
                <a:gd name="T10" fmla="*/ 0 w 18"/>
                <a:gd name="T11" fmla="*/ 226 h 234"/>
                <a:gd name="T12" fmla="*/ 0 w 18"/>
                <a:gd name="T13" fmla="*/ 10 h 234"/>
                <a:gd name="T14" fmla="*/ 0 w 18"/>
                <a:gd name="T15" fmla="*/ 10 h 234"/>
                <a:gd name="T16" fmla="*/ 0 w 18"/>
                <a:gd name="T17" fmla="*/ 6 h 234"/>
                <a:gd name="T18" fmla="*/ 2 w 18"/>
                <a:gd name="T19" fmla="*/ 2 h 234"/>
                <a:gd name="T20" fmla="*/ 6 w 18"/>
                <a:gd name="T21" fmla="*/ 2 h 234"/>
                <a:gd name="T22" fmla="*/ 8 w 18"/>
                <a:gd name="T23" fmla="*/ 0 h 234"/>
                <a:gd name="T24" fmla="*/ 8 w 18"/>
                <a:gd name="T25" fmla="*/ 0 h 234"/>
                <a:gd name="T26" fmla="*/ 12 w 18"/>
                <a:gd name="T27" fmla="*/ 2 h 234"/>
                <a:gd name="T28" fmla="*/ 14 w 18"/>
                <a:gd name="T29" fmla="*/ 2 h 234"/>
                <a:gd name="T30" fmla="*/ 16 w 18"/>
                <a:gd name="T31" fmla="*/ 6 h 234"/>
                <a:gd name="T32" fmla="*/ 18 w 18"/>
                <a:gd name="T33" fmla="*/ 10 h 234"/>
                <a:gd name="T34" fmla="*/ 18 w 18"/>
                <a:gd name="T35" fmla="*/ 226 h 234"/>
                <a:gd name="T36" fmla="*/ 18 w 18"/>
                <a:gd name="T37" fmla="*/ 226 h 234"/>
                <a:gd name="T38" fmla="*/ 16 w 18"/>
                <a:gd name="T39" fmla="*/ 230 h 234"/>
                <a:gd name="T40" fmla="*/ 14 w 18"/>
                <a:gd name="T41" fmla="*/ 232 h 234"/>
                <a:gd name="T42" fmla="*/ 12 w 18"/>
                <a:gd name="T43" fmla="*/ 234 h 234"/>
                <a:gd name="T44" fmla="*/ 8 w 18"/>
                <a:gd name="T45" fmla="*/ 234 h 234"/>
                <a:gd name="T46" fmla="*/ 8 w 18"/>
                <a:gd name="T47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234">
                  <a:moveTo>
                    <a:pt x="8" y="234"/>
                  </a:moveTo>
                  <a:lnTo>
                    <a:pt x="8" y="234"/>
                  </a:lnTo>
                  <a:lnTo>
                    <a:pt x="6" y="234"/>
                  </a:lnTo>
                  <a:lnTo>
                    <a:pt x="2" y="232"/>
                  </a:lnTo>
                  <a:lnTo>
                    <a:pt x="0" y="230"/>
                  </a:lnTo>
                  <a:lnTo>
                    <a:pt x="0" y="22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6" y="6"/>
                  </a:lnTo>
                  <a:lnTo>
                    <a:pt x="18" y="10"/>
                  </a:lnTo>
                  <a:lnTo>
                    <a:pt x="18" y="226"/>
                  </a:lnTo>
                  <a:lnTo>
                    <a:pt x="18" y="226"/>
                  </a:lnTo>
                  <a:lnTo>
                    <a:pt x="16" y="230"/>
                  </a:lnTo>
                  <a:lnTo>
                    <a:pt x="14" y="232"/>
                  </a:lnTo>
                  <a:lnTo>
                    <a:pt x="12" y="234"/>
                  </a:lnTo>
                  <a:lnTo>
                    <a:pt x="8" y="234"/>
                  </a:lnTo>
                  <a:lnTo>
                    <a:pt x="8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94" name="Freeform 6">
              <a:extLst>
                <a:ext uri="{FF2B5EF4-FFF2-40B4-BE49-F238E27FC236}">
                  <a16:creationId xmlns:a16="http://schemas.microsoft.com/office/drawing/2014/main" id="{207316B1-9A4C-DE0D-07F0-A2DF67BF3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860" y="5307029"/>
              <a:ext cx="28573" cy="438150"/>
            </a:xfrm>
            <a:custGeom>
              <a:avLst/>
              <a:gdLst>
                <a:gd name="T0" fmla="*/ 8 w 18"/>
                <a:gd name="T1" fmla="*/ 276 h 276"/>
                <a:gd name="T2" fmla="*/ 8 w 18"/>
                <a:gd name="T3" fmla="*/ 276 h 276"/>
                <a:gd name="T4" fmla="*/ 6 w 18"/>
                <a:gd name="T5" fmla="*/ 276 h 276"/>
                <a:gd name="T6" fmla="*/ 2 w 18"/>
                <a:gd name="T7" fmla="*/ 274 h 276"/>
                <a:gd name="T8" fmla="*/ 0 w 18"/>
                <a:gd name="T9" fmla="*/ 272 h 276"/>
                <a:gd name="T10" fmla="*/ 0 w 18"/>
                <a:gd name="T11" fmla="*/ 268 h 276"/>
                <a:gd name="T12" fmla="*/ 0 w 18"/>
                <a:gd name="T13" fmla="*/ 10 h 276"/>
                <a:gd name="T14" fmla="*/ 0 w 18"/>
                <a:gd name="T15" fmla="*/ 10 h 276"/>
                <a:gd name="T16" fmla="*/ 0 w 18"/>
                <a:gd name="T17" fmla="*/ 6 h 276"/>
                <a:gd name="T18" fmla="*/ 2 w 18"/>
                <a:gd name="T19" fmla="*/ 4 h 276"/>
                <a:gd name="T20" fmla="*/ 6 w 18"/>
                <a:gd name="T21" fmla="*/ 2 h 276"/>
                <a:gd name="T22" fmla="*/ 8 w 18"/>
                <a:gd name="T23" fmla="*/ 0 h 276"/>
                <a:gd name="T24" fmla="*/ 8 w 18"/>
                <a:gd name="T25" fmla="*/ 0 h 276"/>
                <a:gd name="T26" fmla="*/ 12 w 18"/>
                <a:gd name="T27" fmla="*/ 2 h 276"/>
                <a:gd name="T28" fmla="*/ 16 w 18"/>
                <a:gd name="T29" fmla="*/ 4 h 276"/>
                <a:gd name="T30" fmla="*/ 18 w 18"/>
                <a:gd name="T31" fmla="*/ 6 h 276"/>
                <a:gd name="T32" fmla="*/ 18 w 18"/>
                <a:gd name="T33" fmla="*/ 10 h 276"/>
                <a:gd name="T34" fmla="*/ 18 w 18"/>
                <a:gd name="T35" fmla="*/ 268 h 276"/>
                <a:gd name="T36" fmla="*/ 18 w 18"/>
                <a:gd name="T37" fmla="*/ 268 h 276"/>
                <a:gd name="T38" fmla="*/ 18 w 18"/>
                <a:gd name="T39" fmla="*/ 272 h 276"/>
                <a:gd name="T40" fmla="*/ 16 w 18"/>
                <a:gd name="T41" fmla="*/ 274 h 276"/>
                <a:gd name="T42" fmla="*/ 12 w 18"/>
                <a:gd name="T43" fmla="*/ 276 h 276"/>
                <a:gd name="T44" fmla="*/ 8 w 18"/>
                <a:gd name="T45" fmla="*/ 276 h 276"/>
                <a:gd name="T46" fmla="*/ 8 w 18"/>
                <a:gd name="T47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276">
                  <a:moveTo>
                    <a:pt x="8" y="276"/>
                  </a:moveTo>
                  <a:lnTo>
                    <a:pt x="8" y="276"/>
                  </a:lnTo>
                  <a:lnTo>
                    <a:pt x="6" y="276"/>
                  </a:lnTo>
                  <a:lnTo>
                    <a:pt x="2" y="274"/>
                  </a:lnTo>
                  <a:lnTo>
                    <a:pt x="0" y="272"/>
                  </a:lnTo>
                  <a:lnTo>
                    <a:pt x="0" y="26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8" y="6"/>
                  </a:lnTo>
                  <a:lnTo>
                    <a:pt x="18" y="10"/>
                  </a:lnTo>
                  <a:lnTo>
                    <a:pt x="18" y="268"/>
                  </a:lnTo>
                  <a:lnTo>
                    <a:pt x="18" y="268"/>
                  </a:lnTo>
                  <a:lnTo>
                    <a:pt x="18" y="272"/>
                  </a:lnTo>
                  <a:lnTo>
                    <a:pt x="16" y="274"/>
                  </a:lnTo>
                  <a:lnTo>
                    <a:pt x="12" y="276"/>
                  </a:lnTo>
                  <a:lnTo>
                    <a:pt x="8" y="276"/>
                  </a:lnTo>
                  <a:lnTo>
                    <a:pt x="8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95" name="Freeform 7">
              <a:extLst>
                <a:ext uri="{FF2B5EF4-FFF2-40B4-BE49-F238E27FC236}">
                  <a16:creationId xmlns:a16="http://schemas.microsoft.com/office/drawing/2014/main" id="{9F6C9473-B5D8-CE1A-D970-D1948CC0D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5386" y="5243527"/>
              <a:ext cx="28573" cy="501652"/>
            </a:xfrm>
            <a:custGeom>
              <a:avLst/>
              <a:gdLst>
                <a:gd name="T0" fmla="*/ 10 w 18"/>
                <a:gd name="T1" fmla="*/ 316 h 316"/>
                <a:gd name="T2" fmla="*/ 10 w 18"/>
                <a:gd name="T3" fmla="*/ 316 h 316"/>
                <a:gd name="T4" fmla="*/ 6 w 18"/>
                <a:gd name="T5" fmla="*/ 316 h 316"/>
                <a:gd name="T6" fmla="*/ 2 w 18"/>
                <a:gd name="T7" fmla="*/ 314 h 316"/>
                <a:gd name="T8" fmla="*/ 0 w 18"/>
                <a:gd name="T9" fmla="*/ 312 h 316"/>
                <a:gd name="T10" fmla="*/ 0 w 18"/>
                <a:gd name="T11" fmla="*/ 308 h 316"/>
                <a:gd name="T12" fmla="*/ 0 w 18"/>
                <a:gd name="T13" fmla="*/ 10 h 316"/>
                <a:gd name="T14" fmla="*/ 0 w 18"/>
                <a:gd name="T15" fmla="*/ 10 h 316"/>
                <a:gd name="T16" fmla="*/ 0 w 18"/>
                <a:gd name="T17" fmla="*/ 6 h 316"/>
                <a:gd name="T18" fmla="*/ 2 w 18"/>
                <a:gd name="T19" fmla="*/ 4 h 316"/>
                <a:gd name="T20" fmla="*/ 6 w 18"/>
                <a:gd name="T21" fmla="*/ 2 h 316"/>
                <a:gd name="T22" fmla="*/ 10 w 18"/>
                <a:gd name="T23" fmla="*/ 0 h 316"/>
                <a:gd name="T24" fmla="*/ 10 w 18"/>
                <a:gd name="T25" fmla="*/ 0 h 316"/>
                <a:gd name="T26" fmla="*/ 12 w 18"/>
                <a:gd name="T27" fmla="*/ 2 h 316"/>
                <a:gd name="T28" fmla="*/ 16 w 18"/>
                <a:gd name="T29" fmla="*/ 4 h 316"/>
                <a:gd name="T30" fmla="*/ 18 w 18"/>
                <a:gd name="T31" fmla="*/ 6 h 316"/>
                <a:gd name="T32" fmla="*/ 18 w 18"/>
                <a:gd name="T33" fmla="*/ 10 h 316"/>
                <a:gd name="T34" fmla="*/ 18 w 18"/>
                <a:gd name="T35" fmla="*/ 308 h 316"/>
                <a:gd name="T36" fmla="*/ 18 w 18"/>
                <a:gd name="T37" fmla="*/ 308 h 316"/>
                <a:gd name="T38" fmla="*/ 18 w 18"/>
                <a:gd name="T39" fmla="*/ 312 h 316"/>
                <a:gd name="T40" fmla="*/ 16 w 18"/>
                <a:gd name="T41" fmla="*/ 314 h 316"/>
                <a:gd name="T42" fmla="*/ 12 w 18"/>
                <a:gd name="T43" fmla="*/ 316 h 316"/>
                <a:gd name="T44" fmla="*/ 10 w 18"/>
                <a:gd name="T45" fmla="*/ 316 h 316"/>
                <a:gd name="T46" fmla="*/ 10 w 18"/>
                <a:gd name="T47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316">
                  <a:moveTo>
                    <a:pt x="10" y="316"/>
                  </a:moveTo>
                  <a:lnTo>
                    <a:pt x="10" y="316"/>
                  </a:lnTo>
                  <a:lnTo>
                    <a:pt x="6" y="316"/>
                  </a:lnTo>
                  <a:lnTo>
                    <a:pt x="2" y="314"/>
                  </a:lnTo>
                  <a:lnTo>
                    <a:pt x="0" y="312"/>
                  </a:lnTo>
                  <a:lnTo>
                    <a:pt x="0" y="30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8" y="6"/>
                  </a:lnTo>
                  <a:lnTo>
                    <a:pt x="18" y="10"/>
                  </a:lnTo>
                  <a:lnTo>
                    <a:pt x="18" y="308"/>
                  </a:lnTo>
                  <a:lnTo>
                    <a:pt x="18" y="308"/>
                  </a:lnTo>
                  <a:lnTo>
                    <a:pt x="18" y="312"/>
                  </a:lnTo>
                  <a:lnTo>
                    <a:pt x="16" y="314"/>
                  </a:lnTo>
                  <a:lnTo>
                    <a:pt x="12" y="316"/>
                  </a:lnTo>
                  <a:lnTo>
                    <a:pt x="10" y="316"/>
                  </a:lnTo>
                  <a:lnTo>
                    <a:pt x="10" y="3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96" name="Freeform 8">
              <a:extLst>
                <a:ext uri="{FF2B5EF4-FFF2-40B4-BE49-F238E27FC236}">
                  <a16:creationId xmlns:a16="http://schemas.microsoft.com/office/drawing/2014/main" id="{DFA06DA4-A981-4E08-CE71-2A63FFE0C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911" y="5183201"/>
              <a:ext cx="28573" cy="561978"/>
            </a:xfrm>
            <a:custGeom>
              <a:avLst/>
              <a:gdLst>
                <a:gd name="T0" fmla="*/ 10 w 18"/>
                <a:gd name="T1" fmla="*/ 354 h 354"/>
                <a:gd name="T2" fmla="*/ 10 w 18"/>
                <a:gd name="T3" fmla="*/ 354 h 354"/>
                <a:gd name="T4" fmla="*/ 6 w 18"/>
                <a:gd name="T5" fmla="*/ 354 h 354"/>
                <a:gd name="T6" fmla="*/ 2 w 18"/>
                <a:gd name="T7" fmla="*/ 352 h 354"/>
                <a:gd name="T8" fmla="*/ 0 w 18"/>
                <a:gd name="T9" fmla="*/ 350 h 354"/>
                <a:gd name="T10" fmla="*/ 0 w 18"/>
                <a:gd name="T11" fmla="*/ 346 h 354"/>
                <a:gd name="T12" fmla="*/ 0 w 18"/>
                <a:gd name="T13" fmla="*/ 10 h 354"/>
                <a:gd name="T14" fmla="*/ 0 w 18"/>
                <a:gd name="T15" fmla="*/ 10 h 354"/>
                <a:gd name="T16" fmla="*/ 0 w 18"/>
                <a:gd name="T17" fmla="*/ 6 h 354"/>
                <a:gd name="T18" fmla="*/ 2 w 18"/>
                <a:gd name="T19" fmla="*/ 2 h 354"/>
                <a:gd name="T20" fmla="*/ 6 w 18"/>
                <a:gd name="T21" fmla="*/ 0 h 354"/>
                <a:gd name="T22" fmla="*/ 10 w 18"/>
                <a:gd name="T23" fmla="*/ 0 h 354"/>
                <a:gd name="T24" fmla="*/ 10 w 18"/>
                <a:gd name="T25" fmla="*/ 0 h 354"/>
                <a:gd name="T26" fmla="*/ 12 w 18"/>
                <a:gd name="T27" fmla="*/ 0 h 354"/>
                <a:gd name="T28" fmla="*/ 16 w 18"/>
                <a:gd name="T29" fmla="*/ 2 h 354"/>
                <a:gd name="T30" fmla="*/ 18 w 18"/>
                <a:gd name="T31" fmla="*/ 6 h 354"/>
                <a:gd name="T32" fmla="*/ 18 w 18"/>
                <a:gd name="T33" fmla="*/ 10 h 354"/>
                <a:gd name="T34" fmla="*/ 18 w 18"/>
                <a:gd name="T35" fmla="*/ 346 h 354"/>
                <a:gd name="T36" fmla="*/ 18 w 18"/>
                <a:gd name="T37" fmla="*/ 346 h 354"/>
                <a:gd name="T38" fmla="*/ 18 w 18"/>
                <a:gd name="T39" fmla="*/ 350 h 354"/>
                <a:gd name="T40" fmla="*/ 16 w 18"/>
                <a:gd name="T41" fmla="*/ 352 h 354"/>
                <a:gd name="T42" fmla="*/ 12 w 18"/>
                <a:gd name="T43" fmla="*/ 354 h 354"/>
                <a:gd name="T44" fmla="*/ 10 w 18"/>
                <a:gd name="T45" fmla="*/ 354 h 354"/>
                <a:gd name="T46" fmla="*/ 10 w 18"/>
                <a:gd name="T47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354">
                  <a:moveTo>
                    <a:pt x="10" y="354"/>
                  </a:moveTo>
                  <a:lnTo>
                    <a:pt x="10" y="354"/>
                  </a:lnTo>
                  <a:lnTo>
                    <a:pt x="6" y="354"/>
                  </a:lnTo>
                  <a:lnTo>
                    <a:pt x="2" y="352"/>
                  </a:lnTo>
                  <a:lnTo>
                    <a:pt x="0" y="350"/>
                  </a:lnTo>
                  <a:lnTo>
                    <a:pt x="0" y="34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8" y="6"/>
                  </a:lnTo>
                  <a:lnTo>
                    <a:pt x="18" y="10"/>
                  </a:lnTo>
                  <a:lnTo>
                    <a:pt x="18" y="346"/>
                  </a:lnTo>
                  <a:lnTo>
                    <a:pt x="18" y="346"/>
                  </a:lnTo>
                  <a:lnTo>
                    <a:pt x="18" y="350"/>
                  </a:lnTo>
                  <a:lnTo>
                    <a:pt x="16" y="352"/>
                  </a:lnTo>
                  <a:lnTo>
                    <a:pt x="12" y="354"/>
                  </a:lnTo>
                  <a:lnTo>
                    <a:pt x="10" y="354"/>
                  </a:lnTo>
                  <a:lnTo>
                    <a:pt x="10" y="3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97" name="Freeform 9">
              <a:extLst>
                <a:ext uri="{FF2B5EF4-FFF2-40B4-BE49-F238E27FC236}">
                  <a16:creationId xmlns:a16="http://schemas.microsoft.com/office/drawing/2014/main" id="{8E3F24B2-987A-E50C-1A91-980C0DAEC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8433" y="5278453"/>
              <a:ext cx="28573" cy="466726"/>
            </a:xfrm>
            <a:custGeom>
              <a:avLst/>
              <a:gdLst>
                <a:gd name="T0" fmla="*/ 10 w 18"/>
                <a:gd name="T1" fmla="*/ 294 h 294"/>
                <a:gd name="T2" fmla="*/ 10 w 18"/>
                <a:gd name="T3" fmla="*/ 294 h 294"/>
                <a:gd name="T4" fmla="*/ 6 w 18"/>
                <a:gd name="T5" fmla="*/ 294 h 294"/>
                <a:gd name="T6" fmla="*/ 4 w 18"/>
                <a:gd name="T7" fmla="*/ 292 h 294"/>
                <a:gd name="T8" fmla="*/ 2 w 18"/>
                <a:gd name="T9" fmla="*/ 290 h 294"/>
                <a:gd name="T10" fmla="*/ 0 w 18"/>
                <a:gd name="T11" fmla="*/ 286 h 294"/>
                <a:gd name="T12" fmla="*/ 0 w 18"/>
                <a:gd name="T13" fmla="*/ 10 h 294"/>
                <a:gd name="T14" fmla="*/ 0 w 18"/>
                <a:gd name="T15" fmla="*/ 10 h 294"/>
                <a:gd name="T16" fmla="*/ 2 w 18"/>
                <a:gd name="T17" fmla="*/ 6 h 294"/>
                <a:gd name="T18" fmla="*/ 4 w 18"/>
                <a:gd name="T19" fmla="*/ 2 h 294"/>
                <a:gd name="T20" fmla="*/ 6 w 18"/>
                <a:gd name="T21" fmla="*/ 0 h 294"/>
                <a:gd name="T22" fmla="*/ 10 w 18"/>
                <a:gd name="T23" fmla="*/ 0 h 294"/>
                <a:gd name="T24" fmla="*/ 10 w 18"/>
                <a:gd name="T25" fmla="*/ 0 h 294"/>
                <a:gd name="T26" fmla="*/ 12 w 18"/>
                <a:gd name="T27" fmla="*/ 0 h 294"/>
                <a:gd name="T28" fmla="*/ 16 w 18"/>
                <a:gd name="T29" fmla="*/ 2 h 294"/>
                <a:gd name="T30" fmla="*/ 18 w 18"/>
                <a:gd name="T31" fmla="*/ 6 h 294"/>
                <a:gd name="T32" fmla="*/ 18 w 18"/>
                <a:gd name="T33" fmla="*/ 10 h 294"/>
                <a:gd name="T34" fmla="*/ 18 w 18"/>
                <a:gd name="T35" fmla="*/ 286 h 294"/>
                <a:gd name="T36" fmla="*/ 18 w 18"/>
                <a:gd name="T37" fmla="*/ 286 h 294"/>
                <a:gd name="T38" fmla="*/ 18 w 18"/>
                <a:gd name="T39" fmla="*/ 290 h 294"/>
                <a:gd name="T40" fmla="*/ 16 w 18"/>
                <a:gd name="T41" fmla="*/ 292 h 294"/>
                <a:gd name="T42" fmla="*/ 12 w 18"/>
                <a:gd name="T43" fmla="*/ 294 h 294"/>
                <a:gd name="T44" fmla="*/ 10 w 18"/>
                <a:gd name="T45" fmla="*/ 294 h 294"/>
                <a:gd name="T46" fmla="*/ 10 w 18"/>
                <a:gd name="T47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294">
                  <a:moveTo>
                    <a:pt x="10" y="294"/>
                  </a:moveTo>
                  <a:lnTo>
                    <a:pt x="10" y="294"/>
                  </a:lnTo>
                  <a:lnTo>
                    <a:pt x="6" y="294"/>
                  </a:lnTo>
                  <a:lnTo>
                    <a:pt x="4" y="292"/>
                  </a:lnTo>
                  <a:lnTo>
                    <a:pt x="2" y="290"/>
                  </a:lnTo>
                  <a:lnTo>
                    <a:pt x="0" y="28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8" y="6"/>
                  </a:lnTo>
                  <a:lnTo>
                    <a:pt x="18" y="10"/>
                  </a:lnTo>
                  <a:lnTo>
                    <a:pt x="18" y="286"/>
                  </a:lnTo>
                  <a:lnTo>
                    <a:pt x="18" y="286"/>
                  </a:lnTo>
                  <a:lnTo>
                    <a:pt x="18" y="290"/>
                  </a:lnTo>
                  <a:lnTo>
                    <a:pt x="16" y="292"/>
                  </a:lnTo>
                  <a:lnTo>
                    <a:pt x="12" y="294"/>
                  </a:lnTo>
                  <a:lnTo>
                    <a:pt x="10" y="294"/>
                  </a:lnTo>
                  <a:lnTo>
                    <a:pt x="10" y="2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98" name="Freeform 10">
              <a:extLst>
                <a:ext uri="{FF2B5EF4-FFF2-40B4-BE49-F238E27FC236}">
                  <a16:creationId xmlns:a16="http://schemas.microsoft.com/office/drawing/2014/main" id="{6448F79E-FEAB-7FF0-8A59-6C847F5B2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7658" y="5322902"/>
              <a:ext cx="28573" cy="422277"/>
            </a:xfrm>
            <a:custGeom>
              <a:avLst/>
              <a:gdLst>
                <a:gd name="T0" fmla="*/ 10 w 18"/>
                <a:gd name="T1" fmla="*/ 266 h 266"/>
                <a:gd name="T2" fmla="*/ 10 w 18"/>
                <a:gd name="T3" fmla="*/ 266 h 266"/>
                <a:gd name="T4" fmla="*/ 6 w 18"/>
                <a:gd name="T5" fmla="*/ 266 h 266"/>
                <a:gd name="T6" fmla="*/ 2 w 18"/>
                <a:gd name="T7" fmla="*/ 264 h 266"/>
                <a:gd name="T8" fmla="*/ 2 w 18"/>
                <a:gd name="T9" fmla="*/ 262 h 266"/>
                <a:gd name="T10" fmla="*/ 0 w 18"/>
                <a:gd name="T11" fmla="*/ 258 h 266"/>
                <a:gd name="T12" fmla="*/ 0 w 18"/>
                <a:gd name="T13" fmla="*/ 8 h 266"/>
                <a:gd name="T14" fmla="*/ 0 w 18"/>
                <a:gd name="T15" fmla="*/ 8 h 266"/>
                <a:gd name="T16" fmla="*/ 2 w 18"/>
                <a:gd name="T17" fmla="*/ 6 h 266"/>
                <a:gd name="T18" fmla="*/ 2 w 18"/>
                <a:gd name="T19" fmla="*/ 2 h 266"/>
                <a:gd name="T20" fmla="*/ 6 w 18"/>
                <a:gd name="T21" fmla="*/ 0 h 266"/>
                <a:gd name="T22" fmla="*/ 10 w 18"/>
                <a:gd name="T23" fmla="*/ 0 h 266"/>
                <a:gd name="T24" fmla="*/ 10 w 18"/>
                <a:gd name="T25" fmla="*/ 0 h 266"/>
                <a:gd name="T26" fmla="*/ 12 w 18"/>
                <a:gd name="T27" fmla="*/ 0 h 266"/>
                <a:gd name="T28" fmla="*/ 16 w 18"/>
                <a:gd name="T29" fmla="*/ 2 h 266"/>
                <a:gd name="T30" fmla="*/ 18 w 18"/>
                <a:gd name="T31" fmla="*/ 6 h 266"/>
                <a:gd name="T32" fmla="*/ 18 w 18"/>
                <a:gd name="T33" fmla="*/ 8 h 266"/>
                <a:gd name="T34" fmla="*/ 18 w 18"/>
                <a:gd name="T35" fmla="*/ 258 h 266"/>
                <a:gd name="T36" fmla="*/ 18 w 18"/>
                <a:gd name="T37" fmla="*/ 258 h 266"/>
                <a:gd name="T38" fmla="*/ 18 w 18"/>
                <a:gd name="T39" fmla="*/ 262 h 266"/>
                <a:gd name="T40" fmla="*/ 16 w 18"/>
                <a:gd name="T41" fmla="*/ 264 h 266"/>
                <a:gd name="T42" fmla="*/ 12 w 18"/>
                <a:gd name="T43" fmla="*/ 266 h 266"/>
                <a:gd name="T44" fmla="*/ 10 w 18"/>
                <a:gd name="T45" fmla="*/ 266 h 266"/>
                <a:gd name="T46" fmla="*/ 10 w 18"/>
                <a:gd name="T47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266">
                  <a:moveTo>
                    <a:pt x="10" y="266"/>
                  </a:moveTo>
                  <a:lnTo>
                    <a:pt x="10" y="266"/>
                  </a:lnTo>
                  <a:lnTo>
                    <a:pt x="6" y="266"/>
                  </a:lnTo>
                  <a:lnTo>
                    <a:pt x="2" y="264"/>
                  </a:lnTo>
                  <a:lnTo>
                    <a:pt x="2" y="262"/>
                  </a:lnTo>
                  <a:lnTo>
                    <a:pt x="0" y="258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258"/>
                  </a:lnTo>
                  <a:lnTo>
                    <a:pt x="18" y="258"/>
                  </a:lnTo>
                  <a:lnTo>
                    <a:pt x="18" y="262"/>
                  </a:lnTo>
                  <a:lnTo>
                    <a:pt x="16" y="264"/>
                  </a:lnTo>
                  <a:lnTo>
                    <a:pt x="12" y="266"/>
                  </a:lnTo>
                  <a:lnTo>
                    <a:pt x="10" y="266"/>
                  </a:lnTo>
                  <a:lnTo>
                    <a:pt x="10" y="2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299" name="Freeform 11">
              <a:extLst>
                <a:ext uri="{FF2B5EF4-FFF2-40B4-BE49-F238E27FC236}">
                  <a16:creationId xmlns:a16="http://schemas.microsoft.com/office/drawing/2014/main" id="{DB52D676-C92D-4763-E5DC-38F82E099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183" y="5167328"/>
              <a:ext cx="28573" cy="577851"/>
            </a:xfrm>
            <a:custGeom>
              <a:avLst/>
              <a:gdLst>
                <a:gd name="T0" fmla="*/ 8 w 18"/>
                <a:gd name="T1" fmla="*/ 364 h 364"/>
                <a:gd name="T2" fmla="*/ 8 w 18"/>
                <a:gd name="T3" fmla="*/ 364 h 364"/>
                <a:gd name="T4" fmla="*/ 4 w 18"/>
                <a:gd name="T5" fmla="*/ 364 h 364"/>
                <a:gd name="T6" fmla="*/ 2 w 18"/>
                <a:gd name="T7" fmla="*/ 362 h 364"/>
                <a:gd name="T8" fmla="*/ 0 w 18"/>
                <a:gd name="T9" fmla="*/ 360 h 364"/>
                <a:gd name="T10" fmla="*/ 0 w 18"/>
                <a:gd name="T11" fmla="*/ 356 h 364"/>
                <a:gd name="T12" fmla="*/ 0 w 18"/>
                <a:gd name="T13" fmla="*/ 10 h 364"/>
                <a:gd name="T14" fmla="*/ 0 w 18"/>
                <a:gd name="T15" fmla="*/ 10 h 364"/>
                <a:gd name="T16" fmla="*/ 0 w 18"/>
                <a:gd name="T17" fmla="*/ 6 h 364"/>
                <a:gd name="T18" fmla="*/ 2 w 18"/>
                <a:gd name="T19" fmla="*/ 2 h 364"/>
                <a:gd name="T20" fmla="*/ 4 w 18"/>
                <a:gd name="T21" fmla="*/ 0 h 364"/>
                <a:gd name="T22" fmla="*/ 8 w 18"/>
                <a:gd name="T23" fmla="*/ 0 h 364"/>
                <a:gd name="T24" fmla="*/ 8 w 18"/>
                <a:gd name="T25" fmla="*/ 0 h 364"/>
                <a:gd name="T26" fmla="*/ 12 w 18"/>
                <a:gd name="T27" fmla="*/ 0 h 364"/>
                <a:gd name="T28" fmla="*/ 14 w 18"/>
                <a:gd name="T29" fmla="*/ 2 h 364"/>
                <a:gd name="T30" fmla="*/ 16 w 18"/>
                <a:gd name="T31" fmla="*/ 6 h 364"/>
                <a:gd name="T32" fmla="*/ 18 w 18"/>
                <a:gd name="T33" fmla="*/ 10 h 364"/>
                <a:gd name="T34" fmla="*/ 18 w 18"/>
                <a:gd name="T35" fmla="*/ 356 h 364"/>
                <a:gd name="T36" fmla="*/ 18 w 18"/>
                <a:gd name="T37" fmla="*/ 356 h 364"/>
                <a:gd name="T38" fmla="*/ 16 w 18"/>
                <a:gd name="T39" fmla="*/ 360 h 364"/>
                <a:gd name="T40" fmla="*/ 14 w 18"/>
                <a:gd name="T41" fmla="*/ 362 h 364"/>
                <a:gd name="T42" fmla="*/ 12 w 18"/>
                <a:gd name="T43" fmla="*/ 364 h 364"/>
                <a:gd name="T44" fmla="*/ 8 w 18"/>
                <a:gd name="T45" fmla="*/ 364 h 364"/>
                <a:gd name="T46" fmla="*/ 8 w 18"/>
                <a:gd name="T4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364">
                  <a:moveTo>
                    <a:pt x="8" y="364"/>
                  </a:moveTo>
                  <a:lnTo>
                    <a:pt x="8" y="364"/>
                  </a:lnTo>
                  <a:lnTo>
                    <a:pt x="4" y="364"/>
                  </a:lnTo>
                  <a:lnTo>
                    <a:pt x="2" y="362"/>
                  </a:lnTo>
                  <a:lnTo>
                    <a:pt x="0" y="360"/>
                  </a:lnTo>
                  <a:lnTo>
                    <a:pt x="0" y="35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6" y="6"/>
                  </a:lnTo>
                  <a:lnTo>
                    <a:pt x="18" y="10"/>
                  </a:lnTo>
                  <a:lnTo>
                    <a:pt x="18" y="356"/>
                  </a:lnTo>
                  <a:lnTo>
                    <a:pt x="18" y="356"/>
                  </a:lnTo>
                  <a:lnTo>
                    <a:pt x="16" y="360"/>
                  </a:lnTo>
                  <a:lnTo>
                    <a:pt x="14" y="362"/>
                  </a:lnTo>
                  <a:lnTo>
                    <a:pt x="12" y="364"/>
                  </a:lnTo>
                  <a:lnTo>
                    <a:pt x="8" y="364"/>
                  </a:lnTo>
                  <a:lnTo>
                    <a:pt x="8" y="3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00" name="Freeform 12">
              <a:extLst>
                <a:ext uri="{FF2B5EF4-FFF2-40B4-BE49-F238E27FC236}">
                  <a16:creationId xmlns:a16="http://schemas.microsoft.com/office/drawing/2014/main" id="{839AAB72-35FF-7AAC-483A-A3EF78888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1484" y="5373701"/>
              <a:ext cx="28573" cy="371478"/>
            </a:xfrm>
            <a:custGeom>
              <a:avLst/>
              <a:gdLst>
                <a:gd name="T0" fmla="*/ 10 w 18"/>
                <a:gd name="T1" fmla="*/ 234 h 234"/>
                <a:gd name="T2" fmla="*/ 10 w 18"/>
                <a:gd name="T3" fmla="*/ 234 h 234"/>
                <a:gd name="T4" fmla="*/ 6 w 18"/>
                <a:gd name="T5" fmla="*/ 234 h 234"/>
                <a:gd name="T6" fmla="*/ 4 w 18"/>
                <a:gd name="T7" fmla="*/ 232 h 234"/>
                <a:gd name="T8" fmla="*/ 2 w 18"/>
                <a:gd name="T9" fmla="*/ 230 h 234"/>
                <a:gd name="T10" fmla="*/ 0 w 18"/>
                <a:gd name="T11" fmla="*/ 226 h 234"/>
                <a:gd name="T12" fmla="*/ 0 w 18"/>
                <a:gd name="T13" fmla="*/ 10 h 234"/>
                <a:gd name="T14" fmla="*/ 0 w 18"/>
                <a:gd name="T15" fmla="*/ 10 h 234"/>
                <a:gd name="T16" fmla="*/ 2 w 18"/>
                <a:gd name="T17" fmla="*/ 6 h 234"/>
                <a:gd name="T18" fmla="*/ 4 w 18"/>
                <a:gd name="T19" fmla="*/ 2 h 234"/>
                <a:gd name="T20" fmla="*/ 6 w 18"/>
                <a:gd name="T21" fmla="*/ 2 h 234"/>
                <a:gd name="T22" fmla="*/ 10 w 18"/>
                <a:gd name="T23" fmla="*/ 0 h 234"/>
                <a:gd name="T24" fmla="*/ 10 w 18"/>
                <a:gd name="T25" fmla="*/ 0 h 234"/>
                <a:gd name="T26" fmla="*/ 14 w 18"/>
                <a:gd name="T27" fmla="*/ 2 h 234"/>
                <a:gd name="T28" fmla="*/ 16 w 18"/>
                <a:gd name="T29" fmla="*/ 2 h 234"/>
                <a:gd name="T30" fmla="*/ 18 w 18"/>
                <a:gd name="T31" fmla="*/ 6 h 234"/>
                <a:gd name="T32" fmla="*/ 18 w 18"/>
                <a:gd name="T33" fmla="*/ 10 h 234"/>
                <a:gd name="T34" fmla="*/ 18 w 18"/>
                <a:gd name="T35" fmla="*/ 226 h 234"/>
                <a:gd name="T36" fmla="*/ 18 w 18"/>
                <a:gd name="T37" fmla="*/ 226 h 234"/>
                <a:gd name="T38" fmla="*/ 18 w 18"/>
                <a:gd name="T39" fmla="*/ 230 h 234"/>
                <a:gd name="T40" fmla="*/ 16 w 18"/>
                <a:gd name="T41" fmla="*/ 232 h 234"/>
                <a:gd name="T42" fmla="*/ 14 w 18"/>
                <a:gd name="T43" fmla="*/ 234 h 234"/>
                <a:gd name="T44" fmla="*/ 10 w 18"/>
                <a:gd name="T45" fmla="*/ 234 h 234"/>
                <a:gd name="T46" fmla="*/ 10 w 18"/>
                <a:gd name="T47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234">
                  <a:moveTo>
                    <a:pt x="10" y="234"/>
                  </a:moveTo>
                  <a:lnTo>
                    <a:pt x="10" y="234"/>
                  </a:lnTo>
                  <a:lnTo>
                    <a:pt x="6" y="234"/>
                  </a:lnTo>
                  <a:lnTo>
                    <a:pt x="4" y="232"/>
                  </a:lnTo>
                  <a:lnTo>
                    <a:pt x="2" y="230"/>
                  </a:lnTo>
                  <a:lnTo>
                    <a:pt x="0" y="22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4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8" y="6"/>
                  </a:lnTo>
                  <a:lnTo>
                    <a:pt x="18" y="10"/>
                  </a:lnTo>
                  <a:lnTo>
                    <a:pt x="18" y="226"/>
                  </a:lnTo>
                  <a:lnTo>
                    <a:pt x="18" y="226"/>
                  </a:lnTo>
                  <a:lnTo>
                    <a:pt x="18" y="230"/>
                  </a:lnTo>
                  <a:lnTo>
                    <a:pt x="16" y="232"/>
                  </a:lnTo>
                  <a:lnTo>
                    <a:pt x="14" y="234"/>
                  </a:lnTo>
                  <a:lnTo>
                    <a:pt x="10" y="234"/>
                  </a:lnTo>
                  <a:lnTo>
                    <a:pt x="10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01" name="Freeform 13">
              <a:extLst>
                <a:ext uri="{FF2B5EF4-FFF2-40B4-BE49-F238E27FC236}">
                  <a16:creationId xmlns:a16="http://schemas.microsoft.com/office/drawing/2014/main" id="{C550147C-42D2-23E2-8E30-AD0D8896B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708" y="5081603"/>
              <a:ext cx="28573" cy="663576"/>
            </a:xfrm>
            <a:custGeom>
              <a:avLst/>
              <a:gdLst>
                <a:gd name="T0" fmla="*/ 8 w 18"/>
                <a:gd name="T1" fmla="*/ 418 h 418"/>
                <a:gd name="T2" fmla="*/ 8 w 18"/>
                <a:gd name="T3" fmla="*/ 418 h 418"/>
                <a:gd name="T4" fmla="*/ 4 w 18"/>
                <a:gd name="T5" fmla="*/ 418 h 418"/>
                <a:gd name="T6" fmla="*/ 2 w 18"/>
                <a:gd name="T7" fmla="*/ 416 h 418"/>
                <a:gd name="T8" fmla="*/ 0 w 18"/>
                <a:gd name="T9" fmla="*/ 414 h 418"/>
                <a:gd name="T10" fmla="*/ 0 w 18"/>
                <a:gd name="T11" fmla="*/ 410 h 418"/>
                <a:gd name="T12" fmla="*/ 0 w 18"/>
                <a:gd name="T13" fmla="*/ 8 h 418"/>
                <a:gd name="T14" fmla="*/ 0 w 18"/>
                <a:gd name="T15" fmla="*/ 8 h 418"/>
                <a:gd name="T16" fmla="*/ 0 w 18"/>
                <a:gd name="T17" fmla="*/ 4 h 418"/>
                <a:gd name="T18" fmla="*/ 2 w 18"/>
                <a:gd name="T19" fmla="*/ 2 h 418"/>
                <a:gd name="T20" fmla="*/ 4 w 18"/>
                <a:gd name="T21" fmla="*/ 0 h 418"/>
                <a:gd name="T22" fmla="*/ 8 w 18"/>
                <a:gd name="T23" fmla="*/ 0 h 418"/>
                <a:gd name="T24" fmla="*/ 8 w 18"/>
                <a:gd name="T25" fmla="*/ 0 h 418"/>
                <a:gd name="T26" fmla="*/ 12 w 18"/>
                <a:gd name="T27" fmla="*/ 0 h 418"/>
                <a:gd name="T28" fmla="*/ 14 w 18"/>
                <a:gd name="T29" fmla="*/ 2 h 418"/>
                <a:gd name="T30" fmla="*/ 16 w 18"/>
                <a:gd name="T31" fmla="*/ 4 h 418"/>
                <a:gd name="T32" fmla="*/ 18 w 18"/>
                <a:gd name="T33" fmla="*/ 8 h 418"/>
                <a:gd name="T34" fmla="*/ 18 w 18"/>
                <a:gd name="T35" fmla="*/ 410 h 418"/>
                <a:gd name="T36" fmla="*/ 18 w 18"/>
                <a:gd name="T37" fmla="*/ 410 h 418"/>
                <a:gd name="T38" fmla="*/ 16 w 18"/>
                <a:gd name="T39" fmla="*/ 414 h 418"/>
                <a:gd name="T40" fmla="*/ 14 w 18"/>
                <a:gd name="T41" fmla="*/ 416 h 418"/>
                <a:gd name="T42" fmla="*/ 12 w 18"/>
                <a:gd name="T43" fmla="*/ 418 h 418"/>
                <a:gd name="T44" fmla="*/ 8 w 18"/>
                <a:gd name="T45" fmla="*/ 418 h 418"/>
                <a:gd name="T46" fmla="*/ 8 w 18"/>
                <a:gd name="T47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418">
                  <a:moveTo>
                    <a:pt x="8" y="418"/>
                  </a:moveTo>
                  <a:lnTo>
                    <a:pt x="8" y="418"/>
                  </a:lnTo>
                  <a:lnTo>
                    <a:pt x="4" y="418"/>
                  </a:lnTo>
                  <a:lnTo>
                    <a:pt x="2" y="416"/>
                  </a:lnTo>
                  <a:lnTo>
                    <a:pt x="0" y="414"/>
                  </a:lnTo>
                  <a:lnTo>
                    <a:pt x="0" y="4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8" y="8"/>
                  </a:lnTo>
                  <a:lnTo>
                    <a:pt x="18" y="410"/>
                  </a:lnTo>
                  <a:lnTo>
                    <a:pt x="18" y="410"/>
                  </a:lnTo>
                  <a:lnTo>
                    <a:pt x="16" y="414"/>
                  </a:lnTo>
                  <a:lnTo>
                    <a:pt x="14" y="416"/>
                  </a:lnTo>
                  <a:lnTo>
                    <a:pt x="12" y="418"/>
                  </a:lnTo>
                  <a:lnTo>
                    <a:pt x="8" y="418"/>
                  </a:lnTo>
                  <a:lnTo>
                    <a:pt x="8" y="4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02" name="Freeform 14">
              <a:extLst>
                <a:ext uri="{FF2B5EF4-FFF2-40B4-BE49-F238E27FC236}">
                  <a16:creationId xmlns:a16="http://schemas.microsoft.com/office/drawing/2014/main" id="{BCE77725-864C-24F3-905A-FD5249E7FC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9258" y="4859353"/>
              <a:ext cx="349248" cy="317502"/>
            </a:xfrm>
            <a:custGeom>
              <a:avLst/>
              <a:gdLst>
                <a:gd name="T0" fmla="*/ 8 w 220"/>
                <a:gd name="T1" fmla="*/ 200 h 200"/>
                <a:gd name="T2" fmla="*/ 8 w 220"/>
                <a:gd name="T3" fmla="*/ 200 h 200"/>
                <a:gd name="T4" fmla="*/ 6 w 220"/>
                <a:gd name="T5" fmla="*/ 198 h 200"/>
                <a:gd name="T6" fmla="*/ 2 w 220"/>
                <a:gd name="T7" fmla="*/ 196 h 200"/>
                <a:gd name="T8" fmla="*/ 2 w 220"/>
                <a:gd name="T9" fmla="*/ 196 h 200"/>
                <a:gd name="T10" fmla="*/ 0 w 220"/>
                <a:gd name="T11" fmla="*/ 194 h 200"/>
                <a:gd name="T12" fmla="*/ 0 w 220"/>
                <a:gd name="T13" fmla="*/ 190 h 200"/>
                <a:gd name="T14" fmla="*/ 0 w 220"/>
                <a:gd name="T15" fmla="*/ 186 h 200"/>
                <a:gd name="T16" fmla="*/ 2 w 220"/>
                <a:gd name="T17" fmla="*/ 184 h 200"/>
                <a:gd name="T18" fmla="*/ 206 w 220"/>
                <a:gd name="T19" fmla="*/ 2 h 200"/>
                <a:gd name="T20" fmla="*/ 206 w 220"/>
                <a:gd name="T21" fmla="*/ 2 h 200"/>
                <a:gd name="T22" fmla="*/ 208 w 220"/>
                <a:gd name="T23" fmla="*/ 2 h 200"/>
                <a:gd name="T24" fmla="*/ 212 w 220"/>
                <a:gd name="T25" fmla="*/ 0 h 200"/>
                <a:gd name="T26" fmla="*/ 214 w 220"/>
                <a:gd name="T27" fmla="*/ 2 h 200"/>
                <a:gd name="T28" fmla="*/ 218 w 220"/>
                <a:gd name="T29" fmla="*/ 4 h 200"/>
                <a:gd name="T30" fmla="*/ 218 w 220"/>
                <a:gd name="T31" fmla="*/ 4 h 200"/>
                <a:gd name="T32" fmla="*/ 220 w 220"/>
                <a:gd name="T33" fmla="*/ 6 h 200"/>
                <a:gd name="T34" fmla="*/ 220 w 220"/>
                <a:gd name="T35" fmla="*/ 10 h 200"/>
                <a:gd name="T36" fmla="*/ 220 w 220"/>
                <a:gd name="T37" fmla="*/ 14 h 200"/>
                <a:gd name="T38" fmla="*/ 218 w 220"/>
                <a:gd name="T39" fmla="*/ 16 h 200"/>
                <a:gd name="T40" fmla="*/ 14 w 220"/>
                <a:gd name="T41" fmla="*/ 196 h 200"/>
                <a:gd name="T42" fmla="*/ 14 w 220"/>
                <a:gd name="T43" fmla="*/ 196 h 200"/>
                <a:gd name="T44" fmla="*/ 12 w 220"/>
                <a:gd name="T45" fmla="*/ 198 h 200"/>
                <a:gd name="T46" fmla="*/ 8 w 220"/>
                <a:gd name="T47" fmla="*/ 200 h 200"/>
                <a:gd name="T48" fmla="*/ 8 w 220"/>
                <a:gd name="T4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0" h="200">
                  <a:moveTo>
                    <a:pt x="8" y="200"/>
                  </a:moveTo>
                  <a:lnTo>
                    <a:pt x="8" y="200"/>
                  </a:lnTo>
                  <a:lnTo>
                    <a:pt x="6" y="198"/>
                  </a:lnTo>
                  <a:lnTo>
                    <a:pt x="2" y="196"/>
                  </a:lnTo>
                  <a:lnTo>
                    <a:pt x="2" y="196"/>
                  </a:lnTo>
                  <a:lnTo>
                    <a:pt x="0" y="194"/>
                  </a:lnTo>
                  <a:lnTo>
                    <a:pt x="0" y="190"/>
                  </a:lnTo>
                  <a:lnTo>
                    <a:pt x="0" y="186"/>
                  </a:lnTo>
                  <a:lnTo>
                    <a:pt x="2" y="184"/>
                  </a:lnTo>
                  <a:lnTo>
                    <a:pt x="206" y="2"/>
                  </a:lnTo>
                  <a:lnTo>
                    <a:pt x="206" y="2"/>
                  </a:lnTo>
                  <a:lnTo>
                    <a:pt x="208" y="2"/>
                  </a:lnTo>
                  <a:lnTo>
                    <a:pt x="212" y="0"/>
                  </a:lnTo>
                  <a:lnTo>
                    <a:pt x="214" y="2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0" y="6"/>
                  </a:lnTo>
                  <a:lnTo>
                    <a:pt x="220" y="10"/>
                  </a:lnTo>
                  <a:lnTo>
                    <a:pt x="220" y="14"/>
                  </a:lnTo>
                  <a:lnTo>
                    <a:pt x="218" y="16"/>
                  </a:lnTo>
                  <a:lnTo>
                    <a:pt x="14" y="196"/>
                  </a:lnTo>
                  <a:lnTo>
                    <a:pt x="14" y="196"/>
                  </a:lnTo>
                  <a:lnTo>
                    <a:pt x="12" y="198"/>
                  </a:lnTo>
                  <a:lnTo>
                    <a:pt x="8" y="200"/>
                  </a:lnTo>
                  <a:lnTo>
                    <a:pt x="8" y="2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03" name="Freeform 15">
              <a:extLst>
                <a:ext uri="{FF2B5EF4-FFF2-40B4-BE49-F238E27FC236}">
                  <a16:creationId xmlns:a16="http://schemas.microsoft.com/office/drawing/2014/main" id="{150E3EE5-8D68-374C-EEEB-3A88E7806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733" y="5030804"/>
              <a:ext cx="307976" cy="158751"/>
            </a:xfrm>
            <a:custGeom>
              <a:avLst/>
              <a:gdLst>
                <a:gd name="T0" fmla="*/ 186 w 194"/>
                <a:gd name="T1" fmla="*/ 100 h 100"/>
                <a:gd name="T2" fmla="*/ 186 w 194"/>
                <a:gd name="T3" fmla="*/ 100 h 100"/>
                <a:gd name="T4" fmla="*/ 182 w 194"/>
                <a:gd name="T5" fmla="*/ 100 h 100"/>
                <a:gd name="T6" fmla="*/ 6 w 194"/>
                <a:gd name="T7" fmla="*/ 18 h 100"/>
                <a:gd name="T8" fmla="*/ 6 w 194"/>
                <a:gd name="T9" fmla="*/ 18 h 100"/>
                <a:gd name="T10" fmla="*/ 2 w 194"/>
                <a:gd name="T11" fmla="*/ 16 h 100"/>
                <a:gd name="T12" fmla="*/ 2 w 194"/>
                <a:gd name="T13" fmla="*/ 12 h 100"/>
                <a:gd name="T14" fmla="*/ 0 w 194"/>
                <a:gd name="T15" fmla="*/ 10 h 100"/>
                <a:gd name="T16" fmla="*/ 2 w 194"/>
                <a:gd name="T17" fmla="*/ 6 h 100"/>
                <a:gd name="T18" fmla="*/ 2 w 194"/>
                <a:gd name="T19" fmla="*/ 6 h 100"/>
                <a:gd name="T20" fmla="*/ 4 w 194"/>
                <a:gd name="T21" fmla="*/ 2 h 100"/>
                <a:gd name="T22" fmla="*/ 6 w 194"/>
                <a:gd name="T23" fmla="*/ 0 h 100"/>
                <a:gd name="T24" fmla="*/ 10 w 194"/>
                <a:gd name="T25" fmla="*/ 0 h 100"/>
                <a:gd name="T26" fmla="*/ 14 w 194"/>
                <a:gd name="T27" fmla="*/ 2 h 100"/>
                <a:gd name="T28" fmla="*/ 190 w 194"/>
                <a:gd name="T29" fmla="*/ 82 h 100"/>
                <a:gd name="T30" fmla="*/ 190 w 194"/>
                <a:gd name="T31" fmla="*/ 82 h 100"/>
                <a:gd name="T32" fmla="*/ 192 w 194"/>
                <a:gd name="T33" fmla="*/ 86 h 100"/>
                <a:gd name="T34" fmla="*/ 194 w 194"/>
                <a:gd name="T35" fmla="*/ 88 h 100"/>
                <a:gd name="T36" fmla="*/ 194 w 194"/>
                <a:gd name="T37" fmla="*/ 92 h 100"/>
                <a:gd name="T38" fmla="*/ 194 w 194"/>
                <a:gd name="T39" fmla="*/ 94 h 100"/>
                <a:gd name="T40" fmla="*/ 194 w 194"/>
                <a:gd name="T41" fmla="*/ 94 h 100"/>
                <a:gd name="T42" fmla="*/ 190 w 194"/>
                <a:gd name="T43" fmla="*/ 98 h 100"/>
                <a:gd name="T44" fmla="*/ 186 w 194"/>
                <a:gd name="T45" fmla="*/ 100 h 100"/>
                <a:gd name="T46" fmla="*/ 186 w 194"/>
                <a:gd name="T4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4" h="100">
                  <a:moveTo>
                    <a:pt x="186" y="100"/>
                  </a:moveTo>
                  <a:lnTo>
                    <a:pt x="186" y="100"/>
                  </a:lnTo>
                  <a:lnTo>
                    <a:pt x="182" y="10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90" y="82"/>
                  </a:lnTo>
                  <a:lnTo>
                    <a:pt x="190" y="82"/>
                  </a:lnTo>
                  <a:lnTo>
                    <a:pt x="192" y="86"/>
                  </a:lnTo>
                  <a:lnTo>
                    <a:pt x="194" y="88"/>
                  </a:lnTo>
                  <a:lnTo>
                    <a:pt x="194" y="92"/>
                  </a:lnTo>
                  <a:lnTo>
                    <a:pt x="194" y="94"/>
                  </a:lnTo>
                  <a:lnTo>
                    <a:pt x="194" y="94"/>
                  </a:lnTo>
                  <a:lnTo>
                    <a:pt x="190" y="98"/>
                  </a:lnTo>
                  <a:lnTo>
                    <a:pt x="186" y="100"/>
                  </a:lnTo>
                  <a:lnTo>
                    <a:pt x="186" y="1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04" name="Freeform 16">
              <a:extLst>
                <a:ext uri="{FF2B5EF4-FFF2-40B4-BE49-F238E27FC236}">
                  <a16:creationId xmlns:a16="http://schemas.microsoft.com/office/drawing/2014/main" id="{88C4070C-7B2F-605B-9AA1-9DA32998E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011" y="5043507"/>
              <a:ext cx="393699" cy="307975"/>
            </a:xfrm>
            <a:custGeom>
              <a:avLst/>
              <a:gdLst>
                <a:gd name="T0" fmla="*/ 8 w 248"/>
                <a:gd name="T1" fmla="*/ 194 h 194"/>
                <a:gd name="T2" fmla="*/ 8 w 248"/>
                <a:gd name="T3" fmla="*/ 194 h 194"/>
                <a:gd name="T4" fmla="*/ 4 w 248"/>
                <a:gd name="T5" fmla="*/ 194 h 194"/>
                <a:gd name="T6" fmla="*/ 0 w 248"/>
                <a:gd name="T7" fmla="*/ 190 h 194"/>
                <a:gd name="T8" fmla="*/ 0 w 248"/>
                <a:gd name="T9" fmla="*/ 190 h 194"/>
                <a:gd name="T10" fmla="*/ 0 w 248"/>
                <a:gd name="T11" fmla="*/ 188 h 194"/>
                <a:gd name="T12" fmla="*/ 0 w 248"/>
                <a:gd name="T13" fmla="*/ 184 h 194"/>
                <a:gd name="T14" fmla="*/ 0 w 248"/>
                <a:gd name="T15" fmla="*/ 180 h 194"/>
                <a:gd name="T16" fmla="*/ 2 w 248"/>
                <a:gd name="T17" fmla="*/ 178 h 194"/>
                <a:gd name="T18" fmla="*/ 234 w 248"/>
                <a:gd name="T19" fmla="*/ 2 h 194"/>
                <a:gd name="T20" fmla="*/ 234 w 248"/>
                <a:gd name="T21" fmla="*/ 2 h 194"/>
                <a:gd name="T22" fmla="*/ 238 w 248"/>
                <a:gd name="T23" fmla="*/ 0 h 194"/>
                <a:gd name="T24" fmla="*/ 242 w 248"/>
                <a:gd name="T25" fmla="*/ 0 h 194"/>
                <a:gd name="T26" fmla="*/ 244 w 248"/>
                <a:gd name="T27" fmla="*/ 2 h 194"/>
                <a:gd name="T28" fmla="*/ 248 w 248"/>
                <a:gd name="T29" fmla="*/ 4 h 194"/>
                <a:gd name="T30" fmla="*/ 248 w 248"/>
                <a:gd name="T31" fmla="*/ 4 h 194"/>
                <a:gd name="T32" fmla="*/ 248 w 248"/>
                <a:gd name="T33" fmla="*/ 8 h 194"/>
                <a:gd name="T34" fmla="*/ 248 w 248"/>
                <a:gd name="T35" fmla="*/ 10 h 194"/>
                <a:gd name="T36" fmla="*/ 248 w 248"/>
                <a:gd name="T37" fmla="*/ 14 h 194"/>
                <a:gd name="T38" fmla="*/ 246 w 248"/>
                <a:gd name="T39" fmla="*/ 16 h 194"/>
                <a:gd name="T40" fmla="*/ 14 w 248"/>
                <a:gd name="T41" fmla="*/ 192 h 194"/>
                <a:gd name="T42" fmla="*/ 14 w 248"/>
                <a:gd name="T43" fmla="*/ 192 h 194"/>
                <a:gd name="T44" fmla="*/ 8 w 248"/>
                <a:gd name="T45" fmla="*/ 194 h 194"/>
                <a:gd name="T46" fmla="*/ 8 w 248"/>
                <a:gd name="T4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8" h="194">
                  <a:moveTo>
                    <a:pt x="8" y="194"/>
                  </a:moveTo>
                  <a:lnTo>
                    <a:pt x="8" y="194"/>
                  </a:lnTo>
                  <a:lnTo>
                    <a:pt x="4" y="194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188"/>
                  </a:lnTo>
                  <a:lnTo>
                    <a:pt x="0" y="184"/>
                  </a:lnTo>
                  <a:lnTo>
                    <a:pt x="0" y="180"/>
                  </a:lnTo>
                  <a:lnTo>
                    <a:pt x="2" y="178"/>
                  </a:lnTo>
                  <a:lnTo>
                    <a:pt x="234" y="2"/>
                  </a:lnTo>
                  <a:lnTo>
                    <a:pt x="234" y="2"/>
                  </a:lnTo>
                  <a:lnTo>
                    <a:pt x="238" y="0"/>
                  </a:lnTo>
                  <a:lnTo>
                    <a:pt x="242" y="0"/>
                  </a:lnTo>
                  <a:lnTo>
                    <a:pt x="244" y="2"/>
                  </a:lnTo>
                  <a:lnTo>
                    <a:pt x="248" y="4"/>
                  </a:lnTo>
                  <a:lnTo>
                    <a:pt x="248" y="4"/>
                  </a:lnTo>
                  <a:lnTo>
                    <a:pt x="248" y="8"/>
                  </a:lnTo>
                  <a:lnTo>
                    <a:pt x="248" y="10"/>
                  </a:lnTo>
                  <a:lnTo>
                    <a:pt x="248" y="14"/>
                  </a:lnTo>
                  <a:lnTo>
                    <a:pt x="246" y="16"/>
                  </a:lnTo>
                  <a:lnTo>
                    <a:pt x="14" y="192"/>
                  </a:lnTo>
                  <a:lnTo>
                    <a:pt x="14" y="192"/>
                  </a:lnTo>
                  <a:lnTo>
                    <a:pt x="8" y="194"/>
                  </a:lnTo>
                  <a:lnTo>
                    <a:pt x="8" y="1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05" name="Freeform 17">
              <a:extLst>
                <a:ext uri="{FF2B5EF4-FFF2-40B4-BE49-F238E27FC236}">
                  <a16:creationId xmlns:a16="http://schemas.microsoft.com/office/drawing/2014/main" id="{DC55AB64-746B-A663-AF0C-BF6DE8E9A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9610" y="4837123"/>
              <a:ext cx="107948" cy="111125"/>
            </a:xfrm>
            <a:custGeom>
              <a:avLst/>
              <a:gdLst>
                <a:gd name="T0" fmla="*/ 56 w 68"/>
                <a:gd name="T1" fmla="*/ 70 h 70"/>
                <a:gd name="T2" fmla="*/ 56 w 68"/>
                <a:gd name="T3" fmla="*/ 70 h 70"/>
                <a:gd name="T4" fmla="*/ 56 w 68"/>
                <a:gd name="T5" fmla="*/ 70 h 70"/>
                <a:gd name="T6" fmla="*/ 56 w 68"/>
                <a:gd name="T7" fmla="*/ 70 h 70"/>
                <a:gd name="T8" fmla="*/ 52 w 68"/>
                <a:gd name="T9" fmla="*/ 70 h 70"/>
                <a:gd name="T10" fmla="*/ 50 w 68"/>
                <a:gd name="T11" fmla="*/ 68 h 70"/>
                <a:gd name="T12" fmla="*/ 48 w 68"/>
                <a:gd name="T13" fmla="*/ 64 h 70"/>
                <a:gd name="T14" fmla="*/ 48 w 68"/>
                <a:gd name="T15" fmla="*/ 62 h 70"/>
                <a:gd name="T16" fmla="*/ 50 w 68"/>
                <a:gd name="T17" fmla="*/ 20 h 70"/>
                <a:gd name="T18" fmla="*/ 8 w 68"/>
                <a:gd name="T19" fmla="*/ 18 h 70"/>
                <a:gd name="T20" fmla="*/ 8 w 68"/>
                <a:gd name="T21" fmla="*/ 18 h 70"/>
                <a:gd name="T22" fmla="*/ 4 w 68"/>
                <a:gd name="T23" fmla="*/ 18 h 70"/>
                <a:gd name="T24" fmla="*/ 2 w 68"/>
                <a:gd name="T25" fmla="*/ 16 h 70"/>
                <a:gd name="T26" fmla="*/ 0 w 68"/>
                <a:gd name="T27" fmla="*/ 12 h 70"/>
                <a:gd name="T28" fmla="*/ 0 w 68"/>
                <a:gd name="T29" fmla="*/ 8 h 70"/>
                <a:gd name="T30" fmla="*/ 0 w 68"/>
                <a:gd name="T31" fmla="*/ 8 h 70"/>
                <a:gd name="T32" fmla="*/ 0 w 68"/>
                <a:gd name="T33" fmla="*/ 6 h 70"/>
                <a:gd name="T34" fmla="*/ 2 w 68"/>
                <a:gd name="T35" fmla="*/ 2 h 70"/>
                <a:gd name="T36" fmla="*/ 6 w 68"/>
                <a:gd name="T37" fmla="*/ 0 h 70"/>
                <a:gd name="T38" fmla="*/ 10 w 68"/>
                <a:gd name="T39" fmla="*/ 0 h 70"/>
                <a:gd name="T40" fmla="*/ 60 w 68"/>
                <a:gd name="T41" fmla="*/ 2 h 70"/>
                <a:gd name="T42" fmla="*/ 60 w 68"/>
                <a:gd name="T43" fmla="*/ 2 h 70"/>
                <a:gd name="T44" fmla="*/ 62 w 68"/>
                <a:gd name="T45" fmla="*/ 4 h 70"/>
                <a:gd name="T46" fmla="*/ 66 w 68"/>
                <a:gd name="T47" fmla="*/ 6 h 70"/>
                <a:gd name="T48" fmla="*/ 68 w 68"/>
                <a:gd name="T49" fmla="*/ 8 h 70"/>
                <a:gd name="T50" fmla="*/ 68 w 68"/>
                <a:gd name="T51" fmla="*/ 12 h 70"/>
                <a:gd name="T52" fmla="*/ 66 w 68"/>
                <a:gd name="T53" fmla="*/ 62 h 70"/>
                <a:gd name="T54" fmla="*/ 66 w 68"/>
                <a:gd name="T55" fmla="*/ 62 h 70"/>
                <a:gd name="T56" fmla="*/ 64 w 68"/>
                <a:gd name="T57" fmla="*/ 66 h 70"/>
                <a:gd name="T58" fmla="*/ 62 w 68"/>
                <a:gd name="T59" fmla="*/ 68 h 70"/>
                <a:gd name="T60" fmla="*/ 60 w 68"/>
                <a:gd name="T61" fmla="*/ 70 h 70"/>
                <a:gd name="T62" fmla="*/ 56 w 68"/>
                <a:gd name="T63" fmla="*/ 70 h 70"/>
                <a:gd name="T64" fmla="*/ 56 w 68"/>
                <a:gd name="T6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" h="70">
                  <a:moveTo>
                    <a:pt x="56" y="70"/>
                  </a:moveTo>
                  <a:lnTo>
                    <a:pt x="56" y="70"/>
                  </a:lnTo>
                  <a:lnTo>
                    <a:pt x="56" y="70"/>
                  </a:lnTo>
                  <a:lnTo>
                    <a:pt x="56" y="70"/>
                  </a:lnTo>
                  <a:lnTo>
                    <a:pt x="52" y="70"/>
                  </a:lnTo>
                  <a:lnTo>
                    <a:pt x="50" y="68"/>
                  </a:lnTo>
                  <a:lnTo>
                    <a:pt x="48" y="64"/>
                  </a:lnTo>
                  <a:lnTo>
                    <a:pt x="48" y="62"/>
                  </a:lnTo>
                  <a:lnTo>
                    <a:pt x="50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2" y="4"/>
                  </a:lnTo>
                  <a:lnTo>
                    <a:pt x="66" y="6"/>
                  </a:lnTo>
                  <a:lnTo>
                    <a:pt x="68" y="8"/>
                  </a:lnTo>
                  <a:lnTo>
                    <a:pt x="68" y="12"/>
                  </a:lnTo>
                  <a:lnTo>
                    <a:pt x="66" y="62"/>
                  </a:lnTo>
                  <a:lnTo>
                    <a:pt x="66" y="62"/>
                  </a:lnTo>
                  <a:lnTo>
                    <a:pt x="64" y="66"/>
                  </a:lnTo>
                  <a:lnTo>
                    <a:pt x="62" y="68"/>
                  </a:lnTo>
                  <a:lnTo>
                    <a:pt x="60" y="70"/>
                  </a:lnTo>
                  <a:lnTo>
                    <a:pt x="56" y="70"/>
                  </a:lnTo>
                  <a:lnTo>
                    <a:pt x="56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06" name="Freeform 18">
              <a:extLst>
                <a:ext uri="{FF2B5EF4-FFF2-40B4-BE49-F238E27FC236}">
                  <a16:creationId xmlns:a16="http://schemas.microsoft.com/office/drawing/2014/main" id="{863F0E04-3AB1-A146-BF83-05B3AB0E9C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4433" y="4941902"/>
              <a:ext cx="149225" cy="152401"/>
            </a:xfrm>
            <a:custGeom>
              <a:avLst/>
              <a:gdLst>
                <a:gd name="T0" fmla="*/ 48 w 94"/>
                <a:gd name="T1" fmla="*/ 96 h 96"/>
                <a:gd name="T2" fmla="*/ 28 w 94"/>
                <a:gd name="T3" fmla="*/ 92 h 96"/>
                <a:gd name="T4" fmla="*/ 14 w 94"/>
                <a:gd name="T5" fmla="*/ 82 h 96"/>
                <a:gd name="T6" fmla="*/ 2 w 94"/>
                <a:gd name="T7" fmla="*/ 66 h 96"/>
                <a:gd name="T8" fmla="*/ 0 w 94"/>
                <a:gd name="T9" fmla="*/ 48 h 96"/>
                <a:gd name="T10" fmla="*/ 0 w 94"/>
                <a:gd name="T11" fmla="*/ 38 h 96"/>
                <a:gd name="T12" fmla="*/ 8 w 94"/>
                <a:gd name="T13" fmla="*/ 22 h 96"/>
                <a:gd name="T14" fmla="*/ 20 w 94"/>
                <a:gd name="T15" fmla="*/ 8 h 96"/>
                <a:gd name="T16" fmla="*/ 38 w 94"/>
                <a:gd name="T17" fmla="*/ 0 h 96"/>
                <a:gd name="T18" fmla="*/ 48 w 94"/>
                <a:gd name="T19" fmla="*/ 0 h 96"/>
                <a:gd name="T20" fmla="*/ 66 w 94"/>
                <a:gd name="T21" fmla="*/ 4 h 96"/>
                <a:gd name="T22" fmla="*/ 80 w 94"/>
                <a:gd name="T23" fmla="*/ 14 h 96"/>
                <a:gd name="T24" fmla="*/ 92 w 94"/>
                <a:gd name="T25" fmla="*/ 30 h 96"/>
                <a:gd name="T26" fmla="*/ 94 w 94"/>
                <a:gd name="T27" fmla="*/ 48 h 96"/>
                <a:gd name="T28" fmla="*/ 94 w 94"/>
                <a:gd name="T29" fmla="*/ 58 h 96"/>
                <a:gd name="T30" fmla="*/ 86 w 94"/>
                <a:gd name="T31" fmla="*/ 74 h 96"/>
                <a:gd name="T32" fmla="*/ 74 w 94"/>
                <a:gd name="T33" fmla="*/ 88 h 96"/>
                <a:gd name="T34" fmla="*/ 56 w 94"/>
                <a:gd name="T35" fmla="*/ 94 h 96"/>
                <a:gd name="T36" fmla="*/ 48 w 94"/>
                <a:gd name="T37" fmla="*/ 96 h 96"/>
                <a:gd name="T38" fmla="*/ 48 w 94"/>
                <a:gd name="T39" fmla="*/ 18 h 96"/>
                <a:gd name="T40" fmla="*/ 36 w 94"/>
                <a:gd name="T41" fmla="*/ 20 h 96"/>
                <a:gd name="T42" fmla="*/ 20 w 94"/>
                <a:gd name="T43" fmla="*/ 36 h 96"/>
                <a:gd name="T44" fmla="*/ 18 w 94"/>
                <a:gd name="T45" fmla="*/ 48 h 96"/>
                <a:gd name="T46" fmla="*/ 18 w 94"/>
                <a:gd name="T47" fmla="*/ 54 h 96"/>
                <a:gd name="T48" fmla="*/ 26 w 94"/>
                <a:gd name="T49" fmla="*/ 68 h 96"/>
                <a:gd name="T50" fmla="*/ 42 w 94"/>
                <a:gd name="T51" fmla="*/ 76 h 96"/>
                <a:gd name="T52" fmla="*/ 48 w 94"/>
                <a:gd name="T53" fmla="*/ 78 h 96"/>
                <a:gd name="T54" fmla="*/ 58 w 94"/>
                <a:gd name="T55" fmla="*/ 76 h 96"/>
                <a:gd name="T56" fmla="*/ 74 w 94"/>
                <a:gd name="T57" fmla="*/ 60 h 96"/>
                <a:gd name="T58" fmla="*/ 76 w 94"/>
                <a:gd name="T59" fmla="*/ 48 h 96"/>
                <a:gd name="T60" fmla="*/ 76 w 94"/>
                <a:gd name="T61" fmla="*/ 42 h 96"/>
                <a:gd name="T62" fmla="*/ 68 w 94"/>
                <a:gd name="T63" fmla="*/ 26 h 96"/>
                <a:gd name="T64" fmla="*/ 54 w 94"/>
                <a:gd name="T65" fmla="*/ 18 h 96"/>
                <a:gd name="T66" fmla="*/ 48 w 94"/>
                <a:gd name="T67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4" h="96">
                  <a:moveTo>
                    <a:pt x="48" y="96"/>
                  </a:moveTo>
                  <a:lnTo>
                    <a:pt x="48" y="96"/>
                  </a:lnTo>
                  <a:lnTo>
                    <a:pt x="38" y="94"/>
                  </a:lnTo>
                  <a:lnTo>
                    <a:pt x="28" y="92"/>
                  </a:lnTo>
                  <a:lnTo>
                    <a:pt x="20" y="88"/>
                  </a:lnTo>
                  <a:lnTo>
                    <a:pt x="14" y="82"/>
                  </a:lnTo>
                  <a:lnTo>
                    <a:pt x="8" y="74"/>
                  </a:lnTo>
                  <a:lnTo>
                    <a:pt x="2" y="66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38"/>
                  </a:lnTo>
                  <a:lnTo>
                    <a:pt x="2" y="30"/>
                  </a:lnTo>
                  <a:lnTo>
                    <a:pt x="8" y="22"/>
                  </a:lnTo>
                  <a:lnTo>
                    <a:pt x="14" y="14"/>
                  </a:lnTo>
                  <a:lnTo>
                    <a:pt x="20" y="8"/>
                  </a:lnTo>
                  <a:lnTo>
                    <a:pt x="28" y="4"/>
                  </a:lnTo>
                  <a:lnTo>
                    <a:pt x="3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66" y="4"/>
                  </a:lnTo>
                  <a:lnTo>
                    <a:pt x="74" y="8"/>
                  </a:lnTo>
                  <a:lnTo>
                    <a:pt x="80" y="14"/>
                  </a:lnTo>
                  <a:lnTo>
                    <a:pt x="86" y="22"/>
                  </a:lnTo>
                  <a:lnTo>
                    <a:pt x="92" y="30"/>
                  </a:lnTo>
                  <a:lnTo>
                    <a:pt x="94" y="38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94" y="58"/>
                  </a:lnTo>
                  <a:lnTo>
                    <a:pt x="92" y="66"/>
                  </a:lnTo>
                  <a:lnTo>
                    <a:pt x="86" y="74"/>
                  </a:lnTo>
                  <a:lnTo>
                    <a:pt x="80" y="82"/>
                  </a:lnTo>
                  <a:lnTo>
                    <a:pt x="74" y="88"/>
                  </a:lnTo>
                  <a:lnTo>
                    <a:pt x="66" y="92"/>
                  </a:lnTo>
                  <a:lnTo>
                    <a:pt x="56" y="9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8"/>
                  </a:moveTo>
                  <a:lnTo>
                    <a:pt x="48" y="18"/>
                  </a:lnTo>
                  <a:lnTo>
                    <a:pt x="42" y="18"/>
                  </a:lnTo>
                  <a:lnTo>
                    <a:pt x="36" y="20"/>
                  </a:lnTo>
                  <a:lnTo>
                    <a:pt x="26" y="26"/>
                  </a:lnTo>
                  <a:lnTo>
                    <a:pt x="20" y="36"/>
                  </a:lnTo>
                  <a:lnTo>
                    <a:pt x="18" y="42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54"/>
                  </a:lnTo>
                  <a:lnTo>
                    <a:pt x="20" y="60"/>
                  </a:lnTo>
                  <a:lnTo>
                    <a:pt x="26" y="68"/>
                  </a:lnTo>
                  <a:lnTo>
                    <a:pt x="36" y="76"/>
                  </a:lnTo>
                  <a:lnTo>
                    <a:pt x="42" y="76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4" y="76"/>
                  </a:lnTo>
                  <a:lnTo>
                    <a:pt x="58" y="76"/>
                  </a:lnTo>
                  <a:lnTo>
                    <a:pt x="68" y="68"/>
                  </a:lnTo>
                  <a:lnTo>
                    <a:pt x="74" y="60"/>
                  </a:lnTo>
                  <a:lnTo>
                    <a:pt x="76" y="54"/>
                  </a:lnTo>
                  <a:lnTo>
                    <a:pt x="76" y="48"/>
                  </a:lnTo>
                  <a:lnTo>
                    <a:pt x="76" y="48"/>
                  </a:lnTo>
                  <a:lnTo>
                    <a:pt x="76" y="42"/>
                  </a:lnTo>
                  <a:lnTo>
                    <a:pt x="74" y="36"/>
                  </a:lnTo>
                  <a:lnTo>
                    <a:pt x="68" y="26"/>
                  </a:lnTo>
                  <a:lnTo>
                    <a:pt x="58" y="20"/>
                  </a:lnTo>
                  <a:lnTo>
                    <a:pt x="54" y="18"/>
                  </a:lnTo>
                  <a:lnTo>
                    <a:pt x="48" y="18"/>
                  </a:lnTo>
                  <a:lnTo>
                    <a:pt x="4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07" name="Freeform 19">
              <a:extLst>
                <a:ext uri="{FF2B5EF4-FFF2-40B4-BE49-F238E27FC236}">
                  <a16:creationId xmlns:a16="http://schemas.microsoft.com/office/drawing/2014/main" id="{7B6C1153-30A6-393E-E3A9-7250F73A8C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04962" y="5126038"/>
              <a:ext cx="152399" cy="152401"/>
            </a:xfrm>
            <a:custGeom>
              <a:avLst/>
              <a:gdLst>
                <a:gd name="T0" fmla="*/ 48 w 96"/>
                <a:gd name="T1" fmla="*/ 96 h 96"/>
                <a:gd name="T2" fmla="*/ 30 w 96"/>
                <a:gd name="T3" fmla="*/ 92 h 96"/>
                <a:gd name="T4" fmla="*/ 14 w 96"/>
                <a:gd name="T5" fmla="*/ 82 h 96"/>
                <a:gd name="T6" fmla="*/ 4 w 96"/>
                <a:gd name="T7" fmla="*/ 66 h 96"/>
                <a:gd name="T8" fmla="*/ 0 w 96"/>
                <a:gd name="T9" fmla="*/ 48 h 96"/>
                <a:gd name="T10" fmla="*/ 2 w 96"/>
                <a:gd name="T11" fmla="*/ 38 h 96"/>
                <a:gd name="T12" fmla="*/ 10 w 96"/>
                <a:gd name="T13" fmla="*/ 20 h 96"/>
                <a:gd name="T14" fmla="*/ 22 w 96"/>
                <a:gd name="T15" fmla="*/ 8 h 96"/>
                <a:gd name="T16" fmla="*/ 40 w 96"/>
                <a:gd name="T17" fmla="*/ 0 h 96"/>
                <a:gd name="T18" fmla="*/ 48 w 96"/>
                <a:gd name="T19" fmla="*/ 0 h 96"/>
                <a:gd name="T20" fmla="*/ 68 w 96"/>
                <a:gd name="T21" fmla="*/ 4 h 96"/>
                <a:gd name="T22" fmla="*/ 82 w 96"/>
                <a:gd name="T23" fmla="*/ 14 h 96"/>
                <a:gd name="T24" fmla="*/ 92 w 96"/>
                <a:gd name="T25" fmla="*/ 28 h 96"/>
                <a:gd name="T26" fmla="*/ 96 w 96"/>
                <a:gd name="T27" fmla="*/ 48 h 96"/>
                <a:gd name="T28" fmla="*/ 96 w 96"/>
                <a:gd name="T29" fmla="*/ 56 h 96"/>
                <a:gd name="T30" fmla="*/ 88 w 96"/>
                <a:gd name="T31" fmla="*/ 74 h 96"/>
                <a:gd name="T32" fmla="*/ 76 w 96"/>
                <a:gd name="T33" fmla="*/ 86 h 96"/>
                <a:gd name="T34" fmla="*/ 58 w 96"/>
                <a:gd name="T35" fmla="*/ 94 h 96"/>
                <a:gd name="T36" fmla="*/ 48 w 96"/>
                <a:gd name="T37" fmla="*/ 96 h 96"/>
                <a:gd name="T38" fmla="*/ 48 w 96"/>
                <a:gd name="T39" fmla="*/ 18 h 96"/>
                <a:gd name="T40" fmla="*/ 38 w 96"/>
                <a:gd name="T41" fmla="*/ 20 h 96"/>
                <a:gd name="T42" fmla="*/ 22 w 96"/>
                <a:gd name="T43" fmla="*/ 36 h 96"/>
                <a:gd name="T44" fmla="*/ 18 w 96"/>
                <a:gd name="T45" fmla="*/ 48 h 96"/>
                <a:gd name="T46" fmla="*/ 20 w 96"/>
                <a:gd name="T47" fmla="*/ 54 h 96"/>
                <a:gd name="T48" fmla="*/ 28 w 96"/>
                <a:gd name="T49" fmla="*/ 68 h 96"/>
                <a:gd name="T50" fmla="*/ 42 w 96"/>
                <a:gd name="T51" fmla="*/ 76 h 96"/>
                <a:gd name="T52" fmla="*/ 48 w 96"/>
                <a:gd name="T53" fmla="*/ 78 h 96"/>
                <a:gd name="T54" fmla="*/ 60 w 96"/>
                <a:gd name="T55" fmla="*/ 74 h 96"/>
                <a:gd name="T56" fmla="*/ 76 w 96"/>
                <a:gd name="T57" fmla="*/ 58 h 96"/>
                <a:gd name="T58" fmla="*/ 78 w 96"/>
                <a:gd name="T59" fmla="*/ 48 h 96"/>
                <a:gd name="T60" fmla="*/ 78 w 96"/>
                <a:gd name="T61" fmla="*/ 42 h 96"/>
                <a:gd name="T62" fmla="*/ 70 w 96"/>
                <a:gd name="T63" fmla="*/ 26 h 96"/>
                <a:gd name="T64" fmla="*/ 54 w 96"/>
                <a:gd name="T65" fmla="*/ 18 h 96"/>
                <a:gd name="T66" fmla="*/ 48 w 96"/>
                <a:gd name="T67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6">
                  <a:moveTo>
                    <a:pt x="48" y="96"/>
                  </a:moveTo>
                  <a:lnTo>
                    <a:pt x="48" y="96"/>
                  </a:lnTo>
                  <a:lnTo>
                    <a:pt x="40" y="94"/>
                  </a:lnTo>
                  <a:lnTo>
                    <a:pt x="30" y="92"/>
                  </a:lnTo>
                  <a:lnTo>
                    <a:pt x="22" y="86"/>
                  </a:lnTo>
                  <a:lnTo>
                    <a:pt x="14" y="82"/>
                  </a:lnTo>
                  <a:lnTo>
                    <a:pt x="10" y="74"/>
                  </a:lnTo>
                  <a:lnTo>
                    <a:pt x="4" y="66"/>
                  </a:lnTo>
                  <a:lnTo>
                    <a:pt x="2" y="56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2" y="38"/>
                  </a:lnTo>
                  <a:lnTo>
                    <a:pt x="4" y="28"/>
                  </a:lnTo>
                  <a:lnTo>
                    <a:pt x="10" y="20"/>
                  </a:lnTo>
                  <a:lnTo>
                    <a:pt x="14" y="14"/>
                  </a:lnTo>
                  <a:lnTo>
                    <a:pt x="22" y="8"/>
                  </a:lnTo>
                  <a:lnTo>
                    <a:pt x="30" y="4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8" y="0"/>
                  </a:lnTo>
                  <a:lnTo>
                    <a:pt x="68" y="4"/>
                  </a:lnTo>
                  <a:lnTo>
                    <a:pt x="76" y="8"/>
                  </a:lnTo>
                  <a:lnTo>
                    <a:pt x="82" y="14"/>
                  </a:lnTo>
                  <a:lnTo>
                    <a:pt x="88" y="20"/>
                  </a:lnTo>
                  <a:lnTo>
                    <a:pt x="92" y="28"/>
                  </a:lnTo>
                  <a:lnTo>
                    <a:pt x="96" y="3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56"/>
                  </a:lnTo>
                  <a:lnTo>
                    <a:pt x="92" y="66"/>
                  </a:lnTo>
                  <a:lnTo>
                    <a:pt x="88" y="74"/>
                  </a:lnTo>
                  <a:lnTo>
                    <a:pt x="82" y="82"/>
                  </a:lnTo>
                  <a:lnTo>
                    <a:pt x="76" y="86"/>
                  </a:lnTo>
                  <a:lnTo>
                    <a:pt x="68" y="92"/>
                  </a:lnTo>
                  <a:lnTo>
                    <a:pt x="58" y="9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8"/>
                  </a:moveTo>
                  <a:lnTo>
                    <a:pt x="48" y="18"/>
                  </a:lnTo>
                  <a:lnTo>
                    <a:pt x="42" y="18"/>
                  </a:lnTo>
                  <a:lnTo>
                    <a:pt x="38" y="20"/>
                  </a:lnTo>
                  <a:lnTo>
                    <a:pt x="28" y="26"/>
                  </a:lnTo>
                  <a:lnTo>
                    <a:pt x="22" y="36"/>
                  </a:lnTo>
                  <a:lnTo>
                    <a:pt x="20" y="42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20" y="54"/>
                  </a:lnTo>
                  <a:lnTo>
                    <a:pt x="22" y="58"/>
                  </a:lnTo>
                  <a:lnTo>
                    <a:pt x="28" y="68"/>
                  </a:lnTo>
                  <a:lnTo>
                    <a:pt x="38" y="74"/>
                  </a:lnTo>
                  <a:lnTo>
                    <a:pt x="42" y="76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4" y="76"/>
                  </a:lnTo>
                  <a:lnTo>
                    <a:pt x="60" y="74"/>
                  </a:lnTo>
                  <a:lnTo>
                    <a:pt x="70" y="68"/>
                  </a:lnTo>
                  <a:lnTo>
                    <a:pt x="76" y="58"/>
                  </a:lnTo>
                  <a:lnTo>
                    <a:pt x="78" y="54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42"/>
                  </a:lnTo>
                  <a:lnTo>
                    <a:pt x="76" y="36"/>
                  </a:lnTo>
                  <a:lnTo>
                    <a:pt x="70" y="26"/>
                  </a:lnTo>
                  <a:lnTo>
                    <a:pt x="60" y="20"/>
                  </a:lnTo>
                  <a:lnTo>
                    <a:pt x="54" y="18"/>
                  </a:lnTo>
                  <a:lnTo>
                    <a:pt x="48" y="18"/>
                  </a:lnTo>
                  <a:lnTo>
                    <a:pt x="4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</p:grpSp>
      <p:grpSp>
        <p:nvGrpSpPr>
          <p:cNvPr id="308" name="Group 13">
            <a:extLst>
              <a:ext uri="{FF2B5EF4-FFF2-40B4-BE49-F238E27FC236}">
                <a16:creationId xmlns:a16="http://schemas.microsoft.com/office/drawing/2014/main" id="{73522BCF-2012-EB6B-184A-2F9E95400A0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118702" y="4714454"/>
            <a:ext cx="288223" cy="275994"/>
            <a:chOff x="1806" y="911"/>
            <a:chExt cx="872" cy="620"/>
          </a:xfrm>
          <a:solidFill>
            <a:schemeClr val="bg2"/>
          </a:solidFill>
        </p:grpSpPr>
        <p:sp>
          <p:nvSpPr>
            <p:cNvPr id="309" name="Freeform 14">
              <a:extLst>
                <a:ext uri="{FF2B5EF4-FFF2-40B4-BE49-F238E27FC236}">
                  <a16:creationId xmlns:a16="http://schemas.microsoft.com/office/drawing/2014/main" id="{7168DB7F-B722-84DC-85A5-BE701E9827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06" y="911"/>
              <a:ext cx="444" cy="620"/>
            </a:xfrm>
            <a:custGeom>
              <a:avLst/>
              <a:gdLst>
                <a:gd name="T0" fmla="*/ 444 w 444"/>
                <a:gd name="T1" fmla="*/ 620 h 620"/>
                <a:gd name="T2" fmla="*/ 0 w 444"/>
                <a:gd name="T3" fmla="*/ 620 h 620"/>
                <a:gd name="T4" fmla="*/ 0 w 444"/>
                <a:gd name="T5" fmla="*/ 0 h 620"/>
                <a:gd name="T6" fmla="*/ 342 w 444"/>
                <a:gd name="T7" fmla="*/ 0 h 620"/>
                <a:gd name="T8" fmla="*/ 342 w 444"/>
                <a:gd name="T9" fmla="*/ 0 h 620"/>
                <a:gd name="T10" fmla="*/ 364 w 444"/>
                <a:gd name="T11" fmla="*/ 2 h 620"/>
                <a:gd name="T12" fmla="*/ 382 w 444"/>
                <a:gd name="T13" fmla="*/ 8 h 620"/>
                <a:gd name="T14" fmla="*/ 400 w 444"/>
                <a:gd name="T15" fmla="*/ 16 h 620"/>
                <a:gd name="T16" fmla="*/ 414 w 444"/>
                <a:gd name="T17" fmla="*/ 30 h 620"/>
                <a:gd name="T18" fmla="*/ 428 w 444"/>
                <a:gd name="T19" fmla="*/ 44 h 620"/>
                <a:gd name="T20" fmla="*/ 436 w 444"/>
                <a:gd name="T21" fmla="*/ 62 h 620"/>
                <a:gd name="T22" fmla="*/ 442 w 444"/>
                <a:gd name="T23" fmla="*/ 82 h 620"/>
                <a:gd name="T24" fmla="*/ 444 w 444"/>
                <a:gd name="T25" fmla="*/ 102 h 620"/>
                <a:gd name="T26" fmla="*/ 444 w 444"/>
                <a:gd name="T27" fmla="*/ 620 h 620"/>
                <a:gd name="T28" fmla="*/ 18 w 444"/>
                <a:gd name="T29" fmla="*/ 602 h 620"/>
                <a:gd name="T30" fmla="*/ 426 w 444"/>
                <a:gd name="T31" fmla="*/ 602 h 620"/>
                <a:gd name="T32" fmla="*/ 426 w 444"/>
                <a:gd name="T33" fmla="*/ 102 h 620"/>
                <a:gd name="T34" fmla="*/ 426 w 444"/>
                <a:gd name="T35" fmla="*/ 102 h 620"/>
                <a:gd name="T36" fmla="*/ 426 w 444"/>
                <a:gd name="T37" fmla="*/ 84 h 620"/>
                <a:gd name="T38" fmla="*/ 420 w 444"/>
                <a:gd name="T39" fmla="*/ 68 h 620"/>
                <a:gd name="T40" fmla="*/ 412 w 444"/>
                <a:gd name="T41" fmla="*/ 54 h 620"/>
                <a:gd name="T42" fmla="*/ 402 w 444"/>
                <a:gd name="T43" fmla="*/ 42 h 620"/>
                <a:gd name="T44" fmla="*/ 390 w 444"/>
                <a:gd name="T45" fmla="*/ 32 h 620"/>
                <a:gd name="T46" fmla="*/ 376 w 444"/>
                <a:gd name="T47" fmla="*/ 24 h 620"/>
                <a:gd name="T48" fmla="*/ 360 w 444"/>
                <a:gd name="T49" fmla="*/ 18 h 620"/>
                <a:gd name="T50" fmla="*/ 342 w 444"/>
                <a:gd name="T51" fmla="*/ 18 h 620"/>
                <a:gd name="T52" fmla="*/ 18 w 444"/>
                <a:gd name="T53" fmla="*/ 18 h 620"/>
                <a:gd name="T54" fmla="*/ 18 w 444"/>
                <a:gd name="T55" fmla="*/ 6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44" h="620">
                  <a:moveTo>
                    <a:pt x="444" y="620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342" y="0"/>
                  </a:lnTo>
                  <a:lnTo>
                    <a:pt x="342" y="0"/>
                  </a:lnTo>
                  <a:lnTo>
                    <a:pt x="364" y="2"/>
                  </a:lnTo>
                  <a:lnTo>
                    <a:pt x="382" y="8"/>
                  </a:lnTo>
                  <a:lnTo>
                    <a:pt x="400" y="16"/>
                  </a:lnTo>
                  <a:lnTo>
                    <a:pt x="414" y="30"/>
                  </a:lnTo>
                  <a:lnTo>
                    <a:pt x="428" y="44"/>
                  </a:lnTo>
                  <a:lnTo>
                    <a:pt x="436" y="62"/>
                  </a:lnTo>
                  <a:lnTo>
                    <a:pt x="442" y="82"/>
                  </a:lnTo>
                  <a:lnTo>
                    <a:pt x="444" y="102"/>
                  </a:lnTo>
                  <a:lnTo>
                    <a:pt x="444" y="620"/>
                  </a:lnTo>
                  <a:close/>
                  <a:moveTo>
                    <a:pt x="18" y="602"/>
                  </a:moveTo>
                  <a:lnTo>
                    <a:pt x="426" y="602"/>
                  </a:lnTo>
                  <a:lnTo>
                    <a:pt x="426" y="102"/>
                  </a:lnTo>
                  <a:lnTo>
                    <a:pt x="426" y="102"/>
                  </a:lnTo>
                  <a:lnTo>
                    <a:pt x="426" y="84"/>
                  </a:lnTo>
                  <a:lnTo>
                    <a:pt x="420" y="68"/>
                  </a:lnTo>
                  <a:lnTo>
                    <a:pt x="412" y="54"/>
                  </a:lnTo>
                  <a:lnTo>
                    <a:pt x="402" y="42"/>
                  </a:lnTo>
                  <a:lnTo>
                    <a:pt x="390" y="32"/>
                  </a:lnTo>
                  <a:lnTo>
                    <a:pt x="376" y="24"/>
                  </a:lnTo>
                  <a:lnTo>
                    <a:pt x="360" y="18"/>
                  </a:lnTo>
                  <a:lnTo>
                    <a:pt x="342" y="18"/>
                  </a:lnTo>
                  <a:lnTo>
                    <a:pt x="18" y="18"/>
                  </a:lnTo>
                  <a:lnTo>
                    <a:pt x="18" y="6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10" name="Freeform 15">
              <a:extLst>
                <a:ext uri="{FF2B5EF4-FFF2-40B4-BE49-F238E27FC236}">
                  <a16:creationId xmlns:a16="http://schemas.microsoft.com/office/drawing/2014/main" id="{FB2C956E-FC8C-06F9-6C2F-2C4BF4E073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2" y="911"/>
              <a:ext cx="446" cy="620"/>
            </a:xfrm>
            <a:custGeom>
              <a:avLst/>
              <a:gdLst>
                <a:gd name="T0" fmla="*/ 446 w 446"/>
                <a:gd name="T1" fmla="*/ 620 h 620"/>
                <a:gd name="T2" fmla="*/ 0 w 446"/>
                <a:gd name="T3" fmla="*/ 620 h 620"/>
                <a:gd name="T4" fmla="*/ 0 w 446"/>
                <a:gd name="T5" fmla="*/ 102 h 620"/>
                <a:gd name="T6" fmla="*/ 0 w 446"/>
                <a:gd name="T7" fmla="*/ 102 h 620"/>
                <a:gd name="T8" fmla="*/ 4 w 446"/>
                <a:gd name="T9" fmla="*/ 82 h 620"/>
                <a:gd name="T10" fmla="*/ 10 w 446"/>
                <a:gd name="T11" fmla="*/ 62 h 620"/>
                <a:gd name="T12" fmla="*/ 18 w 446"/>
                <a:gd name="T13" fmla="*/ 44 h 620"/>
                <a:gd name="T14" fmla="*/ 32 w 446"/>
                <a:gd name="T15" fmla="*/ 30 h 620"/>
                <a:gd name="T16" fmla="*/ 46 w 446"/>
                <a:gd name="T17" fmla="*/ 16 h 620"/>
                <a:gd name="T18" fmla="*/ 64 w 446"/>
                <a:gd name="T19" fmla="*/ 8 h 620"/>
                <a:gd name="T20" fmla="*/ 82 w 446"/>
                <a:gd name="T21" fmla="*/ 2 h 620"/>
                <a:gd name="T22" fmla="*/ 104 w 446"/>
                <a:gd name="T23" fmla="*/ 0 h 620"/>
                <a:gd name="T24" fmla="*/ 446 w 446"/>
                <a:gd name="T25" fmla="*/ 0 h 620"/>
                <a:gd name="T26" fmla="*/ 446 w 446"/>
                <a:gd name="T27" fmla="*/ 620 h 620"/>
                <a:gd name="T28" fmla="*/ 18 w 446"/>
                <a:gd name="T29" fmla="*/ 602 h 620"/>
                <a:gd name="T30" fmla="*/ 428 w 446"/>
                <a:gd name="T31" fmla="*/ 602 h 620"/>
                <a:gd name="T32" fmla="*/ 428 w 446"/>
                <a:gd name="T33" fmla="*/ 18 h 620"/>
                <a:gd name="T34" fmla="*/ 104 w 446"/>
                <a:gd name="T35" fmla="*/ 18 h 620"/>
                <a:gd name="T36" fmla="*/ 104 w 446"/>
                <a:gd name="T37" fmla="*/ 18 h 620"/>
                <a:gd name="T38" fmla="*/ 86 w 446"/>
                <a:gd name="T39" fmla="*/ 18 h 620"/>
                <a:gd name="T40" fmla="*/ 70 w 446"/>
                <a:gd name="T41" fmla="*/ 24 h 620"/>
                <a:gd name="T42" fmla="*/ 56 w 446"/>
                <a:gd name="T43" fmla="*/ 32 h 620"/>
                <a:gd name="T44" fmla="*/ 44 w 446"/>
                <a:gd name="T45" fmla="*/ 42 h 620"/>
                <a:gd name="T46" fmla="*/ 34 w 446"/>
                <a:gd name="T47" fmla="*/ 54 h 620"/>
                <a:gd name="T48" fmla="*/ 26 w 446"/>
                <a:gd name="T49" fmla="*/ 68 h 620"/>
                <a:gd name="T50" fmla="*/ 20 w 446"/>
                <a:gd name="T51" fmla="*/ 84 h 620"/>
                <a:gd name="T52" fmla="*/ 18 w 446"/>
                <a:gd name="T53" fmla="*/ 102 h 620"/>
                <a:gd name="T54" fmla="*/ 18 w 446"/>
                <a:gd name="T55" fmla="*/ 6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46" h="620">
                  <a:moveTo>
                    <a:pt x="446" y="620"/>
                  </a:moveTo>
                  <a:lnTo>
                    <a:pt x="0" y="620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4" y="82"/>
                  </a:lnTo>
                  <a:lnTo>
                    <a:pt x="10" y="62"/>
                  </a:lnTo>
                  <a:lnTo>
                    <a:pt x="18" y="44"/>
                  </a:lnTo>
                  <a:lnTo>
                    <a:pt x="32" y="30"/>
                  </a:lnTo>
                  <a:lnTo>
                    <a:pt x="46" y="16"/>
                  </a:lnTo>
                  <a:lnTo>
                    <a:pt x="64" y="8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446" y="0"/>
                  </a:lnTo>
                  <a:lnTo>
                    <a:pt x="446" y="620"/>
                  </a:lnTo>
                  <a:close/>
                  <a:moveTo>
                    <a:pt x="18" y="602"/>
                  </a:moveTo>
                  <a:lnTo>
                    <a:pt x="428" y="602"/>
                  </a:lnTo>
                  <a:lnTo>
                    <a:pt x="428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70" y="24"/>
                  </a:lnTo>
                  <a:lnTo>
                    <a:pt x="56" y="32"/>
                  </a:lnTo>
                  <a:lnTo>
                    <a:pt x="44" y="42"/>
                  </a:lnTo>
                  <a:lnTo>
                    <a:pt x="34" y="54"/>
                  </a:lnTo>
                  <a:lnTo>
                    <a:pt x="26" y="68"/>
                  </a:lnTo>
                  <a:lnTo>
                    <a:pt x="20" y="84"/>
                  </a:lnTo>
                  <a:lnTo>
                    <a:pt x="18" y="102"/>
                  </a:lnTo>
                  <a:lnTo>
                    <a:pt x="18" y="6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11" name="Rectangle 16">
              <a:extLst>
                <a:ext uri="{FF2B5EF4-FFF2-40B4-BE49-F238E27FC236}">
                  <a16:creationId xmlns:a16="http://schemas.microsoft.com/office/drawing/2014/main" id="{B9B74590-D369-D291-36FA-BBF33162C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201"/>
              <a:ext cx="2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12" name="Rectangle 17">
              <a:extLst>
                <a:ext uri="{FF2B5EF4-FFF2-40B4-BE49-F238E27FC236}">
                  <a16:creationId xmlns:a16="http://schemas.microsoft.com/office/drawing/2014/main" id="{272866DE-9040-EE77-F990-362D7C6CF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263"/>
              <a:ext cx="2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13" name="Rectangle 18">
              <a:extLst>
                <a:ext uri="{FF2B5EF4-FFF2-40B4-BE49-F238E27FC236}">
                  <a16:creationId xmlns:a16="http://schemas.microsoft.com/office/drawing/2014/main" id="{B5D94F70-5D75-7644-B7AA-29439A3189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327"/>
              <a:ext cx="2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14" name="Rectangle 19">
              <a:extLst>
                <a:ext uri="{FF2B5EF4-FFF2-40B4-BE49-F238E27FC236}">
                  <a16:creationId xmlns:a16="http://schemas.microsoft.com/office/drawing/2014/main" id="{8EDBAFD3-E9E9-6159-ACF5-653880206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389"/>
              <a:ext cx="2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15" name="Rectangle 20">
              <a:extLst>
                <a:ext uri="{FF2B5EF4-FFF2-40B4-BE49-F238E27FC236}">
                  <a16:creationId xmlns:a16="http://schemas.microsoft.com/office/drawing/2014/main" id="{337C037F-145A-A6C6-67FC-0E2C089A6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" y="1201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16" name="Rectangle 21">
              <a:extLst>
                <a:ext uri="{FF2B5EF4-FFF2-40B4-BE49-F238E27FC236}">
                  <a16:creationId xmlns:a16="http://schemas.microsoft.com/office/drawing/2014/main" id="{1D4846DA-1D8B-64BB-BB08-1C2C73889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" y="1263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17" name="Rectangle 22">
              <a:extLst>
                <a:ext uri="{FF2B5EF4-FFF2-40B4-BE49-F238E27FC236}">
                  <a16:creationId xmlns:a16="http://schemas.microsoft.com/office/drawing/2014/main" id="{A3AD480C-F1E3-EB5E-5B5B-66AC0D26DB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" y="1327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18" name="Rectangle 23">
              <a:extLst>
                <a:ext uri="{FF2B5EF4-FFF2-40B4-BE49-F238E27FC236}">
                  <a16:creationId xmlns:a16="http://schemas.microsoft.com/office/drawing/2014/main" id="{6215FE3B-AB89-3E6F-3A85-7BB5E8A2A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" y="1389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19" name="Rectangle 24">
              <a:extLst>
                <a:ext uri="{FF2B5EF4-FFF2-40B4-BE49-F238E27FC236}">
                  <a16:creationId xmlns:a16="http://schemas.microsoft.com/office/drawing/2014/main" id="{D12F89E4-A667-2373-59FC-76E07686B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0" y="1201"/>
              <a:ext cx="220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20" name="Rectangle 25">
              <a:extLst>
                <a:ext uri="{FF2B5EF4-FFF2-40B4-BE49-F238E27FC236}">
                  <a16:creationId xmlns:a16="http://schemas.microsoft.com/office/drawing/2014/main" id="{18EB2B11-0911-8407-94F0-C7F47379B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0" y="1263"/>
              <a:ext cx="220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21" name="Rectangle 26">
              <a:extLst>
                <a:ext uri="{FF2B5EF4-FFF2-40B4-BE49-F238E27FC236}">
                  <a16:creationId xmlns:a16="http://schemas.microsoft.com/office/drawing/2014/main" id="{AB792131-9F82-2FAD-4791-2100F3233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0" y="1327"/>
              <a:ext cx="220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22" name="Rectangle 27">
              <a:extLst>
                <a:ext uri="{FF2B5EF4-FFF2-40B4-BE49-F238E27FC236}">
                  <a16:creationId xmlns:a16="http://schemas.microsoft.com/office/drawing/2014/main" id="{5AE759E7-1DCF-394A-6C76-C306C2FB3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0" y="1389"/>
              <a:ext cx="220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23" name="Rectangle 28">
              <a:extLst>
                <a:ext uri="{FF2B5EF4-FFF2-40B4-BE49-F238E27FC236}">
                  <a16:creationId xmlns:a16="http://schemas.microsoft.com/office/drawing/2014/main" id="{CA5F4D39-A860-0921-C060-0E3CC72B7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" y="1201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24" name="Rectangle 29">
              <a:extLst>
                <a:ext uri="{FF2B5EF4-FFF2-40B4-BE49-F238E27FC236}">
                  <a16:creationId xmlns:a16="http://schemas.microsoft.com/office/drawing/2014/main" id="{6218000D-DE2E-D689-FECE-A22CEDFD7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" y="1263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25" name="Rectangle 30">
              <a:extLst>
                <a:ext uri="{FF2B5EF4-FFF2-40B4-BE49-F238E27FC236}">
                  <a16:creationId xmlns:a16="http://schemas.microsoft.com/office/drawing/2014/main" id="{28785F51-ED38-6E2E-FE4F-F81F447C3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" y="1327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26" name="Rectangle 31">
              <a:extLst>
                <a:ext uri="{FF2B5EF4-FFF2-40B4-BE49-F238E27FC236}">
                  <a16:creationId xmlns:a16="http://schemas.microsoft.com/office/drawing/2014/main" id="{3C6DC897-ADC8-6505-686C-56E028FCFB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" y="1389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27" name="Freeform 32">
              <a:extLst>
                <a:ext uri="{FF2B5EF4-FFF2-40B4-BE49-F238E27FC236}">
                  <a16:creationId xmlns:a16="http://schemas.microsoft.com/office/drawing/2014/main" id="{3E531398-E307-AB47-1291-15E1E7BB3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" y="1019"/>
              <a:ext cx="146" cy="110"/>
            </a:xfrm>
            <a:custGeom>
              <a:avLst/>
              <a:gdLst>
                <a:gd name="T0" fmla="*/ 48 w 146"/>
                <a:gd name="T1" fmla="*/ 110 h 110"/>
                <a:gd name="T2" fmla="*/ 0 w 146"/>
                <a:gd name="T3" fmla="*/ 62 h 110"/>
                <a:gd name="T4" fmla="*/ 12 w 146"/>
                <a:gd name="T5" fmla="*/ 50 h 110"/>
                <a:gd name="T6" fmla="*/ 48 w 146"/>
                <a:gd name="T7" fmla="*/ 86 h 110"/>
                <a:gd name="T8" fmla="*/ 134 w 146"/>
                <a:gd name="T9" fmla="*/ 0 h 110"/>
                <a:gd name="T10" fmla="*/ 146 w 146"/>
                <a:gd name="T11" fmla="*/ 12 h 110"/>
                <a:gd name="T12" fmla="*/ 48 w 146"/>
                <a:gd name="T13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10">
                  <a:moveTo>
                    <a:pt x="48" y="110"/>
                  </a:moveTo>
                  <a:lnTo>
                    <a:pt x="0" y="62"/>
                  </a:lnTo>
                  <a:lnTo>
                    <a:pt x="12" y="50"/>
                  </a:lnTo>
                  <a:lnTo>
                    <a:pt x="48" y="86"/>
                  </a:lnTo>
                  <a:lnTo>
                    <a:pt x="134" y="0"/>
                  </a:lnTo>
                  <a:lnTo>
                    <a:pt x="146" y="12"/>
                  </a:lnTo>
                  <a:lnTo>
                    <a:pt x="48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28" name="Freeform 33">
              <a:extLst>
                <a:ext uri="{FF2B5EF4-FFF2-40B4-BE49-F238E27FC236}">
                  <a16:creationId xmlns:a16="http://schemas.microsoft.com/office/drawing/2014/main" id="{15D3B698-0B6E-84C3-88C1-28B789153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4" y="1015"/>
              <a:ext cx="112" cy="112"/>
            </a:xfrm>
            <a:custGeom>
              <a:avLst/>
              <a:gdLst>
                <a:gd name="T0" fmla="*/ 100 w 112"/>
                <a:gd name="T1" fmla="*/ 112 h 112"/>
                <a:gd name="T2" fmla="*/ 0 w 112"/>
                <a:gd name="T3" fmla="*/ 14 h 112"/>
                <a:gd name="T4" fmla="*/ 14 w 112"/>
                <a:gd name="T5" fmla="*/ 0 h 112"/>
                <a:gd name="T6" fmla="*/ 112 w 112"/>
                <a:gd name="T7" fmla="*/ 100 h 112"/>
                <a:gd name="T8" fmla="*/ 100 w 112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00" y="112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12" y="100"/>
                  </a:lnTo>
                  <a:lnTo>
                    <a:pt x="10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  <p:sp>
          <p:nvSpPr>
            <p:cNvPr id="329" name="Freeform 34">
              <a:extLst>
                <a:ext uri="{FF2B5EF4-FFF2-40B4-BE49-F238E27FC236}">
                  <a16:creationId xmlns:a16="http://schemas.microsoft.com/office/drawing/2014/main" id="{4A2CA2C9-A8A2-4E64-2496-1BD8EA105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4" y="1015"/>
              <a:ext cx="112" cy="112"/>
            </a:xfrm>
            <a:custGeom>
              <a:avLst/>
              <a:gdLst>
                <a:gd name="T0" fmla="*/ 14 w 112"/>
                <a:gd name="T1" fmla="*/ 112 h 112"/>
                <a:gd name="T2" fmla="*/ 0 w 112"/>
                <a:gd name="T3" fmla="*/ 100 h 112"/>
                <a:gd name="T4" fmla="*/ 100 w 112"/>
                <a:gd name="T5" fmla="*/ 0 h 112"/>
                <a:gd name="T6" fmla="*/ 112 w 112"/>
                <a:gd name="T7" fmla="*/ 14 h 112"/>
                <a:gd name="T8" fmla="*/ 14 w 112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4" y="112"/>
                  </a:moveTo>
                  <a:lnTo>
                    <a:pt x="0" y="100"/>
                  </a:lnTo>
                  <a:lnTo>
                    <a:pt x="100" y="0"/>
                  </a:lnTo>
                  <a:lnTo>
                    <a:pt x="112" y="14"/>
                  </a:lnTo>
                  <a:lnTo>
                    <a:pt x="14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0796" tIns="50398" rIns="100796" bIns="50398" numCol="1" anchor="t" anchorCtr="0" compatLnSpc="1">
              <a:prstTxWarp prst="textNoShape">
                <a:avLst/>
              </a:prstTxWarp>
            </a:bodyPr>
            <a:lstStyle/>
            <a:p>
              <a:endParaRPr lang="pt-BR" sz="1543" dirty="0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FBC25446-EF68-83B1-AB7D-A4D61ADBF219}"/>
              </a:ext>
            </a:extLst>
          </p:cNvPr>
          <p:cNvGrpSpPr/>
          <p:nvPr/>
        </p:nvGrpSpPr>
        <p:grpSpPr>
          <a:xfrm>
            <a:off x="2341206" y="1701313"/>
            <a:ext cx="2340000" cy="1513127"/>
            <a:chOff x="3362126" y="1504668"/>
            <a:chExt cx="2340000" cy="1513127"/>
          </a:xfrm>
        </p:grpSpPr>
        <p:sp>
          <p:nvSpPr>
            <p:cNvPr id="337" name="TextBox 265">
              <a:extLst>
                <a:ext uri="{FF2B5EF4-FFF2-40B4-BE49-F238E27FC236}">
                  <a16:creationId xmlns:a16="http://schemas.microsoft.com/office/drawing/2014/main" id="{ABA27D2F-D6F2-2F1F-7D60-F3AD5009AB83}"/>
                </a:ext>
              </a:extLst>
            </p:cNvPr>
            <p:cNvSpPr txBox="1">
              <a:spLocks/>
            </p:cNvSpPr>
            <p:nvPr/>
          </p:nvSpPr>
          <p:spPr>
            <a:xfrm>
              <a:off x="3362126" y="2657795"/>
              <a:ext cx="2340000" cy="3600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 defTabSz="835721" hangingPunct="1">
                <a:buClr>
                  <a:srgbClr val="FFD200"/>
                </a:buClr>
                <a:buSzPct val="70000"/>
                <a:defRPr/>
              </a:pPr>
              <a:r>
                <a:rPr lang="en-US" sz="1200" b="1" kern="1200" spc="-40" dirty="0">
                  <a:solidFill>
                    <a:schemeClr val="tx2"/>
                  </a:solidFill>
                  <a:latin typeface="EYInterstate" panose="02000503020000020004" pitchFamily="2" charset="0"/>
                  <a:cs typeface="Segoe UI" panose="020B0502040204020203" pitchFamily="34" charset="0"/>
                </a:rPr>
                <a:t>ICMS | COFINS | PIS | ISS | IPI</a:t>
              </a:r>
            </a:p>
          </p:txBody>
        </p:sp>
        <p:grpSp>
          <p:nvGrpSpPr>
            <p:cNvPr id="393" name="Group 392">
              <a:extLst>
                <a:ext uri="{FF2B5EF4-FFF2-40B4-BE49-F238E27FC236}">
                  <a16:creationId xmlns:a16="http://schemas.microsoft.com/office/drawing/2014/main" id="{4C66F39F-2E27-6511-57C1-F765F84EC05B}"/>
                </a:ext>
              </a:extLst>
            </p:cNvPr>
            <p:cNvGrpSpPr/>
            <p:nvPr/>
          </p:nvGrpSpPr>
          <p:grpSpPr>
            <a:xfrm>
              <a:off x="4080317" y="1504668"/>
              <a:ext cx="903619" cy="1062292"/>
              <a:chOff x="-6337502" y="-1714565"/>
              <a:chExt cx="5832990" cy="6857248"/>
            </a:xfrm>
          </p:grpSpPr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2038AD7C-40D2-02C9-5693-05589F2E2A76}"/>
                  </a:ext>
                </a:extLst>
              </p:cNvPr>
              <p:cNvSpPr/>
              <p:nvPr/>
            </p:nvSpPr>
            <p:spPr>
              <a:xfrm>
                <a:off x="-6274183" y="-1651233"/>
                <a:ext cx="5319295" cy="6730614"/>
              </a:xfrm>
              <a:custGeom>
                <a:avLst/>
                <a:gdLst>
                  <a:gd name="connsiteX0" fmla="*/ 5189589 w 5319295"/>
                  <a:gd name="connsiteY0" fmla="*/ 528908 h 6730614"/>
                  <a:gd name="connsiteX1" fmla="*/ 3425141 w 5319295"/>
                  <a:gd name="connsiteY1" fmla="*/ 312257 h 6730614"/>
                  <a:gd name="connsiteX2" fmla="*/ 890997 w 5319295"/>
                  <a:gd name="connsiteY2" fmla="*/ 1103 h 6730614"/>
                  <a:gd name="connsiteX3" fmla="*/ 726421 w 5319295"/>
                  <a:gd name="connsiteY3" fmla="*/ 129681 h 6730614"/>
                  <a:gd name="connsiteX4" fmla="*/ 1103 w 5319295"/>
                  <a:gd name="connsiteY4" fmla="*/ 6037131 h 6730614"/>
                  <a:gd name="connsiteX5" fmla="*/ 129681 w 5319295"/>
                  <a:gd name="connsiteY5" fmla="*/ 6201707 h 6730614"/>
                  <a:gd name="connsiteX6" fmla="*/ 4428273 w 5319295"/>
                  <a:gd name="connsiteY6" fmla="*/ 6729513 h 6730614"/>
                  <a:gd name="connsiteX7" fmla="*/ 4592850 w 5319295"/>
                  <a:gd name="connsiteY7" fmla="*/ 6600934 h 6730614"/>
                  <a:gd name="connsiteX8" fmla="*/ 5171083 w 5319295"/>
                  <a:gd name="connsiteY8" fmla="*/ 1891547 h 6730614"/>
                  <a:gd name="connsiteX9" fmla="*/ 5318193 w 5319295"/>
                  <a:gd name="connsiteY9" fmla="*/ 693485 h 6730614"/>
                  <a:gd name="connsiteX10" fmla="*/ 5189615 w 5319295"/>
                  <a:gd name="connsiteY10" fmla="*/ 528908 h 6730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19295" h="6730614">
                    <a:moveTo>
                      <a:pt x="5189589" y="528908"/>
                    </a:moveTo>
                    <a:lnTo>
                      <a:pt x="3425141" y="312257"/>
                    </a:lnTo>
                    <a:lnTo>
                      <a:pt x="890997" y="1103"/>
                    </a:lnTo>
                    <a:cubicBezTo>
                      <a:pt x="810393" y="-8795"/>
                      <a:pt x="736319" y="49051"/>
                      <a:pt x="726421" y="129681"/>
                    </a:cubicBezTo>
                    <a:lnTo>
                      <a:pt x="1103" y="6037131"/>
                    </a:lnTo>
                    <a:cubicBezTo>
                      <a:pt x="-8795" y="6117736"/>
                      <a:pt x="49051" y="6191809"/>
                      <a:pt x="129681" y="6201707"/>
                    </a:cubicBezTo>
                    <a:lnTo>
                      <a:pt x="4428273" y="6729513"/>
                    </a:lnTo>
                    <a:cubicBezTo>
                      <a:pt x="4508878" y="6739411"/>
                      <a:pt x="4582951" y="6681540"/>
                      <a:pt x="4592850" y="6600934"/>
                    </a:cubicBezTo>
                    <a:lnTo>
                      <a:pt x="5171083" y="1891547"/>
                    </a:lnTo>
                    <a:lnTo>
                      <a:pt x="5318193" y="693485"/>
                    </a:lnTo>
                    <a:cubicBezTo>
                      <a:pt x="5328091" y="612880"/>
                      <a:pt x="5270245" y="538807"/>
                      <a:pt x="5189615" y="528908"/>
                    </a:cubicBez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BD73F390-2066-DC8A-7F32-5FBB9AAB63FC}"/>
                  </a:ext>
                </a:extLst>
              </p:cNvPr>
              <p:cNvSpPr/>
              <p:nvPr/>
            </p:nvSpPr>
            <p:spPr>
              <a:xfrm>
                <a:off x="-6337502" y="-1714565"/>
                <a:ext cx="5445892" cy="6857247"/>
              </a:xfrm>
              <a:custGeom>
                <a:avLst/>
                <a:gdLst>
                  <a:gd name="connsiteX0" fmla="*/ 4509844 w 5445892"/>
                  <a:gd name="connsiteY0" fmla="*/ 6857248 h 6857247"/>
                  <a:gd name="connsiteX1" fmla="*/ 4483870 w 5445892"/>
                  <a:gd name="connsiteY1" fmla="*/ 6855653 h 6857247"/>
                  <a:gd name="connsiteX2" fmla="*/ 185304 w 5445892"/>
                  <a:gd name="connsiteY2" fmla="*/ 6327848 h 6857247"/>
                  <a:gd name="connsiteX3" fmla="*/ 44904 w 5445892"/>
                  <a:gd name="connsiteY3" fmla="*/ 6248230 h 6857247"/>
                  <a:gd name="connsiteX4" fmla="*/ 1589 w 5445892"/>
                  <a:gd name="connsiteY4" fmla="*/ 6092741 h 6857247"/>
                  <a:gd name="connsiteX5" fmla="*/ 726932 w 5445892"/>
                  <a:gd name="connsiteY5" fmla="*/ 185317 h 6857247"/>
                  <a:gd name="connsiteX6" fmla="*/ 962012 w 5445892"/>
                  <a:gd name="connsiteY6" fmla="*/ 1602 h 6857247"/>
                  <a:gd name="connsiteX7" fmla="*/ 5260604 w 5445892"/>
                  <a:gd name="connsiteY7" fmla="*/ 529407 h 6857247"/>
                  <a:gd name="connsiteX8" fmla="*/ 5401005 w 5445892"/>
                  <a:gd name="connsiteY8" fmla="*/ 609025 h 6857247"/>
                  <a:gd name="connsiteX9" fmla="*/ 5444295 w 5445892"/>
                  <a:gd name="connsiteY9" fmla="*/ 764539 h 6857247"/>
                  <a:gd name="connsiteX10" fmla="*/ 4718952 w 5445892"/>
                  <a:gd name="connsiteY10" fmla="*/ 6671963 h 6857247"/>
                  <a:gd name="connsiteX11" fmla="*/ 4639334 w 5445892"/>
                  <a:gd name="connsiteY11" fmla="*/ 6812363 h 6857247"/>
                  <a:gd name="connsiteX12" fmla="*/ 4509819 w 5445892"/>
                  <a:gd name="connsiteY12" fmla="*/ 6857248 h 6857247"/>
                  <a:gd name="connsiteX13" fmla="*/ 936266 w 5445892"/>
                  <a:gd name="connsiteY13" fmla="*/ 126610 h 6857247"/>
                  <a:gd name="connsiteX14" fmla="*/ 852573 w 5445892"/>
                  <a:gd name="connsiteY14" fmla="*/ 200735 h 6857247"/>
                  <a:gd name="connsiteX15" fmla="*/ 127205 w 5445892"/>
                  <a:gd name="connsiteY15" fmla="*/ 6108159 h 6857247"/>
                  <a:gd name="connsiteX16" fmla="*/ 144622 w 5445892"/>
                  <a:gd name="connsiteY16" fmla="*/ 6170283 h 6857247"/>
                  <a:gd name="connsiteX17" fmla="*/ 200696 w 5445892"/>
                  <a:gd name="connsiteY17" fmla="*/ 6202206 h 6857247"/>
                  <a:gd name="connsiteX18" fmla="*/ 4499288 w 5445892"/>
                  <a:gd name="connsiteY18" fmla="*/ 6730011 h 6857247"/>
                  <a:gd name="connsiteX19" fmla="*/ 4561412 w 5445892"/>
                  <a:gd name="connsiteY19" fmla="*/ 6712620 h 6857247"/>
                  <a:gd name="connsiteX20" fmla="*/ 4593335 w 5445892"/>
                  <a:gd name="connsiteY20" fmla="*/ 6656520 h 6857247"/>
                  <a:gd name="connsiteX21" fmla="*/ 5318678 w 5445892"/>
                  <a:gd name="connsiteY21" fmla="*/ 749096 h 6857247"/>
                  <a:gd name="connsiteX22" fmla="*/ 5301287 w 5445892"/>
                  <a:gd name="connsiteY22" fmla="*/ 686972 h 6857247"/>
                  <a:gd name="connsiteX23" fmla="*/ 5245212 w 5445892"/>
                  <a:gd name="connsiteY23" fmla="*/ 655049 h 6857247"/>
                  <a:gd name="connsiteX24" fmla="*/ 5245212 w 5445892"/>
                  <a:gd name="connsiteY24" fmla="*/ 655049 h 6857247"/>
                  <a:gd name="connsiteX25" fmla="*/ 946621 w 5445892"/>
                  <a:gd name="connsiteY25" fmla="*/ 127243 h 6857247"/>
                  <a:gd name="connsiteX26" fmla="*/ 936266 w 5445892"/>
                  <a:gd name="connsiteY26" fmla="*/ 126610 h 6857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445892" h="6857247">
                    <a:moveTo>
                      <a:pt x="4509844" y="6857248"/>
                    </a:moveTo>
                    <a:cubicBezTo>
                      <a:pt x="4501237" y="6857248"/>
                      <a:pt x="4492554" y="6856716"/>
                      <a:pt x="4483870" y="6855653"/>
                    </a:cubicBezTo>
                    <a:lnTo>
                      <a:pt x="185304" y="6327848"/>
                    </a:lnTo>
                    <a:cubicBezTo>
                      <a:pt x="129534" y="6321012"/>
                      <a:pt x="79662" y="6292735"/>
                      <a:pt x="44904" y="6248230"/>
                    </a:cubicBezTo>
                    <a:cubicBezTo>
                      <a:pt x="10120" y="6203725"/>
                      <a:pt x="-5247" y="6148512"/>
                      <a:pt x="1589" y="6092741"/>
                    </a:cubicBezTo>
                    <a:lnTo>
                      <a:pt x="726932" y="185317"/>
                    </a:lnTo>
                    <a:cubicBezTo>
                      <a:pt x="741134" y="69802"/>
                      <a:pt x="846953" y="-12651"/>
                      <a:pt x="962012" y="1602"/>
                    </a:cubicBezTo>
                    <a:lnTo>
                      <a:pt x="5260604" y="529407"/>
                    </a:lnTo>
                    <a:cubicBezTo>
                      <a:pt x="5316375" y="536242"/>
                      <a:pt x="5366221" y="564520"/>
                      <a:pt x="5401005" y="609025"/>
                    </a:cubicBezTo>
                    <a:cubicBezTo>
                      <a:pt x="5435788" y="653530"/>
                      <a:pt x="5451155" y="708768"/>
                      <a:pt x="5444295" y="764539"/>
                    </a:cubicBezTo>
                    <a:lnTo>
                      <a:pt x="4718952" y="6671963"/>
                    </a:lnTo>
                    <a:cubicBezTo>
                      <a:pt x="4712091" y="6727759"/>
                      <a:pt x="4683813" y="6777605"/>
                      <a:pt x="4639334" y="6812363"/>
                    </a:cubicBezTo>
                    <a:cubicBezTo>
                      <a:pt x="4601765" y="6841729"/>
                      <a:pt x="4556552" y="6857248"/>
                      <a:pt x="4509819" y="6857248"/>
                    </a:cubicBezTo>
                    <a:close/>
                    <a:moveTo>
                      <a:pt x="936266" y="126610"/>
                    </a:moveTo>
                    <a:cubicBezTo>
                      <a:pt x="894268" y="126610"/>
                      <a:pt x="857813" y="158002"/>
                      <a:pt x="852573" y="200735"/>
                    </a:cubicBezTo>
                    <a:lnTo>
                      <a:pt x="127205" y="6108159"/>
                    </a:lnTo>
                    <a:cubicBezTo>
                      <a:pt x="124496" y="6130361"/>
                      <a:pt x="130673" y="6152436"/>
                      <a:pt x="144622" y="6170283"/>
                    </a:cubicBezTo>
                    <a:cubicBezTo>
                      <a:pt x="158571" y="6188156"/>
                      <a:pt x="178494" y="6199472"/>
                      <a:pt x="200696" y="6202206"/>
                    </a:cubicBezTo>
                    <a:lnTo>
                      <a:pt x="4499288" y="6730011"/>
                    </a:lnTo>
                    <a:cubicBezTo>
                      <a:pt x="4521464" y="6732619"/>
                      <a:pt x="4543540" y="6726569"/>
                      <a:pt x="4561412" y="6712620"/>
                    </a:cubicBezTo>
                    <a:cubicBezTo>
                      <a:pt x="4579260" y="6698646"/>
                      <a:pt x="4590576" y="6678747"/>
                      <a:pt x="4593335" y="6656520"/>
                    </a:cubicBezTo>
                    <a:lnTo>
                      <a:pt x="5318678" y="749096"/>
                    </a:lnTo>
                    <a:cubicBezTo>
                      <a:pt x="5321387" y="726869"/>
                      <a:pt x="5315236" y="704794"/>
                      <a:pt x="5301287" y="686972"/>
                    </a:cubicBezTo>
                    <a:cubicBezTo>
                      <a:pt x="5287312" y="669099"/>
                      <a:pt x="5267414" y="657783"/>
                      <a:pt x="5245212" y="655049"/>
                    </a:cubicBezTo>
                    <a:lnTo>
                      <a:pt x="5245212" y="655049"/>
                    </a:lnTo>
                    <a:lnTo>
                      <a:pt x="946621" y="127243"/>
                    </a:lnTo>
                    <a:cubicBezTo>
                      <a:pt x="943127" y="126813"/>
                      <a:pt x="939684" y="126610"/>
                      <a:pt x="936266" y="126610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4DE51160-D56C-DFC4-FC71-E99C89E61FC7}"/>
                  </a:ext>
                </a:extLst>
              </p:cNvPr>
              <p:cNvSpPr/>
              <p:nvPr/>
            </p:nvSpPr>
            <p:spPr>
              <a:xfrm>
                <a:off x="-6274183" y="-1651233"/>
                <a:ext cx="5319270" cy="6730614"/>
              </a:xfrm>
              <a:custGeom>
                <a:avLst/>
                <a:gdLst>
                  <a:gd name="connsiteX0" fmla="*/ 129656 w 5319270"/>
                  <a:gd name="connsiteY0" fmla="*/ 528908 h 6730614"/>
                  <a:gd name="connsiteX1" fmla="*/ 1894104 w 5319270"/>
                  <a:gd name="connsiteY1" fmla="*/ 312257 h 6730614"/>
                  <a:gd name="connsiteX2" fmla="*/ 4428247 w 5319270"/>
                  <a:gd name="connsiteY2" fmla="*/ 1103 h 6730614"/>
                  <a:gd name="connsiteX3" fmla="*/ 4592824 w 5319270"/>
                  <a:gd name="connsiteY3" fmla="*/ 129681 h 6730614"/>
                  <a:gd name="connsiteX4" fmla="*/ 5318167 w 5319270"/>
                  <a:gd name="connsiteY4" fmla="*/ 6037131 h 6730614"/>
                  <a:gd name="connsiteX5" fmla="*/ 5189589 w 5319270"/>
                  <a:gd name="connsiteY5" fmla="*/ 6201707 h 6730614"/>
                  <a:gd name="connsiteX6" fmla="*/ 890997 w 5319270"/>
                  <a:gd name="connsiteY6" fmla="*/ 6729513 h 6730614"/>
                  <a:gd name="connsiteX7" fmla="*/ 726421 w 5319270"/>
                  <a:gd name="connsiteY7" fmla="*/ 6600934 h 6730614"/>
                  <a:gd name="connsiteX8" fmla="*/ 148187 w 5319270"/>
                  <a:gd name="connsiteY8" fmla="*/ 1891547 h 6730614"/>
                  <a:gd name="connsiteX9" fmla="*/ 1103 w 5319270"/>
                  <a:gd name="connsiteY9" fmla="*/ 693460 h 6730614"/>
                  <a:gd name="connsiteX10" fmla="*/ 129681 w 5319270"/>
                  <a:gd name="connsiteY10" fmla="*/ 528883 h 6730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319270" h="6730614">
                    <a:moveTo>
                      <a:pt x="129656" y="528908"/>
                    </a:moveTo>
                    <a:lnTo>
                      <a:pt x="1894104" y="312257"/>
                    </a:lnTo>
                    <a:lnTo>
                      <a:pt x="4428247" y="1103"/>
                    </a:lnTo>
                    <a:cubicBezTo>
                      <a:pt x="4508852" y="-8795"/>
                      <a:pt x="4582926" y="49051"/>
                      <a:pt x="4592824" y="129681"/>
                    </a:cubicBezTo>
                    <a:lnTo>
                      <a:pt x="5318167" y="6037131"/>
                    </a:lnTo>
                    <a:cubicBezTo>
                      <a:pt x="5328066" y="6117736"/>
                      <a:pt x="5270220" y="6191809"/>
                      <a:pt x="5189589" y="6201707"/>
                    </a:cubicBezTo>
                    <a:lnTo>
                      <a:pt x="890997" y="6729513"/>
                    </a:lnTo>
                    <a:cubicBezTo>
                      <a:pt x="810367" y="6739411"/>
                      <a:pt x="736319" y="6681540"/>
                      <a:pt x="726421" y="6600934"/>
                    </a:cubicBezTo>
                    <a:lnTo>
                      <a:pt x="148187" y="1891547"/>
                    </a:lnTo>
                    <a:lnTo>
                      <a:pt x="1103" y="693460"/>
                    </a:lnTo>
                    <a:cubicBezTo>
                      <a:pt x="-8795" y="612855"/>
                      <a:pt x="49051" y="538781"/>
                      <a:pt x="129681" y="528883"/>
                    </a:cubicBez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BD371FAF-E38D-40AF-FF5E-4CAF8B20A8A4}"/>
                  </a:ext>
                </a:extLst>
              </p:cNvPr>
              <p:cNvSpPr/>
              <p:nvPr/>
            </p:nvSpPr>
            <p:spPr>
              <a:xfrm>
                <a:off x="-6337502" y="-1714559"/>
                <a:ext cx="5445892" cy="6857242"/>
              </a:xfrm>
              <a:custGeom>
                <a:avLst/>
                <a:gdLst>
                  <a:gd name="connsiteX0" fmla="*/ 936064 w 5445892"/>
                  <a:gd name="connsiteY0" fmla="*/ 6857242 h 6857242"/>
                  <a:gd name="connsiteX1" fmla="*/ 806549 w 5445892"/>
                  <a:gd name="connsiteY1" fmla="*/ 6812358 h 6857242"/>
                  <a:gd name="connsiteX2" fmla="*/ 726932 w 5445892"/>
                  <a:gd name="connsiteY2" fmla="*/ 6671983 h 6857242"/>
                  <a:gd name="connsiteX3" fmla="*/ 1589 w 5445892"/>
                  <a:gd name="connsiteY3" fmla="*/ 764508 h 6857242"/>
                  <a:gd name="connsiteX4" fmla="*/ 44904 w 5445892"/>
                  <a:gd name="connsiteY4" fmla="*/ 609020 h 6857242"/>
                  <a:gd name="connsiteX5" fmla="*/ 185304 w 5445892"/>
                  <a:gd name="connsiteY5" fmla="*/ 529402 h 6857242"/>
                  <a:gd name="connsiteX6" fmla="*/ 4483870 w 5445892"/>
                  <a:gd name="connsiteY6" fmla="*/ 1597 h 6857242"/>
                  <a:gd name="connsiteX7" fmla="*/ 4718952 w 5445892"/>
                  <a:gd name="connsiteY7" fmla="*/ 185261 h 6857242"/>
                  <a:gd name="connsiteX8" fmla="*/ 5444295 w 5445892"/>
                  <a:gd name="connsiteY8" fmla="*/ 6092736 h 6857242"/>
                  <a:gd name="connsiteX9" fmla="*/ 5401005 w 5445892"/>
                  <a:gd name="connsiteY9" fmla="*/ 6248224 h 6857242"/>
                  <a:gd name="connsiteX10" fmla="*/ 5260604 w 5445892"/>
                  <a:gd name="connsiteY10" fmla="*/ 6327843 h 6857242"/>
                  <a:gd name="connsiteX11" fmla="*/ 962012 w 5445892"/>
                  <a:gd name="connsiteY11" fmla="*/ 6855648 h 6857242"/>
                  <a:gd name="connsiteX12" fmla="*/ 936064 w 5445892"/>
                  <a:gd name="connsiteY12" fmla="*/ 6857242 h 6857242"/>
                  <a:gd name="connsiteX13" fmla="*/ 4509642 w 5445892"/>
                  <a:gd name="connsiteY13" fmla="*/ 126605 h 6857242"/>
                  <a:gd name="connsiteX14" fmla="*/ 4499288 w 5445892"/>
                  <a:gd name="connsiteY14" fmla="*/ 127238 h 6857242"/>
                  <a:gd name="connsiteX15" fmla="*/ 200696 w 5445892"/>
                  <a:gd name="connsiteY15" fmla="*/ 655043 h 6857242"/>
                  <a:gd name="connsiteX16" fmla="*/ 200696 w 5445892"/>
                  <a:gd name="connsiteY16" fmla="*/ 655043 h 6857242"/>
                  <a:gd name="connsiteX17" fmla="*/ 144622 w 5445892"/>
                  <a:gd name="connsiteY17" fmla="*/ 686966 h 6857242"/>
                  <a:gd name="connsiteX18" fmla="*/ 127205 w 5445892"/>
                  <a:gd name="connsiteY18" fmla="*/ 749091 h 6857242"/>
                  <a:gd name="connsiteX19" fmla="*/ 852548 w 5445892"/>
                  <a:gd name="connsiteY19" fmla="*/ 6656540 h 6857242"/>
                  <a:gd name="connsiteX20" fmla="*/ 884471 w 5445892"/>
                  <a:gd name="connsiteY20" fmla="*/ 6712615 h 6857242"/>
                  <a:gd name="connsiteX21" fmla="*/ 946595 w 5445892"/>
                  <a:gd name="connsiteY21" fmla="*/ 6730006 h 6857242"/>
                  <a:gd name="connsiteX22" fmla="*/ 5245212 w 5445892"/>
                  <a:gd name="connsiteY22" fmla="*/ 6202201 h 6857242"/>
                  <a:gd name="connsiteX23" fmla="*/ 5301287 w 5445892"/>
                  <a:gd name="connsiteY23" fmla="*/ 6170278 h 6857242"/>
                  <a:gd name="connsiteX24" fmla="*/ 5318678 w 5445892"/>
                  <a:gd name="connsiteY24" fmla="*/ 6108154 h 6857242"/>
                  <a:gd name="connsiteX25" fmla="*/ 4593335 w 5445892"/>
                  <a:gd name="connsiteY25" fmla="*/ 200704 h 6857242"/>
                  <a:gd name="connsiteX26" fmla="*/ 4509642 w 5445892"/>
                  <a:gd name="connsiteY26" fmla="*/ 126605 h 6857242"/>
                  <a:gd name="connsiteX27" fmla="*/ 193000 w 5445892"/>
                  <a:gd name="connsiteY27" fmla="*/ 592235 h 6857242"/>
                  <a:gd name="connsiteX28" fmla="*/ 193202 w 5445892"/>
                  <a:gd name="connsiteY28" fmla="*/ 592235 h 6857242"/>
                  <a:gd name="connsiteX29" fmla="*/ 193000 w 5445892"/>
                  <a:gd name="connsiteY29" fmla="*/ 592235 h 6857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445892" h="6857242">
                    <a:moveTo>
                      <a:pt x="936064" y="6857242"/>
                    </a:moveTo>
                    <a:cubicBezTo>
                      <a:pt x="889306" y="6857242"/>
                      <a:pt x="844118" y="6841699"/>
                      <a:pt x="806549" y="6812358"/>
                    </a:cubicBezTo>
                    <a:cubicBezTo>
                      <a:pt x="762044" y="6777600"/>
                      <a:pt x="733792" y="6727753"/>
                      <a:pt x="726932" y="6671983"/>
                    </a:cubicBezTo>
                    <a:lnTo>
                      <a:pt x="1589" y="764508"/>
                    </a:lnTo>
                    <a:cubicBezTo>
                      <a:pt x="-5247" y="708738"/>
                      <a:pt x="10120" y="653524"/>
                      <a:pt x="44904" y="609020"/>
                    </a:cubicBezTo>
                    <a:cubicBezTo>
                      <a:pt x="79662" y="564515"/>
                      <a:pt x="129508" y="536262"/>
                      <a:pt x="185304" y="529402"/>
                    </a:cubicBezTo>
                    <a:lnTo>
                      <a:pt x="4483870" y="1597"/>
                    </a:lnTo>
                    <a:cubicBezTo>
                      <a:pt x="4599436" y="-12631"/>
                      <a:pt x="4704775" y="69822"/>
                      <a:pt x="4718952" y="185261"/>
                    </a:cubicBezTo>
                    <a:lnTo>
                      <a:pt x="5444295" y="6092736"/>
                    </a:lnTo>
                    <a:cubicBezTo>
                      <a:pt x="5451155" y="6148481"/>
                      <a:pt x="5435788" y="6203720"/>
                      <a:pt x="5401005" y="6248224"/>
                    </a:cubicBezTo>
                    <a:cubicBezTo>
                      <a:pt x="5366221" y="6292730"/>
                      <a:pt x="5316375" y="6320982"/>
                      <a:pt x="5260604" y="6327843"/>
                    </a:cubicBezTo>
                    <a:lnTo>
                      <a:pt x="962012" y="6855648"/>
                    </a:lnTo>
                    <a:cubicBezTo>
                      <a:pt x="953329" y="6856711"/>
                      <a:pt x="944671" y="6857242"/>
                      <a:pt x="936064" y="6857242"/>
                    </a:cubicBezTo>
                    <a:close/>
                    <a:moveTo>
                      <a:pt x="4509642" y="126605"/>
                    </a:moveTo>
                    <a:cubicBezTo>
                      <a:pt x="4506250" y="126605"/>
                      <a:pt x="4502781" y="126808"/>
                      <a:pt x="4499288" y="127238"/>
                    </a:cubicBezTo>
                    <a:lnTo>
                      <a:pt x="200696" y="655043"/>
                    </a:lnTo>
                    <a:lnTo>
                      <a:pt x="200696" y="655043"/>
                    </a:lnTo>
                    <a:cubicBezTo>
                      <a:pt x="178494" y="657752"/>
                      <a:pt x="158571" y="669093"/>
                      <a:pt x="144622" y="686966"/>
                    </a:cubicBezTo>
                    <a:cubicBezTo>
                      <a:pt x="130673" y="704839"/>
                      <a:pt x="124496" y="726889"/>
                      <a:pt x="127205" y="749091"/>
                    </a:cubicBezTo>
                    <a:lnTo>
                      <a:pt x="852548" y="6656540"/>
                    </a:lnTo>
                    <a:cubicBezTo>
                      <a:pt x="855282" y="6678742"/>
                      <a:pt x="866623" y="6698640"/>
                      <a:pt x="884471" y="6712615"/>
                    </a:cubicBezTo>
                    <a:cubicBezTo>
                      <a:pt x="902344" y="6726563"/>
                      <a:pt x="924343" y="6732614"/>
                      <a:pt x="946595" y="6730006"/>
                    </a:cubicBezTo>
                    <a:lnTo>
                      <a:pt x="5245212" y="6202201"/>
                    </a:lnTo>
                    <a:cubicBezTo>
                      <a:pt x="5267414" y="6199492"/>
                      <a:pt x="5287312" y="6188151"/>
                      <a:pt x="5301287" y="6170278"/>
                    </a:cubicBezTo>
                    <a:cubicBezTo>
                      <a:pt x="5315236" y="6152405"/>
                      <a:pt x="5321387" y="6130381"/>
                      <a:pt x="5318678" y="6108154"/>
                    </a:cubicBezTo>
                    <a:lnTo>
                      <a:pt x="4593335" y="200704"/>
                    </a:lnTo>
                    <a:cubicBezTo>
                      <a:pt x="4588070" y="157996"/>
                      <a:pt x="4551615" y="126605"/>
                      <a:pt x="4509642" y="126605"/>
                    </a:cubicBezTo>
                    <a:close/>
                    <a:moveTo>
                      <a:pt x="193000" y="592235"/>
                    </a:moveTo>
                    <a:lnTo>
                      <a:pt x="193202" y="592235"/>
                    </a:lnTo>
                    <a:lnTo>
                      <a:pt x="193000" y="592235"/>
                    </a:ln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265F3E79-B400-7E17-7176-D534CC496A53}"/>
                  </a:ext>
                </a:extLst>
              </p:cNvPr>
              <p:cNvSpPr/>
              <p:nvPr/>
            </p:nvSpPr>
            <p:spPr>
              <a:xfrm>
                <a:off x="-5927649" y="-1409505"/>
                <a:ext cx="4626226" cy="6247159"/>
              </a:xfrm>
              <a:custGeom>
                <a:avLst/>
                <a:gdLst>
                  <a:gd name="connsiteX0" fmla="*/ 4626201 w 4626226"/>
                  <a:gd name="connsiteY0" fmla="*/ 6099494 h 6247159"/>
                  <a:gd name="connsiteX1" fmla="*/ 4478535 w 4626226"/>
                  <a:gd name="connsiteY1" fmla="*/ 6247160 h 6247159"/>
                  <a:gd name="connsiteX2" fmla="*/ 147666 w 4626226"/>
                  <a:gd name="connsiteY2" fmla="*/ 6247160 h 6247159"/>
                  <a:gd name="connsiteX3" fmla="*/ 0 w 4626226"/>
                  <a:gd name="connsiteY3" fmla="*/ 6099494 h 6247159"/>
                  <a:gd name="connsiteX4" fmla="*/ 0 w 4626226"/>
                  <a:gd name="connsiteY4" fmla="*/ 147666 h 6247159"/>
                  <a:gd name="connsiteX5" fmla="*/ 147666 w 4626226"/>
                  <a:gd name="connsiteY5" fmla="*/ 0 h 6247159"/>
                  <a:gd name="connsiteX6" fmla="*/ 3482391 w 4626226"/>
                  <a:gd name="connsiteY6" fmla="*/ 0 h 6247159"/>
                  <a:gd name="connsiteX7" fmla="*/ 4626226 w 4626226"/>
                  <a:gd name="connsiteY7" fmla="*/ 1143836 h 6247159"/>
                  <a:gd name="connsiteX8" fmla="*/ 4626226 w 4626226"/>
                  <a:gd name="connsiteY8" fmla="*/ 6099494 h 6247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26226" h="6247159">
                    <a:moveTo>
                      <a:pt x="4626201" y="6099494"/>
                    </a:moveTo>
                    <a:cubicBezTo>
                      <a:pt x="4626201" y="6180706"/>
                      <a:pt x="4559748" y="6247160"/>
                      <a:pt x="4478535" y="6247160"/>
                    </a:cubicBezTo>
                    <a:lnTo>
                      <a:pt x="147666" y="6247160"/>
                    </a:lnTo>
                    <a:cubicBezTo>
                      <a:pt x="66453" y="6247160"/>
                      <a:pt x="0" y="6180706"/>
                      <a:pt x="0" y="6099494"/>
                    </a:cubicBezTo>
                    <a:lnTo>
                      <a:pt x="0" y="147666"/>
                    </a:lnTo>
                    <a:cubicBezTo>
                      <a:pt x="0" y="66453"/>
                      <a:pt x="66453" y="0"/>
                      <a:pt x="147666" y="0"/>
                    </a:cubicBezTo>
                    <a:lnTo>
                      <a:pt x="3482391" y="0"/>
                    </a:lnTo>
                    <a:lnTo>
                      <a:pt x="4626226" y="1143836"/>
                    </a:lnTo>
                    <a:lnTo>
                      <a:pt x="4626226" y="6099494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C0604637-C642-0723-75D7-A71B9C206C8D}"/>
                  </a:ext>
                </a:extLst>
              </p:cNvPr>
              <p:cNvSpPr/>
              <p:nvPr/>
            </p:nvSpPr>
            <p:spPr>
              <a:xfrm>
                <a:off x="-5990963" y="-1472794"/>
                <a:ext cx="4752779" cy="6373737"/>
              </a:xfrm>
              <a:custGeom>
                <a:avLst/>
                <a:gdLst>
                  <a:gd name="connsiteX0" fmla="*/ 4541824 w 4752779"/>
                  <a:gd name="connsiteY0" fmla="*/ 6373738 h 6373737"/>
                  <a:gd name="connsiteX1" fmla="*/ 210955 w 4752779"/>
                  <a:gd name="connsiteY1" fmla="*/ 6373738 h 6373737"/>
                  <a:gd name="connsiteX2" fmla="*/ 0 w 4752779"/>
                  <a:gd name="connsiteY2" fmla="*/ 6162783 h 6373737"/>
                  <a:gd name="connsiteX3" fmla="*/ 0 w 4752779"/>
                  <a:gd name="connsiteY3" fmla="*/ 210955 h 6373737"/>
                  <a:gd name="connsiteX4" fmla="*/ 210955 w 4752779"/>
                  <a:gd name="connsiteY4" fmla="*/ 0 h 6373737"/>
                  <a:gd name="connsiteX5" fmla="*/ 3545680 w 4752779"/>
                  <a:gd name="connsiteY5" fmla="*/ 0 h 6373737"/>
                  <a:gd name="connsiteX6" fmla="*/ 3590438 w 4752779"/>
                  <a:gd name="connsiteY6" fmla="*/ 18531 h 6373737"/>
                  <a:gd name="connsiteX7" fmla="*/ 4734248 w 4752779"/>
                  <a:gd name="connsiteY7" fmla="*/ 1162367 h 6373737"/>
                  <a:gd name="connsiteX8" fmla="*/ 4752779 w 4752779"/>
                  <a:gd name="connsiteY8" fmla="*/ 1207125 h 6373737"/>
                  <a:gd name="connsiteX9" fmla="*/ 4752779 w 4752779"/>
                  <a:gd name="connsiteY9" fmla="*/ 6162783 h 6373737"/>
                  <a:gd name="connsiteX10" fmla="*/ 4541824 w 4752779"/>
                  <a:gd name="connsiteY10" fmla="*/ 6373738 h 6373737"/>
                  <a:gd name="connsiteX11" fmla="*/ 210955 w 4752779"/>
                  <a:gd name="connsiteY11" fmla="*/ 126553 h 6373737"/>
                  <a:gd name="connsiteX12" fmla="*/ 126578 w 4752779"/>
                  <a:gd name="connsiteY12" fmla="*/ 210930 h 6373737"/>
                  <a:gd name="connsiteX13" fmla="*/ 126578 w 4752779"/>
                  <a:gd name="connsiteY13" fmla="*/ 6162758 h 6373737"/>
                  <a:gd name="connsiteX14" fmla="*/ 210955 w 4752779"/>
                  <a:gd name="connsiteY14" fmla="*/ 6247134 h 6373737"/>
                  <a:gd name="connsiteX15" fmla="*/ 4541824 w 4752779"/>
                  <a:gd name="connsiteY15" fmla="*/ 6247134 h 6373737"/>
                  <a:gd name="connsiteX16" fmla="*/ 4626201 w 4752779"/>
                  <a:gd name="connsiteY16" fmla="*/ 6162758 h 6373737"/>
                  <a:gd name="connsiteX17" fmla="*/ 4626201 w 4752779"/>
                  <a:gd name="connsiteY17" fmla="*/ 1233326 h 6373737"/>
                  <a:gd name="connsiteX18" fmla="*/ 3519453 w 4752779"/>
                  <a:gd name="connsiteY18" fmla="*/ 126578 h 6373737"/>
                  <a:gd name="connsiteX19" fmla="*/ 210955 w 4752779"/>
                  <a:gd name="connsiteY19" fmla="*/ 126578 h 637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752779" h="6373737">
                    <a:moveTo>
                      <a:pt x="4541824" y="6373738"/>
                    </a:moveTo>
                    <a:lnTo>
                      <a:pt x="210955" y="6373738"/>
                    </a:lnTo>
                    <a:cubicBezTo>
                      <a:pt x="94630" y="6373738"/>
                      <a:pt x="0" y="6279083"/>
                      <a:pt x="0" y="6162783"/>
                    </a:cubicBezTo>
                    <a:lnTo>
                      <a:pt x="0" y="210955"/>
                    </a:lnTo>
                    <a:cubicBezTo>
                      <a:pt x="0" y="94630"/>
                      <a:pt x="94655" y="0"/>
                      <a:pt x="210955" y="0"/>
                    </a:cubicBezTo>
                    <a:lnTo>
                      <a:pt x="3545680" y="0"/>
                    </a:lnTo>
                    <a:cubicBezTo>
                      <a:pt x="3562464" y="0"/>
                      <a:pt x="3578565" y="6683"/>
                      <a:pt x="3590438" y="18531"/>
                    </a:cubicBezTo>
                    <a:lnTo>
                      <a:pt x="4734248" y="1162367"/>
                    </a:lnTo>
                    <a:cubicBezTo>
                      <a:pt x="4746121" y="1174240"/>
                      <a:pt x="4752779" y="1190315"/>
                      <a:pt x="4752779" y="1207125"/>
                    </a:cubicBezTo>
                    <a:lnTo>
                      <a:pt x="4752779" y="6162783"/>
                    </a:lnTo>
                    <a:cubicBezTo>
                      <a:pt x="4752779" y="6279108"/>
                      <a:pt x="4658124" y="6373738"/>
                      <a:pt x="4541824" y="6373738"/>
                    </a:cubicBezTo>
                    <a:close/>
                    <a:moveTo>
                      <a:pt x="210955" y="126553"/>
                    </a:moveTo>
                    <a:cubicBezTo>
                      <a:pt x="164425" y="126553"/>
                      <a:pt x="126578" y="164400"/>
                      <a:pt x="126578" y="210930"/>
                    </a:cubicBezTo>
                    <a:lnTo>
                      <a:pt x="126578" y="6162758"/>
                    </a:lnTo>
                    <a:cubicBezTo>
                      <a:pt x="126578" y="6209288"/>
                      <a:pt x="164425" y="6247134"/>
                      <a:pt x="210955" y="6247134"/>
                    </a:cubicBezTo>
                    <a:lnTo>
                      <a:pt x="4541824" y="6247134"/>
                    </a:lnTo>
                    <a:cubicBezTo>
                      <a:pt x="4588354" y="6247134"/>
                      <a:pt x="4626201" y="6209288"/>
                      <a:pt x="4626201" y="6162758"/>
                    </a:cubicBezTo>
                    <a:lnTo>
                      <a:pt x="4626201" y="1233326"/>
                    </a:lnTo>
                    <a:lnTo>
                      <a:pt x="3519453" y="126578"/>
                    </a:lnTo>
                    <a:lnTo>
                      <a:pt x="210955" y="126578"/>
                    </a:ln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65EAD631-61CD-F141-3721-CD12E05D0EC8}"/>
                  </a:ext>
                </a:extLst>
              </p:cNvPr>
              <p:cNvSpPr/>
              <p:nvPr/>
            </p:nvSpPr>
            <p:spPr>
              <a:xfrm>
                <a:off x="-5335668" y="-866941"/>
                <a:ext cx="462820" cy="462820"/>
              </a:xfrm>
              <a:custGeom>
                <a:avLst/>
                <a:gdLst>
                  <a:gd name="connsiteX0" fmla="*/ 231410 w 462820"/>
                  <a:gd name="connsiteY0" fmla="*/ 462820 h 462820"/>
                  <a:gd name="connsiteX1" fmla="*/ 0 w 462820"/>
                  <a:gd name="connsiteY1" fmla="*/ 231410 h 462820"/>
                  <a:gd name="connsiteX2" fmla="*/ 231410 w 462820"/>
                  <a:gd name="connsiteY2" fmla="*/ 0 h 462820"/>
                  <a:gd name="connsiteX3" fmla="*/ 462820 w 462820"/>
                  <a:gd name="connsiteY3" fmla="*/ 231410 h 462820"/>
                  <a:gd name="connsiteX4" fmla="*/ 399531 w 462820"/>
                  <a:gd name="connsiteY4" fmla="*/ 294699 h 462820"/>
                  <a:gd name="connsiteX5" fmla="*/ 336242 w 462820"/>
                  <a:gd name="connsiteY5" fmla="*/ 231410 h 462820"/>
                  <a:gd name="connsiteX6" fmla="*/ 231410 w 462820"/>
                  <a:gd name="connsiteY6" fmla="*/ 126578 h 462820"/>
                  <a:gd name="connsiteX7" fmla="*/ 126578 w 462820"/>
                  <a:gd name="connsiteY7" fmla="*/ 231410 h 462820"/>
                  <a:gd name="connsiteX8" fmla="*/ 231410 w 462820"/>
                  <a:gd name="connsiteY8" fmla="*/ 336242 h 462820"/>
                  <a:gd name="connsiteX9" fmla="*/ 294699 w 462820"/>
                  <a:gd name="connsiteY9" fmla="*/ 399531 h 462820"/>
                  <a:gd name="connsiteX10" fmla="*/ 231410 w 462820"/>
                  <a:gd name="connsiteY10" fmla="*/ 462820 h 462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2820" h="462820">
                    <a:moveTo>
                      <a:pt x="231410" y="462820"/>
                    </a:moveTo>
                    <a:cubicBezTo>
                      <a:pt x="103819" y="462820"/>
                      <a:pt x="0" y="359001"/>
                      <a:pt x="0" y="231410"/>
                    </a:cubicBezTo>
                    <a:cubicBezTo>
                      <a:pt x="0" y="103819"/>
                      <a:pt x="103819" y="0"/>
                      <a:pt x="231410" y="0"/>
                    </a:cubicBezTo>
                    <a:cubicBezTo>
                      <a:pt x="359001" y="0"/>
                      <a:pt x="462820" y="103819"/>
                      <a:pt x="462820" y="231410"/>
                    </a:cubicBezTo>
                    <a:cubicBezTo>
                      <a:pt x="462820" y="266371"/>
                      <a:pt x="434492" y="294699"/>
                      <a:pt x="399531" y="294699"/>
                    </a:cubicBezTo>
                    <a:cubicBezTo>
                      <a:pt x="364570" y="294699"/>
                      <a:pt x="336242" y="266371"/>
                      <a:pt x="336242" y="231410"/>
                    </a:cubicBezTo>
                    <a:cubicBezTo>
                      <a:pt x="336242" y="173589"/>
                      <a:pt x="289231" y="126578"/>
                      <a:pt x="231410" y="126578"/>
                    </a:cubicBezTo>
                    <a:cubicBezTo>
                      <a:pt x="173589" y="126578"/>
                      <a:pt x="126578" y="173589"/>
                      <a:pt x="126578" y="231410"/>
                    </a:cubicBezTo>
                    <a:cubicBezTo>
                      <a:pt x="126578" y="289231"/>
                      <a:pt x="173589" y="336242"/>
                      <a:pt x="231410" y="336242"/>
                    </a:cubicBezTo>
                    <a:cubicBezTo>
                      <a:pt x="266371" y="336242"/>
                      <a:pt x="294699" y="364570"/>
                      <a:pt x="294699" y="399531"/>
                    </a:cubicBezTo>
                    <a:cubicBezTo>
                      <a:pt x="294699" y="434492"/>
                      <a:pt x="266371" y="462820"/>
                      <a:pt x="231410" y="462820"/>
                    </a:cubicBez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7136A745-9D39-AB97-FD57-252DF62BC205}"/>
                  </a:ext>
                </a:extLst>
              </p:cNvPr>
              <p:cNvSpPr/>
              <p:nvPr/>
            </p:nvSpPr>
            <p:spPr>
              <a:xfrm>
                <a:off x="-5358073" y="-530699"/>
                <a:ext cx="507628" cy="507628"/>
              </a:xfrm>
              <a:custGeom>
                <a:avLst/>
                <a:gdLst>
                  <a:gd name="connsiteX0" fmla="*/ 253814 w 507628"/>
                  <a:gd name="connsiteY0" fmla="*/ 507629 h 507628"/>
                  <a:gd name="connsiteX1" fmla="*/ 0 w 507628"/>
                  <a:gd name="connsiteY1" fmla="*/ 253814 h 507628"/>
                  <a:gd name="connsiteX2" fmla="*/ 63289 w 507628"/>
                  <a:gd name="connsiteY2" fmla="*/ 190525 h 507628"/>
                  <a:gd name="connsiteX3" fmla="*/ 126578 w 507628"/>
                  <a:gd name="connsiteY3" fmla="*/ 253814 h 507628"/>
                  <a:gd name="connsiteX4" fmla="*/ 253814 w 507628"/>
                  <a:gd name="connsiteY4" fmla="*/ 381051 h 507628"/>
                  <a:gd name="connsiteX5" fmla="*/ 381051 w 507628"/>
                  <a:gd name="connsiteY5" fmla="*/ 253814 h 507628"/>
                  <a:gd name="connsiteX6" fmla="*/ 253814 w 507628"/>
                  <a:gd name="connsiteY6" fmla="*/ 126578 h 507628"/>
                  <a:gd name="connsiteX7" fmla="*/ 190525 w 507628"/>
                  <a:gd name="connsiteY7" fmla="*/ 63289 h 507628"/>
                  <a:gd name="connsiteX8" fmla="*/ 253814 w 507628"/>
                  <a:gd name="connsiteY8" fmla="*/ 0 h 507628"/>
                  <a:gd name="connsiteX9" fmla="*/ 507629 w 507628"/>
                  <a:gd name="connsiteY9" fmla="*/ 253814 h 507628"/>
                  <a:gd name="connsiteX10" fmla="*/ 253814 w 507628"/>
                  <a:gd name="connsiteY10" fmla="*/ 507629 h 507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7628" h="507628">
                    <a:moveTo>
                      <a:pt x="253814" y="507629"/>
                    </a:moveTo>
                    <a:cubicBezTo>
                      <a:pt x="113870" y="507629"/>
                      <a:pt x="0" y="393759"/>
                      <a:pt x="0" y="253814"/>
                    </a:cubicBezTo>
                    <a:cubicBezTo>
                      <a:pt x="0" y="218854"/>
                      <a:pt x="28328" y="190525"/>
                      <a:pt x="63289" y="190525"/>
                    </a:cubicBezTo>
                    <a:cubicBezTo>
                      <a:pt x="98250" y="190525"/>
                      <a:pt x="126578" y="218854"/>
                      <a:pt x="126578" y="253814"/>
                    </a:cubicBezTo>
                    <a:cubicBezTo>
                      <a:pt x="126578" y="323964"/>
                      <a:pt x="183665" y="381051"/>
                      <a:pt x="253814" y="381051"/>
                    </a:cubicBezTo>
                    <a:cubicBezTo>
                      <a:pt x="323964" y="381051"/>
                      <a:pt x="381051" y="323964"/>
                      <a:pt x="381051" y="253814"/>
                    </a:cubicBezTo>
                    <a:cubicBezTo>
                      <a:pt x="381051" y="183665"/>
                      <a:pt x="323964" y="126578"/>
                      <a:pt x="253814" y="126578"/>
                    </a:cubicBezTo>
                    <a:cubicBezTo>
                      <a:pt x="218853" y="126578"/>
                      <a:pt x="190525" y="98250"/>
                      <a:pt x="190525" y="63289"/>
                    </a:cubicBezTo>
                    <a:cubicBezTo>
                      <a:pt x="190525" y="28328"/>
                      <a:pt x="218853" y="0"/>
                      <a:pt x="253814" y="0"/>
                    </a:cubicBezTo>
                    <a:cubicBezTo>
                      <a:pt x="393759" y="0"/>
                      <a:pt x="507629" y="113870"/>
                      <a:pt x="507629" y="253814"/>
                    </a:cubicBezTo>
                    <a:cubicBezTo>
                      <a:pt x="507629" y="393759"/>
                      <a:pt x="393759" y="507629"/>
                      <a:pt x="253814" y="507629"/>
                    </a:cubicBez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871DD49B-7C12-20F6-A3C8-79E7519F4D82}"/>
                  </a:ext>
                </a:extLst>
              </p:cNvPr>
              <p:cNvSpPr/>
              <p:nvPr/>
            </p:nvSpPr>
            <p:spPr>
              <a:xfrm>
                <a:off x="-5167547" y="-956584"/>
                <a:ext cx="126578" cy="216245"/>
              </a:xfrm>
              <a:custGeom>
                <a:avLst/>
                <a:gdLst>
                  <a:gd name="connsiteX0" fmla="*/ 63289 w 126578"/>
                  <a:gd name="connsiteY0" fmla="*/ 216246 h 216245"/>
                  <a:gd name="connsiteX1" fmla="*/ 0 w 126578"/>
                  <a:gd name="connsiteY1" fmla="*/ 152957 h 216245"/>
                  <a:gd name="connsiteX2" fmla="*/ 0 w 126578"/>
                  <a:gd name="connsiteY2" fmla="*/ 63289 h 216245"/>
                  <a:gd name="connsiteX3" fmla="*/ 63289 w 126578"/>
                  <a:gd name="connsiteY3" fmla="*/ 0 h 216245"/>
                  <a:gd name="connsiteX4" fmla="*/ 126578 w 126578"/>
                  <a:gd name="connsiteY4" fmla="*/ 63289 h 216245"/>
                  <a:gd name="connsiteX5" fmla="*/ 126578 w 126578"/>
                  <a:gd name="connsiteY5" fmla="*/ 152957 h 216245"/>
                  <a:gd name="connsiteX6" fmla="*/ 63289 w 126578"/>
                  <a:gd name="connsiteY6" fmla="*/ 216246 h 216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578" h="216245">
                    <a:moveTo>
                      <a:pt x="63289" y="216246"/>
                    </a:moveTo>
                    <a:cubicBezTo>
                      <a:pt x="28328" y="216246"/>
                      <a:pt x="0" y="187918"/>
                      <a:pt x="0" y="152957"/>
                    </a:cubicBezTo>
                    <a:lnTo>
                      <a:pt x="0" y="63289"/>
                    </a:lnTo>
                    <a:cubicBezTo>
                      <a:pt x="0" y="28328"/>
                      <a:pt x="28328" y="0"/>
                      <a:pt x="63289" y="0"/>
                    </a:cubicBezTo>
                    <a:cubicBezTo>
                      <a:pt x="98250" y="0"/>
                      <a:pt x="126578" y="28328"/>
                      <a:pt x="126578" y="63289"/>
                    </a:cubicBezTo>
                    <a:lnTo>
                      <a:pt x="126578" y="152957"/>
                    </a:lnTo>
                    <a:cubicBezTo>
                      <a:pt x="126578" y="187918"/>
                      <a:pt x="98250" y="216246"/>
                      <a:pt x="63289" y="216246"/>
                    </a:cubicBez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A77D71A3-953A-7B18-D107-4280A4303528}"/>
                  </a:ext>
                </a:extLst>
              </p:cNvPr>
              <p:cNvSpPr/>
              <p:nvPr/>
            </p:nvSpPr>
            <p:spPr>
              <a:xfrm>
                <a:off x="-5167547" y="-149649"/>
                <a:ext cx="126578" cy="216246"/>
              </a:xfrm>
              <a:custGeom>
                <a:avLst/>
                <a:gdLst>
                  <a:gd name="connsiteX0" fmla="*/ 63289 w 126578"/>
                  <a:gd name="connsiteY0" fmla="*/ 216246 h 216246"/>
                  <a:gd name="connsiteX1" fmla="*/ 0 w 126578"/>
                  <a:gd name="connsiteY1" fmla="*/ 152957 h 216246"/>
                  <a:gd name="connsiteX2" fmla="*/ 0 w 126578"/>
                  <a:gd name="connsiteY2" fmla="*/ 63289 h 216246"/>
                  <a:gd name="connsiteX3" fmla="*/ 63289 w 126578"/>
                  <a:gd name="connsiteY3" fmla="*/ 0 h 216246"/>
                  <a:gd name="connsiteX4" fmla="*/ 126578 w 126578"/>
                  <a:gd name="connsiteY4" fmla="*/ 63289 h 216246"/>
                  <a:gd name="connsiteX5" fmla="*/ 126578 w 126578"/>
                  <a:gd name="connsiteY5" fmla="*/ 152957 h 216246"/>
                  <a:gd name="connsiteX6" fmla="*/ 63289 w 126578"/>
                  <a:gd name="connsiteY6" fmla="*/ 216246 h 216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578" h="216246">
                    <a:moveTo>
                      <a:pt x="63289" y="216246"/>
                    </a:moveTo>
                    <a:cubicBezTo>
                      <a:pt x="28328" y="216246"/>
                      <a:pt x="0" y="187918"/>
                      <a:pt x="0" y="152957"/>
                    </a:cubicBezTo>
                    <a:lnTo>
                      <a:pt x="0" y="63289"/>
                    </a:lnTo>
                    <a:cubicBezTo>
                      <a:pt x="0" y="28328"/>
                      <a:pt x="28328" y="0"/>
                      <a:pt x="63289" y="0"/>
                    </a:cubicBezTo>
                    <a:cubicBezTo>
                      <a:pt x="98250" y="0"/>
                      <a:pt x="126578" y="28328"/>
                      <a:pt x="126578" y="63289"/>
                    </a:cubicBezTo>
                    <a:lnTo>
                      <a:pt x="126578" y="152957"/>
                    </a:lnTo>
                    <a:cubicBezTo>
                      <a:pt x="126578" y="187918"/>
                      <a:pt x="98250" y="216246"/>
                      <a:pt x="63289" y="216246"/>
                    </a:cubicBez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366AE0D5-087F-0E38-6867-99884DCEC04C}"/>
                  </a:ext>
                </a:extLst>
              </p:cNvPr>
              <p:cNvSpPr/>
              <p:nvPr/>
            </p:nvSpPr>
            <p:spPr>
              <a:xfrm>
                <a:off x="-2445283" y="-1409531"/>
                <a:ext cx="1143835" cy="1143835"/>
              </a:xfrm>
              <a:custGeom>
                <a:avLst/>
                <a:gdLst>
                  <a:gd name="connsiteX0" fmla="*/ 1143836 w 1143835"/>
                  <a:gd name="connsiteY0" fmla="*/ 1143836 h 1143835"/>
                  <a:gd name="connsiteX1" fmla="*/ 0 w 1143835"/>
                  <a:gd name="connsiteY1" fmla="*/ 1143836 h 1143835"/>
                  <a:gd name="connsiteX2" fmla="*/ 0 w 1143835"/>
                  <a:gd name="connsiteY2" fmla="*/ 0 h 1143835"/>
                  <a:gd name="connsiteX3" fmla="*/ 1143836 w 1143835"/>
                  <a:gd name="connsiteY3" fmla="*/ 1143836 h 114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3835" h="1143835">
                    <a:moveTo>
                      <a:pt x="1143836" y="1143836"/>
                    </a:moveTo>
                    <a:lnTo>
                      <a:pt x="0" y="1143836"/>
                    </a:lnTo>
                    <a:lnTo>
                      <a:pt x="0" y="0"/>
                    </a:lnTo>
                    <a:lnTo>
                      <a:pt x="1143836" y="1143836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FB717803-3BAF-5698-70F5-FF0AA8C3B10E}"/>
                  </a:ext>
                </a:extLst>
              </p:cNvPr>
              <p:cNvSpPr/>
              <p:nvPr/>
            </p:nvSpPr>
            <p:spPr>
              <a:xfrm>
                <a:off x="-2508547" y="-1472863"/>
                <a:ext cx="1270397" cy="1270482"/>
              </a:xfrm>
              <a:custGeom>
                <a:avLst/>
                <a:gdLst>
                  <a:gd name="connsiteX0" fmla="*/ 1207099 w 1270397"/>
                  <a:gd name="connsiteY0" fmla="*/ 1270482 h 1270482"/>
                  <a:gd name="connsiteX1" fmla="*/ 63289 w 1270397"/>
                  <a:gd name="connsiteY1" fmla="*/ 1270482 h 1270482"/>
                  <a:gd name="connsiteX2" fmla="*/ 0 w 1270397"/>
                  <a:gd name="connsiteY2" fmla="*/ 1207193 h 1270482"/>
                  <a:gd name="connsiteX3" fmla="*/ 0 w 1270397"/>
                  <a:gd name="connsiteY3" fmla="*/ 63332 h 1270482"/>
                  <a:gd name="connsiteX4" fmla="*/ 39062 w 1270397"/>
                  <a:gd name="connsiteY4" fmla="*/ 4853 h 1270482"/>
                  <a:gd name="connsiteX5" fmla="*/ 108047 w 1270397"/>
                  <a:gd name="connsiteY5" fmla="*/ 18574 h 1270482"/>
                  <a:gd name="connsiteX6" fmla="*/ 1251857 w 1270397"/>
                  <a:gd name="connsiteY6" fmla="*/ 1162410 h 1270482"/>
                  <a:gd name="connsiteX7" fmla="*/ 1265578 w 1270397"/>
                  <a:gd name="connsiteY7" fmla="*/ 1231395 h 1270482"/>
                  <a:gd name="connsiteX8" fmla="*/ 1207099 w 1270397"/>
                  <a:gd name="connsiteY8" fmla="*/ 1270457 h 1270482"/>
                  <a:gd name="connsiteX9" fmla="*/ 126578 w 1270397"/>
                  <a:gd name="connsiteY9" fmla="*/ 1143904 h 1270482"/>
                  <a:gd name="connsiteX10" fmla="*/ 1054319 w 1270397"/>
                  <a:gd name="connsiteY10" fmla="*/ 1143904 h 1270482"/>
                  <a:gd name="connsiteX11" fmla="*/ 126578 w 1270397"/>
                  <a:gd name="connsiteY11" fmla="*/ 216163 h 1270482"/>
                  <a:gd name="connsiteX12" fmla="*/ 126578 w 1270397"/>
                  <a:gd name="connsiteY12" fmla="*/ 1143904 h 1270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70397" h="1270482">
                    <a:moveTo>
                      <a:pt x="1207099" y="1270482"/>
                    </a:moveTo>
                    <a:lnTo>
                      <a:pt x="63289" y="1270482"/>
                    </a:lnTo>
                    <a:cubicBezTo>
                      <a:pt x="28328" y="1270482"/>
                      <a:pt x="0" y="1242154"/>
                      <a:pt x="0" y="1207193"/>
                    </a:cubicBezTo>
                    <a:lnTo>
                      <a:pt x="0" y="63332"/>
                    </a:lnTo>
                    <a:cubicBezTo>
                      <a:pt x="0" y="37713"/>
                      <a:pt x="15417" y="14650"/>
                      <a:pt x="39062" y="4853"/>
                    </a:cubicBezTo>
                    <a:cubicBezTo>
                      <a:pt x="62732" y="-5020"/>
                      <a:pt x="89997" y="474"/>
                      <a:pt x="108047" y="18574"/>
                    </a:cubicBezTo>
                    <a:lnTo>
                      <a:pt x="1251857" y="1162410"/>
                    </a:lnTo>
                    <a:cubicBezTo>
                      <a:pt x="1269958" y="1180510"/>
                      <a:pt x="1275376" y="1207725"/>
                      <a:pt x="1265578" y="1231395"/>
                    </a:cubicBezTo>
                    <a:cubicBezTo>
                      <a:pt x="1255781" y="1255040"/>
                      <a:pt x="1232719" y="1270457"/>
                      <a:pt x="1207099" y="1270457"/>
                    </a:cubicBezTo>
                    <a:close/>
                    <a:moveTo>
                      <a:pt x="126578" y="1143904"/>
                    </a:moveTo>
                    <a:lnTo>
                      <a:pt x="1054319" y="1143904"/>
                    </a:lnTo>
                    <a:lnTo>
                      <a:pt x="126578" y="216163"/>
                    </a:lnTo>
                    <a:lnTo>
                      <a:pt x="126578" y="1143904"/>
                    </a:ln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FD9A9D3F-1134-041B-F94D-89F6A6503ED1}"/>
                  </a:ext>
                </a:extLst>
              </p:cNvPr>
              <p:cNvSpPr/>
              <p:nvPr/>
            </p:nvSpPr>
            <p:spPr>
              <a:xfrm>
                <a:off x="-4542555" y="-328959"/>
                <a:ext cx="1527696" cy="126578"/>
              </a:xfrm>
              <a:custGeom>
                <a:avLst/>
                <a:gdLst>
                  <a:gd name="connsiteX0" fmla="*/ 1464407 w 1527696"/>
                  <a:gd name="connsiteY0" fmla="*/ 126578 h 126578"/>
                  <a:gd name="connsiteX1" fmla="*/ 63289 w 1527696"/>
                  <a:gd name="connsiteY1" fmla="*/ 126578 h 126578"/>
                  <a:gd name="connsiteX2" fmla="*/ 0 w 1527696"/>
                  <a:gd name="connsiteY2" fmla="*/ 63289 h 126578"/>
                  <a:gd name="connsiteX3" fmla="*/ 63289 w 1527696"/>
                  <a:gd name="connsiteY3" fmla="*/ 0 h 126578"/>
                  <a:gd name="connsiteX4" fmla="*/ 1464407 w 1527696"/>
                  <a:gd name="connsiteY4" fmla="*/ 0 h 126578"/>
                  <a:gd name="connsiteX5" fmla="*/ 1527696 w 1527696"/>
                  <a:gd name="connsiteY5" fmla="*/ 63289 h 126578"/>
                  <a:gd name="connsiteX6" fmla="*/ 1464407 w 1527696"/>
                  <a:gd name="connsiteY6" fmla="*/ 126578 h 12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7696" h="126578">
                    <a:moveTo>
                      <a:pt x="1464407" y="126578"/>
                    </a:moveTo>
                    <a:lnTo>
                      <a:pt x="63289" y="126578"/>
                    </a:lnTo>
                    <a:cubicBezTo>
                      <a:pt x="28328" y="126578"/>
                      <a:pt x="0" y="98250"/>
                      <a:pt x="0" y="63289"/>
                    </a:cubicBezTo>
                    <a:cubicBezTo>
                      <a:pt x="0" y="28328"/>
                      <a:pt x="28328" y="0"/>
                      <a:pt x="63289" y="0"/>
                    </a:cubicBezTo>
                    <a:lnTo>
                      <a:pt x="1464407" y="0"/>
                    </a:lnTo>
                    <a:cubicBezTo>
                      <a:pt x="1499368" y="0"/>
                      <a:pt x="1527696" y="28328"/>
                      <a:pt x="1527696" y="63289"/>
                    </a:cubicBezTo>
                    <a:cubicBezTo>
                      <a:pt x="1527696" y="98250"/>
                      <a:pt x="1499368" y="126578"/>
                      <a:pt x="1464407" y="126578"/>
                    </a:cubicBez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8A09E1B8-DBC9-56F5-322A-F267A756053C}"/>
                  </a:ext>
                </a:extLst>
              </p:cNvPr>
              <p:cNvSpPr/>
              <p:nvPr/>
            </p:nvSpPr>
            <p:spPr>
              <a:xfrm>
                <a:off x="-4542555" y="-687605"/>
                <a:ext cx="1042471" cy="126578"/>
              </a:xfrm>
              <a:custGeom>
                <a:avLst/>
                <a:gdLst>
                  <a:gd name="connsiteX0" fmla="*/ 979183 w 1042471"/>
                  <a:gd name="connsiteY0" fmla="*/ 126578 h 126578"/>
                  <a:gd name="connsiteX1" fmla="*/ 63289 w 1042471"/>
                  <a:gd name="connsiteY1" fmla="*/ 126578 h 126578"/>
                  <a:gd name="connsiteX2" fmla="*/ 0 w 1042471"/>
                  <a:gd name="connsiteY2" fmla="*/ 63289 h 126578"/>
                  <a:gd name="connsiteX3" fmla="*/ 63289 w 1042471"/>
                  <a:gd name="connsiteY3" fmla="*/ 0 h 126578"/>
                  <a:gd name="connsiteX4" fmla="*/ 979183 w 1042471"/>
                  <a:gd name="connsiteY4" fmla="*/ 0 h 126578"/>
                  <a:gd name="connsiteX5" fmla="*/ 1042472 w 1042471"/>
                  <a:gd name="connsiteY5" fmla="*/ 63289 h 126578"/>
                  <a:gd name="connsiteX6" fmla="*/ 979183 w 1042471"/>
                  <a:gd name="connsiteY6" fmla="*/ 126578 h 12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2471" h="126578">
                    <a:moveTo>
                      <a:pt x="979183" y="126578"/>
                    </a:moveTo>
                    <a:lnTo>
                      <a:pt x="63289" y="126578"/>
                    </a:lnTo>
                    <a:cubicBezTo>
                      <a:pt x="28328" y="126578"/>
                      <a:pt x="0" y="98250"/>
                      <a:pt x="0" y="63289"/>
                    </a:cubicBezTo>
                    <a:cubicBezTo>
                      <a:pt x="0" y="28328"/>
                      <a:pt x="28328" y="0"/>
                      <a:pt x="63289" y="0"/>
                    </a:cubicBezTo>
                    <a:lnTo>
                      <a:pt x="979183" y="0"/>
                    </a:lnTo>
                    <a:cubicBezTo>
                      <a:pt x="1014144" y="0"/>
                      <a:pt x="1042472" y="28328"/>
                      <a:pt x="1042472" y="63289"/>
                    </a:cubicBezTo>
                    <a:cubicBezTo>
                      <a:pt x="1042472" y="98250"/>
                      <a:pt x="1014144" y="126578"/>
                      <a:pt x="979183" y="126578"/>
                    </a:cubicBez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8686DC81-EDEC-67B0-5075-A9DDA13B484F}"/>
                  </a:ext>
                </a:extLst>
              </p:cNvPr>
              <p:cNvSpPr/>
              <p:nvPr/>
            </p:nvSpPr>
            <p:spPr>
              <a:xfrm>
                <a:off x="-2735501" y="1168333"/>
                <a:ext cx="801188" cy="801188"/>
              </a:xfrm>
              <a:custGeom>
                <a:avLst/>
                <a:gdLst>
                  <a:gd name="connsiteX0" fmla="*/ 0 w 801188"/>
                  <a:gd name="connsiteY0" fmla="*/ 0 h 801188"/>
                  <a:gd name="connsiteX1" fmla="*/ 801189 w 801188"/>
                  <a:gd name="connsiteY1" fmla="*/ 0 h 801188"/>
                  <a:gd name="connsiteX2" fmla="*/ 801189 w 801188"/>
                  <a:gd name="connsiteY2" fmla="*/ 801189 h 801188"/>
                  <a:gd name="connsiteX3" fmla="*/ 0 w 801188"/>
                  <a:gd name="connsiteY3" fmla="*/ 801189 h 801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188" h="801188">
                    <a:moveTo>
                      <a:pt x="0" y="0"/>
                    </a:moveTo>
                    <a:lnTo>
                      <a:pt x="801189" y="0"/>
                    </a:lnTo>
                    <a:lnTo>
                      <a:pt x="801189" y="801189"/>
                    </a:lnTo>
                    <a:lnTo>
                      <a:pt x="0" y="801189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1A315348-4849-BAC6-C567-513899C6003D}"/>
                  </a:ext>
                </a:extLst>
              </p:cNvPr>
              <p:cNvSpPr/>
              <p:nvPr/>
            </p:nvSpPr>
            <p:spPr>
              <a:xfrm>
                <a:off x="-2798790" y="1105044"/>
                <a:ext cx="927741" cy="927741"/>
              </a:xfrm>
              <a:custGeom>
                <a:avLst/>
                <a:gdLst>
                  <a:gd name="connsiteX0" fmla="*/ 864453 w 927741"/>
                  <a:gd name="connsiteY0" fmla="*/ 927741 h 927741"/>
                  <a:gd name="connsiteX1" fmla="*/ 63289 w 927741"/>
                  <a:gd name="connsiteY1" fmla="*/ 927741 h 927741"/>
                  <a:gd name="connsiteX2" fmla="*/ 0 w 927741"/>
                  <a:gd name="connsiteY2" fmla="*/ 864452 h 927741"/>
                  <a:gd name="connsiteX3" fmla="*/ 0 w 927741"/>
                  <a:gd name="connsiteY3" fmla="*/ 63289 h 927741"/>
                  <a:gd name="connsiteX4" fmla="*/ 63289 w 927741"/>
                  <a:gd name="connsiteY4" fmla="*/ 0 h 927741"/>
                  <a:gd name="connsiteX5" fmla="*/ 864453 w 927741"/>
                  <a:gd name="connsiteY5" fmla="*/ 0 h 927741"/>
                  <a:gd name="connsiteX6" fmla="*/ 927742 w 927741"/>
                  <a:gd name="connsiteY6" fmla="*/ 63289 h 927741"/>
                  <a:gd name="connsiteX7" fmla="*/ 927742 w 927741"/>
                  <a:gd name="connsiteY7" fmla="*/ 864452 h 927741"/>
                  <a:gd name="connsiteX8" fmla="*/ 864453 w 927741"/>
                  <a:gd name="connsiteY8" fmla="*/ 927741 h 927741"/>
                  <a:gd name="connsiteX9" fmla="*/ 126578 w 927741"/>
                  <a:gd name="connsiteY9" fmla="*/ 801163 h 927741"/>
                  <a:gd name="connsiteX10" fmla="*/ 801164 w 927741"/>
                  <a:gd name="connsiteY10" fmla="*/ 801163 h 927741"/>
                  <a:gd name="connsiteX11" fmla="*/ 801164 w 927741"/>
                  <a:gd name="connsiteY11" fmla="*/ 126578 h 927741"/>
                  <a:gd name="connsiteX12" fmla="*/ 126578 w 927741"/>
                  <a:gd name="connsiteY12" fmla="*/ 126578 h 927741"/>
                  <a:gd name="connsiteX13" fmla="*/ 126578 w 927741"/>
                  <a:gd name="connsiteY13" fmla="*/ 801163 h 927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27741" h="927741">
                    <a:moveTo>
                      <a:pt x="864453" y="927741"/>
                    </a:moveTo>
                    <a:lnTo>
                      <a:pt x="63289" y="927741"/>
                    </a:lnTo>
                    <a:cubicBezTo>
                      <a:pt x="28328" y="927741"/>
                      <a:pt x="0" y="899413"/>
                      <a:pt x="0" y="864452"/>
                    </a:cubicBezTo>
                    <a:lnTo>
                      <a:pt x="0" y="63289"/>
                    </a:lnTo>
                    <a:cubicBezTo>
                      <a:pt x="0" y="28328"/>
                      <a:pt x="28328" y="0"/>
                      <a:pt x="63289" y="0"/>
                    </a:cubicBezTo>
                    <a:lnTo>
                      <a:pt x="864453" y="0"/>
                    </a:lnTo>
                    <a:cubicBezTo>
                      <a:pt x="899413" y="0"/>
                      <a:pt x="927742" y="28328"/>
                      <a:pt x="927742" y="63289"/>
                    </a:cubicBezTo>
                    <a:lnTo>
                      <a:pt x="927742" y="864452"/>
                    </a:lnTo>
                    <a:cubicBezTo>
                      <a:pt x="927742" y="899413"/>
                      <a:pt x="899413" y="927741"/>
                      <a:pt x="864453" y="927741"/>
                    </a:cubicBezTo>
                    <a:close/>
                    <a:moveTo>
                      <a:pt x="126578" y="801163"/>
                    </a:moveTo>
                    <a:lnTo>
                      <a:pt x="801164" y="801163"/>
                    </a:lnTo>
                    <a:lnTo>
                      <a:pt x="801164" y="126578"/>
                    </a:lnTo>
                    <a:lnTo>
                      <a:pt x="126578" y="126578"/>
                    </a:lnTo>
                    <a:lnTo>
                      <a:pt x="126578" y="801163"/>
                    </a:ln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168DBB99-74EC-3A07-5DB7-11655BBBE148}"/>
                  </a:ext>
                </a:extLst>
              </p:cNvPr>
              <p:cNvSpPr/>
              <p:nvPr/>
            </p:nvSpPr>
            <p:spPr>
              <a:xfrm>
                <a:off x="-5358073" y="3456105"/>
                <a:ext cx="2052969" cy="126578"/>
              </a:xfrm>
              <a:custGeom>
                <a:avLst/>
                <a:gdLst>
                  <a:gd name="connsiteX0" fmla="*/ 1989681 w 2052969"/>
                  <a:gd name="connsiteY0" fmla="*/ 126578 h 126578"/>
                  <a:gd name="connsiteX1" fmla="*/ 63289 w 2052969"/>
                  <a:gd name="connsiteY1" fmla="*/ 126578 h 126578"/>
                  <a:gd name="connsiteX2" fmla="*/ 0 w 2052969"/>
                  <a:gd name="connsiteY2" fmla="*/ 63289 h 126578"/>
                  <a:gd name="connsiteX3" fmla="*/ 63289 w 2052969"/>
                  <a:gd name="connsiteY3" fmla="*/ 0 h 126578"/>
                  <a:gd name="connsiteX4" fmla="*/ 1989681 w 2052969"/>
                  <a:gd name="connsiteY4" fmla="*/ 0 h 126578"/>
                  <a:gd name="connsiteX5" fmla="*/ 2052970 w 2052969"/>
                  <a:gd name="connsiteY5" fmla="*/ 63289 h 126578"/>
                  <a:gd name="connsiteX6" fmla="*/ 1989681 w 2052969"/>
                  <a:gd name="connsiteY6" fmla="*/ 126578 h 12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52969" h="126578">
                    <a:moveTo>
                      <a:pt x="1989681" y="126578"/>
                    </a:moveTo>
                    <a:lnTo>
                      <a:pt x="63289" y="126578"/>
                    </a:lnTo>
                    <a:cubicBezTo>
                      <a:pt x="28328" y="126578"/>
                      <a:pt x="0" y="98250"/>
                      <a:pt x="0" y="63289"/>
                    </a:cubicBezTo>
                    <a:cubicBezTo>
                      <a:pt x="0" y="28328"/>
                      <a:pt x="28328" y="0"/>
                      <a:pt x="63289" y="0"/>
                    </a:cubicBezTo>
                    <a:lnTo>
                      <a:pt x="1989681" y="0"/>
                    </a:lnTo>
                    <a:cubicBezTo>
                      <a:pt x="2024642" y="0"/>
                      <a:pt x="2052970" y="28328"/>
                      <a:pt x="2052970" y="63289"/>
                    </a:cubicBezTo>
                    <a:cubicBezTo>
                      <a:pt x="2052970" y="98250"/>
                      <a:pt x="2024642" y="126578"/>
                      <a:pt x="1989681" y="126578"/>
                    </a:cubicBez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3FB81FFF-FFE1-8ED2-CF4A-5C5E5DBC0BF8}"/>
                  </a:ext>
                </a:extLst>
              </p:cNvPr>
              <p:cNvSpPr/>
              <p:nvPr/>
            </p:nvSpPr>
            <p:spPr>
              <a:xfrm>
                <a:off x="-5358073" y="3814726"/>
                <a:ext cx="1040345" cy="126578"/>
              </a:xfrm>
              <a:custGeom>
                <a:avLst/>
                <a:gdLst>
                  <a:gd name="connsiteX0" fmla="*/ 977056 w 1040345"/>
                  <a:gd name="connsiteY0" fmla="*/ 126578 h 126578"/>
                  <a:gd name="connsiteX1" fmla="*/ 63289 w 1040345"/>
                  <a:gd name="connsiteY1" fmla="*/ 126578 h 126578"/>
                  <a:gd name="connsiteX2" fmla="*/ 0 w 1040345"/>
                  <a:gd name="connsiteY2" fmla="*/ 63289 h 126578"/>
                  <a:gd name="connsiteX3" fmla="*/ 63289 w 1040345"/>
                  <a:gd name="connsiteY3" fmla="*/ 0 h 126578"/>
                  <a:gd name="connsiteX4" fmla="*/ 977056 w 1040345"/>
                  <a:gd name="connsiteY4" fmla="*/ 0 h 126578"/>
                  <a:gd name="connsiteX5" fmla="*/ 1040345 w 1040345"/>
                  <a:gd name="connsiteY5" fmla="*/ 63289 h 126578"/>
                  <a:gd name="connsiteX6" fmla="*/ 977056 w 1040345"/>
                  <a:gd name="connsiteY6" fmla="*/ 126578 h 12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0345" h="126578">
                    <a:moveTo>
                      <a:pt x="977056" y="126578"/>
                    </a:moveTo>
                    <a:lnTo>
                      <a:pt x="63289" y="126578"/>
                    </a:lnTo>
                    <a:cubicBezTo>
                      <a:pt x="28328" y="126578"/>
                      <a:pt x="0" y="98250"/>
                      <a:pt x="0" y="63289"/>
                    </a:cubicBezTo>
                    <a:cubicBezTo>
                      <a:pt x="0" y="28329"/>
                      <a:pt x="28328" y="0"/>
                      <a:pt x="63289" y="0"/>
                    </a:cubicBezTo>
                    <a:lnTo>
                      <a:pt x="977056" y="0"/>
                    </a:lnTo>
                    <a:cubicBezTo>
                      <a:pt x="1012017" y="0"/>
                      <a:pt x="1040345" y="28329"/>
                      <a:pt x="1040345" y="63289"/>
                    </a:cubicBezTo>
                    <a:cubicBezTo>
                      <a:pt x="1040345" y="98250"/>
                      <a:pt x="1012017" y="126578"/>
                      <a:pt x="977056" y="126578"/>
                    </a:cubicBez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273BE9A9-4243-17A4-579E-7F1FEADDA74D}"/>
                  </a:ext>
                </a:extLst>
              </p:cNvPr>
              <p:cNvSpPr/>
              <p:nvPr/>
            </p:nvSpPr>
            <p:spPr>
              <a:xfrm>
                <a:off x="-5294784" y="367144"/>
                <a:ext cx="2559256" cy="801188"/>
              </a:xfrm>
              <a:custGeom>
                <a:avLst/>
                <a:gdLst>
                  <a:gd name="connsiteX0" fmla="*/ 0 w 2559256"/>
                  <a:gd name="connsiteY0" fmla="*/ 0 h 801188"/>
                  <a:gd name="connsiteX1" fmla="*/ 2559257 w 2559256"/>
                  <a:gd name="connsiteY1" fmla="*/ 0 h 801188"/>
                  <a:gd name="connsiteX2" fmla="*/ 2559257 w 2559256"/>
                  <a:gd name="connsiteY2" fmla="*/ 801189 h 801188"/>
                  <a:gd name="connsiteX3" fmla="*/ 0 w 2559256"/>
                  <a:gd name="connsiteY3" fmla="*/ 801189 h 801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9256" h="801188">
                    <a:moveTo>
                      <a:pt x="0" y="0"/>
                    </a:moveTo>
                    <a:lnTo>
                      <a:pt x="2559257" y="0"/>
                    </a:lnTo>
                    <a:lnTo>
                      <a:pt x="2559257" y="801189"/>
                    </a:lnTo>
                    <a:lnTo>
                      <a:pt x="0" y="801189"/>
                    </a:ln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315EFB41-4C20-A5B9-041F-49ED6E55E7C7}"/>
                  </a:ext>
                </a:extLst>
              </p:cNvPr>
              <p:cNvSpPr/>
              <p:nvPr/>
            </p:nvSpPr>
            <p:spPr>
              <a:xfrm>
                <a:off x="-5358073" y="303855"/>
                <a:ext cx="2685860" cy="927766"/>
              </a:xfrm>
              <a:custGeom>
                <a:avLst/>
                <a:gdLst>
                  <a:gd name="connsiteX0" fmla="*/ 2622571 w 2685860"/>
                  <a:gd name="connsiteY0" fmla="*/ 927767 h 927766"/>
                  <a:gd name="connsiteX1" fmla="*/ 63289 w 2685860"/>
                  <a:gd name="connsiteY1" fmla="*/ 927767 h 927766"/>
                  <a:gd name="connsiteX2" fmla="*/ 0 w 2685860"/>
                  <a:gd name="connsiteY2" fmla="*/ 864478 h 927766"/>
                  <a:gd name="connsiteX3" fmla="*/ 0 w 2685860"/>
                  <a:gd name="connsiteY3" fmla="*/ 63289 h 927766"/>
                  <a:gd name="connsiteX4" fmla="*/ 63289 w 2685860"/>
                  <a:gd name="connsiteY4" fmla="*/ 0 h 927766"/>
                  <a:gd name="connsiteX5" fmla="*/ 2622571 w 2685860"/>
                  <a:gd name="connsiteY5" fmla="*/ 0 h 927766"/>
                  <a:gd name="connsiteX6" fmla="*/ 2685860 w 2685860"/>
                  <a:gd name="connsiteY6" fmla="*/ 63289 h 927766"/>
                  <a:gd name="connsiteX7" fmla="*/ 2685860 w 2685860"/>
                  <a:gd name="connsiteY7" fmla="*/ 864478 h 927766"/>
                  <a:gd name="connsiteX8" fmla="*/ 2622571 w 2685860"/>
                  <a:gd name="connsiteY8" fmla="*/ 927767 h 927766"/>
                  <a:gd name="connsiteX9" fmla="*/ 126578 w 2685860"/>
                  <a:gd name="connsiteY9" fmla="*/ 801189 h 927766"/>
                  <a:gd name="connsiteX10" fmla="*/ 2559282 w 2685860"/>
                  <a:gd name="connsiteY10" fmla="*/ 801189 h 927766"/>
                  <a:gd name="connsiteX11" fmla="*/ 2559282 w 2685860"/>
                  <a:gd name="connsiteY11" fmla="*/ 126578 h 927766"/>
                  <a:gd name="connsiteX12" fmla="*/ 126578 w 2685860"/>
                  <a:gd name="connsiteY12" fmla="*/ 126578 h 927766"/>
                  <a:gd name="connsiteX13" fmla="*/ 126578 w 2685860"/>
                  <a:gd name="connsiteY13" fmla="*/ 801189 h 927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85860" h="927766">
                    <a:moveTo>
                      <a:pt x="2622571" y="927767"/>
                    </a:moveTo>
                    <a:lnTo>
                      <a:pt x="63289" y="927767"/>
                    </a:lnTo>
                    <a:cubicBezTo>
                      <a:pt x="28328" y="927767"/>
                      <a:pt x="0" y="899438"/>
                      <a:pt x="0" y="864478"/>
                    </a:cubicBezTo>
                    <a:lnTo>
                      <a:pt x="0" y="63289"/>
                    </a:lnTo>
                    <a:cubicBezTo>
                      <a:pt x="0" y="28328"/>
                      <a:pt x="28328" y="0"/>
                      <a:pt x="63289" y="0"/>
                    </a:cubicBezTo>
                    <a:lnTo>
                      <a:pt x="2622571" y="0"/>
                    </a:lnTo>
                    <a:cubicBezTo>
                      <a:pt x="2657532" y="0"/>
                      <a:pt x="2685860" y="28328"/>
                      <a:pt x="2685860" y="63289"/>
                    </a:cubicBezTo>
                    <a:lnTo>
                      <a:pt x="2685860" y="864478"/>
                    </a:lnTo>
                    <a:cubicBezTo>
                      <a:pt x="2685860" y="899438"/>
                      <a:pt x="2657532" y="927767"/>
                      <a:pt x="2622571" y="927767"/>
                    </a:cubicBezTo>
                    <a:close/>
                    <a:moveTo>
                      <a:pt x="126578" y="801189"/>
                    </a:moveTo>
                    <a:lnTo>
                      <a:pt x="2559282" y="801189"/>
                    </a:lnTo>
                    <a:lnTo>
                      <a:pt x="2559282" y="126578"/>
                    </a:lnTo>
                    <a:lnTo>
                      <a:pt x="126578" y="126578"/>
                    </a:lnTo>
                    <a:lnTo>
                      <a:pt x="126578" y="801189"/>
                    </a:ln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0" name="Freeform: Shape 369">
                <a:extLst>
                  <a:ext uri="{FF2B5EF4-FFF2-40B4-BE49-F238E27FC236}">
                    <a16:creationId xmlns:a16="http://schemas.microsoft.com/office/drawing/2014/main" id="{0BFFE025-248B-4AC0-EA66-1A6E088C9528}"/>
                  </a:ext>
                </a:extLst>
              </p:cNvPr>
              <p:cNvSpPr/>
              <p:nvPr/>
            </p:nvSpPr>
            <p:spPr>
              <a:xfrm>
                <a:off x="-4957251" y="704678"/>
                <a:ext cx="1884190" cy="126578"/>
              </a:xfrm>
              <a:custGeom>
                <a:avLst/>
                <a:gdLst>
                  <a:gd name="connsiteX0" fmla="*/ 1820902 w 1884190"/>
                  <a:gd name="connsiteY0" fmla="*/ 126578 h 126578"/>
                  <a:gd name="connsiteX1" fmla="*/ 63289 w 1884190"/>
                  <a:gd name="connsiteY1" fmla="*/ 126578 h 126578"/>
                  <a:gd name="connsiteX2" fmla="*/ 0 w 1884190"/>
                  <a:gd name="connsiteY2" fmla="*/ 63289 h 126578"/>
                  <a:gd name="connsiteX3" fmla="*/ 63289 w 1884190"/>
                  <a:gd name="connsiteY3" fmla="*/ 0 h 126578"/>
                  <a:gd name="connsiteX4" fmla="*/ 1820902 w 1884190"/>
                  <a:gd name="connsiteY4" fmla="*/ 0 h 126578"/>
                  <a:gd name="connsiteX5" fmla="*/ 1884191 w 1884190"/>
                  <a:gd name="connsiteY5" fmla="*/ 63289 h 126578"/>
                  <a:gd name="connsiteX6" fmla="*/ 1820902 w 1884190"/>
                  <a:gd name="connsiteY6" fmla="*/ 126578 h 12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4190" h="126578">
                    <a:moveTo>
                      <a:pt x="1820902" y="126578"/>
                    </a:moveTo>
                    <a:lnTo>
                      <a:pt x="63289" y="126578"/>
                    </a:lnTo>
                    <a:cubicBezTo>
                      <a:pt x="28328" y="126578"/>
                      <a:pt x="0" y="98250"/>
                      <a:pt x="0" y="63289"/>
                    </a:cubicBezTo>
                    <a:cubicBezTo>
                      <a:pt x="0" y="28328"/>
                      <a:pt x="28328" y="0"/>
                      <a:pt x="63289" y="0"/>
                    </a:cubicBezTo>
                    <a:lnTo>
                      <a:pt x="1820902" y="0"/>
                    </a:lnTo>
                    <a:cubicBezTo>
                      <a:pt x="1855863" y="0"/>
                      <a:pt x="1884191" y="28328"/>
                      <a:pt x="1884191" y="63289"/>
                    </a:cubicBezTo>
                    <a:cubicBezTo>
                      <a:pt x="1884191" y="98250"/>
                      <a:pt x="1855863" y="126578"/>
                      <a:pt x="1820902" y="126578"/>
                    </a:cubicBez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72075EBB-85F2-A5E3-D469-F2A1851BDC70}"/>
                  </a:ext>
                </a:extLst>
              </p:cNvPr>
              <p:cNvSpPr/>
              <p:nvPr/>
            </p:nvSpPr>
            <p:spPr>
              <a:xfrm>
                <a:off x="-2735501" y="367144"/>
                <a:ext cx="801188" cy="801188"/>
              </a:xfrm>
              <a:custGeom>
                <a:avLst/>
                <a:gdLst>
                  <a:gd name="connsiteX0" fmla="*/ 0 w 801188"/>
                  <a:gd name="connsiteY0" fmla="*/ 0 h 801188"/>
                  <a:gd name="connsiteX1" fmla="*/ 801189 w 801188"/>
                  <a:gd name="connsiteY1" fmla="*/ 0 h 801188"/>
                  <a:gd name="connsiteX2" fmla="*/ 801189 w 801188"/>
                  <a:gd name="connsiteY2" fmla="*/ 801189 h 801188"/>
                  <a:gd name="connsiteX3" fmla="*/ 0 w 801188"/>
                  <a:gd name="connsiteY3" fmla="*/ 801189 h 801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188" h="801188">
                    <a:moveTo>
                      <a:pt x="0" y="0"/>
                    </a:moveTo>
                    <a:lnTo>
                      <a:pt x="801189" y="0"/>
                    </a:lnTo>
                    <a:lnTo>
                      <a:pt x="801189" y="801189"/>
                    </a:lnTo>
                    <a:lnTo>
                      <a:pt x="0" y="801189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0443658C-24BD-9D06-4C66-06D179EC5A07}"/>
                  </a:ext>
                </a:extLst>
              </p:cNvPr>
              <p:cNvSpPr/>
              <p:nvPr/>
            </p:nvSpPr>
            <p:spPr>
              <a:xfrm>
                <a:off x="-2798790" y="303855"/>
                <a:ext cx="927741" cy="927766"/>
              </a:xfrm>
              <a:custGeom>
                <a:avLst/>
                <a:gdLst>
                  <a:gd name="connsiteX0" fmla="*/ 864453 w 927741"/>
                  <a:gd name="connsiteY0" fmla="*/ 927767 h 927766"/>
                  <a:gd name="connsiteX1" fmla="*/ 63289 w 927741"/>
                  <a:gd name="connsiteY1" fmla="*/ 927767 h 927766"/>
                  <a:gd name="connsiteX2" fmla="*/ 0 w 927741"/>
                  <a:gd name="connsiteY2" fmla="*/ 864478 h 927766"/>
                  <a:gd name="connsiteX3" fmla="*/ 0 w 927741"/>
                  <a:gd name="connsiteY3" fmla="*/ 63289 h 927766"/>
                  <a:gd name="connsiteX4" fmla="*/ 63289 w 927741"/>
                  <a:gd name="connsiteY4" fmla="*/ 0 h 927766"/>
                  <a:gd name="connsiteX5" fmla="*/ 864453 w 927741"/>
                  <a:gd name="connsiteY5" fmla="*/ 0 h 927766"/>
                  <a:gd name="connsiteX6" fmla="*/ 927742 w 927741"/>
                  <a:gd name="connsiteY6" fmla="*/ 63289 h 927766"/>
                  <a:gd name="connsiteX7" fmla="*/ 927742 w 927741"/>
                  <a:gd name="connsiteY7" fmla="*/ 864478 h 927766"/>
                  <a:gd name="connsiteX8" fmla="*/ 864453 w 927741"/>
                  <a:gd name="connsiteY8" fmla="*/ 927767 h 927766"/>
                  <a:gd name="connsiteX9" fmla="*/ 126578 w 927741"/>
                  <a:gd name="connsiteY9" fmla="*/ 801189 h 927766"/>
                  <a:gd name="connsiteX10" fmla="*/ 801164 w 927741"/>
                  <a:gd name="connsiteY10" fmla="*/ 801189 h 927766"/>
                  <a:gd name="connsiteX11" fmla="*/ 801164 w 927741"/>
                  <a:gd name="connsiteY11" fmla="*/ 126578 h 927766"/>
                  <a:gd name="connsiteX12" fmla="*/ 126578 w 927741"/>
                  <a:gd name="connsiteY12" fmla="*/ 126578 h 927766"/>
                  <a:gd name="connsiteX13" fmla="*/ 126578 w 927741"/>
                  <a:gd name="connsiteY13" fmla="*/ 801189 h 927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27741" h="927766">
                    <a:moveTo>
                      <a:pt x="864453" y="927767"/>
                    </a:moveTo>
                    <a:lnTo>
                      <a:pt x="63289" y="927767"/>
                    </a:lnTo>
                    <a:cubicBezTo>
                      <a:pt x="28328" y="927767"/>
                      <a:pt x="0" y="899438"/>
                      <a:pt x="0" y="864478"/>
                    </a:cubicBezTo>
                    <a:lnTo>
                      <a:pt x="0" y="63289"/>
                    </a:lnTo>
                    <a:cubicBezTo>
                      <a:pt x="0" y="28328"/>
                      <a:pt x="28328" y="0"/>
                      <a:pt x="63289" y="0"/>
                    </a:cubicBezTo>
                    <a:lnTo>
                      <a:pt x="864453" y="0"/>
                    </a:lnTo>
                    <a:cubicBezTo>
                      <a:pt x="899413" y="0"/>
                      <a:pt x="927742" y="28328"/>
                      <a:pt x="927742" y="63289"/>
                    </a:cubicBezTo>
                    <a:lnTo>
                      <a:pt x="927742" y="864478"/>
                    </a:lnTo>
                    <a:cubicBezTo>
                      <a:pt x="927742" y="899438"/>
                      <a:pt x="899413" y="927767"/>
                      <a:pt x="864453" y="927767"/>
                    </a:cubicBezTo>
                    <a:close/>
                    <a:moveTo>
                      <a:pt x="126578" y="801189"/>
                    </a:moveTo>
                    <a:lnTo>
                      <a:pt x="801164" y="801189"/>
                    </a:lnTo>
                    <a:lnTo>
                      <a:pt x="801164" y="126578"/>
                    </a:lnTo>
                    <a:lnTo>
                      <a:pt x="126578" y="126578"/>
                    </a:lnTo>
                    <a:lnTo>
                      <a:pt x="126578" y="801189"/>
                    </a:ln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1D6DE4D4-C1C0-20FD-CCD7-5A9B5AC4E757}"/>
                  </a:ext>
                </a:extLst>
              </p:cNvPr>
              <p:cNvSpPr/>
              <p:nvPr/>
            </p:nvSpPr>
            <p:spPr>
              <a:xfrm>
                <a:off x="-2549172" y="704456"/>
                <a:ext cx="227220" cy="227201"/>
              </a:xfrm>
              <a:custGeom>
                <a:avLst/>
                <a:gdLst>
                  <a:gd name="connsiteX0" fmla="*/ 163937 w 227220"/>
                  <a:gd name="connsiteY0" fmla="*/ 227201 h 227201"/>
                  <a:gd name="connsiteX1" fmla="*/ 119180 w 227220"/>
                  <a:gd name="connsiteY1" fmla="*/ 208670 h 227201"/>
                  <a:gd name="connsiteX2" fmla="*/ 18550 w 227220"/>
                  <a:gd name="connsiteY2" fmla="*/ 108041 h 227201"/>
                  <a:gd name="connsiteX3" fmla="*/ 18550 w 227220"/>
                  <a:gd name="connsiteY3" fmla="*/ 18550 h 227201"/>
                  <a:gd name="connsiteX4" fmla="*/ 108041 w 227220"/>
                  <a:gd name="connsiteY4" fmla="*/ 18550 h 227201"/>
                  <a:gd name="connsiteX5" fmla="*/ 208670 w 227220"/>
                  <a:gd name="connsiteY5" fmla="*/ 119180 h 227201"/>
                  <a:gd name="connsiteX6" fmla="*/ 208670 w 227220"/>
                  <a:gd name="connsiteY6" fmla="*/ 208670 h 227201"/>
                  <a:gd name="connsiteX7" fmla="*/ 163912 w 227220"/>
                  <a:gd name="connsiteY7" fmla="*/ 227201 h 2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7220" h="227201">
                    <a:moveTo>
                      <a:pt x="163937" y="227201"/>
                    </a:moveTo>
                    <a:cubicBezTo>
                      <a:pt x="147736" y="227201"/>
                      <a:pt x="131534" y="221024"/>
                      <a:pt x="119180" y="208670"/>
                    </a:cubicBezTo>
                    <a:lnTo>
                      <a:pt x="18550" y="108041"/>
                    </a:lnTo>
                    <a:cubicBezTo>
                      <a:pt x="-6183" y="83307"/>
                      <a:pt x="-6183" y="43258"/>
                      <a:pt x="18550" y="18550"/>
                    </a:cubicBezTo>
                    <a:cubicBezTo>
                      <a:pt x="43283" y="-6183"/>
                      <a:pt x="83358" y="-6183"/>
                      <a:pt x="108041" y="18550"/>
                    </a:cubicBezTo>
                    <a:lnTo>
                      <a:pt x="208670" y="119180"/>
                    </a:lnTo>
                    <a:cubicBezTo>
                      <a:pt x="233404" y="143913"/>
                      <a:pt x="233404" y="183962"/>
                      <a:pt x="208670" y="208670"/>
                    </a:cubicBezTo>
                    <a:cubicBezTo>
                      <a:pt x="196316" y="221024"/>
                      <a:pt x="180114" y="227201"/>
                      <a:pt x="163912" y="227201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1AB3E056-BE18-6014-3517-78E933856BE1}"/>
                  </a:ext>
                </a:extLst>
              </p:cNvPr>
              <p:cNvSpPr/>
              <p:nvPr/>
            </p:nvSpPr>
            <p:spPr>
              <a:xfrm>
                <a:off x="-2448542" y="603826"/>
                <a:ext cx="327849" cy="327831"/>
              </a:xfrm>
              <a:custGeom>
                <a:avLst/>
                <a:gdLst>
                  <a:gd name="connsiteX0" fmla="*/ 63308 w 327849"/>
                  <a:gd name="connsiteY0" fmla="*/ 327831 h 327831"/>
                  <a:gd name="connsiteX1" fmla="*/ 18550 w 327849"/>
                  <a:gd name="connsiteY1" fmla="*/ 309300 h 327831"/>
                  <a:gd name="connsiteX2" fmla="*/ 18550 w 327849"/>
                  <a:gd name="connsiteY2" fmla="*/ 219809 h 327831"/>
                  <a:gd name="connsiteX3" fmla="*/ 219809 w 327849"/>
                  <a:gd name="connsiteY3" fmla="*/ 18550 h 327831"/>
                  <a:gd name="connsiteX4" fmla="*/ 309300 w 327849"/>
                  <a:gd name="connsiteY4" fmla="*/ 18550 h 327831"/>
                  <a:gd name="connsiteX5" fmla="*/ 309300 w 327849"/>
                  <a:gd name="connsiteY5" fmla="*/ 108041 h 327831"/>
                  <a:gd name="connsiteX6" fmla="*/ 108041 w 327849"/>
                  <a:gd name="connsiteY6" fmla="*/ 309300 h 327831"/>
                  <a:gd name="connsiteX7" fmla="*/ 63283 w 327849"/>
                  <a:gd name="connsiteY7" fmla="*/ 327831 h 32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7849" h="327831">
                    <a:moveTo>
                      <a:pt x="63308" y="327831"/>
                    </a:moveTo>
                    <a:cubicBezTo>
                      <a:pt x="47106" y="327831"/>
                      <a:pt x="30929" y="321654"/>
                      <a:pt x="18550" y="309300"/>
                    </a:cubicBezTo>
                    <a:cubicBezTo>
                      <a:pt x="-6183" y="284592"/>
                      <a:pt x="-6183" y="244517"/>
                      <a:pt x="18550" y="219809"/>
                    </a:cubicBezTo>
                    <a:lnTo>
                      <a:pt x="219809" y="18550"/>
                    </a:lnTo>
                    <a:cubicBezTo>
                      <a:pt x="244543" y="-6183"/>
                      <a:pt x="284592" y="-6183"/>
                      <a:pt x="309300" y="18550"/>
                    </a:cubicBezTo>
                    <a:cubicBezTo>
                      <a:pt x="334033" y="43258"/>
                      <a:pt x="334033" y="83333"/>
                      <a:pt x="309300" y="108041"/>
                    </a:cubicBezTo>
                    <a:lnTo>
                      <a:pt x="108041" y="309300"/>
                    </a:lnTo>
                    <a:cubicBezTo>
                      <a:pt x="95687" y="321654"/>
                      <a:pt x="79485" y="327831"/>
                      <a:pt x="63283" y="327831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33B4EF48-8C19-B476-6919-22878DD75124}"/>
                  </a:ext>
                </a:extLst>
              </p:cNvPr>
              <p:cNvSpPr/>
              <p:nvPr/>
            </p:nvSpPr>
            <p:spPr>
              <a:xfrm>
                <a:off x="-5294784" y="1168333"/>
                <a:ext cx="2559256" cy="801188"/>
              </a:xfrm>
              <a:custGeom>
                <a:avLst/>
                <a:gdLst>
                  <a:gd name="connsiteX0" fmla="*/ 0 w 2559256"/>
                  <a:gd name="connsiteY0" fmla="*/ 0 h 801188"/>
                  <a:gd name="connsiteX1" fmla="*/ 2559257 w 2559256"/>
                  <a:gd name="connsiteY1" fmla="*/ 0 h 801188"/>
                  <a:gd name="connsiteX2" fmla="*/ 2559257 w 2559256"/>
                  <a:gd name="connsiteY2" fmla="*/ 801189 h 801188"/>
                  <a:gd name="connsiteX3" fmla="*/ 0 w 2559256"/>
                  <a:gd name="connsiteY3" fmla="*/ 801189 h 801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9256" h="801188">
                    <a:moveTo>
                      <a:pt x="0" y="0"/>
                    </a:moveTo>
                    <a:lnTo>
                      <a:pt x="2559257" y="0"/>
                    </a:lnTo>
                    <a:lnTo>
                      <a:pt x="2559257" y="801189"/>
                    </a:lnTo>
                    <a:lnTo>
                      <a:pt x="0" y="801189"/>
                    </a:ln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FED4FE9C-0CB2-450C-7ADF-0ECB3569CC81}"/>
                  </a:ext>
                </a:extLst>
              </p:cNvPr>
              <p:cNvSpPr/>
              <p:nvPr/>
            </p:nvSpPr>
            <p:spPr>
              <a:xfrm>
                <a:off x="-5358073" y="1105044"/>
                <a:ext cx="2685860" cy="927741"/>
              </a:xfrm>
              <a:custGeom>
                <a:avLst/>
                <a:gdLst>
                  <a:gd name="connsiteX0" fmla="*/ 2622571 w 2685860"/>
                  <a:gd name="connsiteY0" fmla="*/ 927741 h 927741"/>
                  <a:gd name="connsiteX1" fmla="*/ 63289 w 2685860"/>
                  <a:gd name="connsiteY1" fmla="*/ 927741 h 927741"/>
                  <a:gd name="connsiteX2" fmla="*/ 0 w 2685860"/>
                  <a:gd name="connsiteY2" fmla="*/ 864452 h 927741"/>
                  <a:gd name="connsiteX3" fmla="*/ 0 w 2685860"/>
                  <a:gd name="connsiteY3" fmla="*/ 63289 h 927741"/>
                  <a:gd name="connsiteX4" fmla="*/ 63289 w 2685860"/>
                  <a:gd name="connsiteY4" fmla="*/ 0 h 927741"/>
                  <a:gd name="connsiteX5" fmla="*/ 2622571 w 2685860"/>
                  <a:gd name="connsiteY5" fmla="*/ 0 h 927741"/>
                  <a:gd name="connsiteX6" fmla="*/ 2685860 w 2685860"/>
                  <a:gd name="connsiteY6" fmla="*/ 63289 h 927741"/>
                  <a:gd name="connsiteX7" fmla="*/ 2685860 w 2685860"/>
                  <a:gd name="connsiteY7" fmla="*/ 864452 h 927741"/>
                  <a:gd name="connsiteX8" fmla="*/ 2622571 w 2685860"/>
                  <a:gd name="connsiteY8" fmla="*/ 927741 h 927741"/>
                  <a:gd name="connsiteX9" fmla="*/ 126578 w 2685860"/>
                  <a:gd name="connsiteY9" fmla="*/ 801163 h 927741"/>
                  <a:gd name="connsiteX10" fmla="*/ 2559282 w 2685860"/>
                  <a:gd name="connsiteY10" fmla="*/ 801163 h 927741"/>
                  <a:gd name="connsiteX11" fmla="*/ 2559282 w 2685860"/>
                  <a:gd name="connsiteY11" fmla="*/ 126578 h 927741"/>
                  <a:gd name="connsiteX12" fmla="*/ 126578 w 2685860"/>
                  <a:gd name="connsiteY12" fmla="*/ 126578 h 927741"/>
                  <a:gd name="connsiteX13" fmla="*/ 126578 w 2685860"/>
                  <a:gd name="connsiteY13" fmla="*/ 801163 h 927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85860" h="927741">
                    <a:moveTo>
                      <a:pt x="2622571" y="927741"/>
                    </a:moveTo>
                    <a:lnTo>
                      <a:pt x="63289" y="927741"/>
                    </a:lnTo>
                    <a:cubicBezTo>
                      <a:pt x="28328" y="927741"/>
                      <a:pt x="0" y="899413"/>
                      <a:pt x="0" y="864452"/>
                    </a:cubicBezTo>
                    <a:lnTo>
                      <a:pt x="0" y="63289"/>
                    </a:lnTo>
                    <a:cubicBezTo>
                      <a:pt x="0" y="28328"/>
                      <a:pt x="28328" y="0"/>
                      <a:pt x="63289" y="0"/>
                    </a:cubicBezTo>
                    <a:lnTo>
                      <a:pt x="2622571" y="0"/>
                    </a:lnTo>
                    <a:cubicBezTo>
                      <a:pt x="2657532" y="0"/>
                      <a:pt x="2685860" y="28328"/>
                      <a:pt x="2685860" y="63289"/>
                    </a:cubicBezTo>
                    <a:lnTo>
                      <a:pt x="2685860" y="864452"/>
                    </a:lnTo>
                    <a:cubicBezTo>
                      <a:pt x="2685860" y="899413"/>
                      <a:pt x="2657532" y="927741"/>
                      <a:pt x="2622571" y="927741"/>
                    </a:cubicBezTo>
                    <a:close/>
                    <a:moveTo>
                      <a:pt x="126578" y="801163"/>
                    </a:moveTo>
                    <a:lnTo>
                      <a:pt x="2559282" y="801163"/>
                    </a:lnTo>
                    <a:lnTo>
                      <a:pt x="2559282" y="126578"/>
                    </a:lnTo>
                    <a:lnTo>
                      <a:pt x="126578" y="126578"/>
                    </a:lnTo>
                    <a:lnTo>
                      <a:pt x="126578" y="801163"/>
                    </a:ln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89521813-1772-0727-C852-BD3335146453}"/>
                  </a:ext>
                </a:extLst>
              </p:cNvPr>
              <p:cNvSpPr/>
              <p:nvPr/>
            </p:nvSpPr>
            <p:spPr>
              <a:xfrm>
                <a:off x="-4957251" y="1505866"/>
                <a:ext cx="1884190" cy="126578"/>
              </a:xfrm>
              <a:custGeom>
                <a:avLst/>
                <a:gdLst>
                  <a:gd name="connsiteX0" fmla="*/ 1820902 w 1884190"/>
                  <a:gd name="connsiteY0" fmla="*/ 126578 h 126578"/>
                  <a:gd name="connsiteX1" fmla="*/ 63289 w 1884190"/>
                  <a:gd name="connsiteY1" fmla="*/ 126578 h 126578"/>
                  <a:gd name="connsiteX2" fmla="*/ 0 w 1884190"/>
                  <a:gd name="connsiteY2" fmla="*/ 63289 h 126578"/>
                  <a:gd name="connsiteX3" fmla="*/ 63289 w 1884190"/>
                  <a:gd name="connsiteY3" fmla="*/ 0 h 126578"/>
                  <a:gd name="connsiteX4" fmla="*/ 1820902 w 1884190"/>
                  <a:gd name="connsiteY4" fmla="*/ 0 h 126578"/>
                  <a:gd name="connsiteX5" fmla="*/ 1884191 w 1884190"/>
                  <a:gd name="connsiteY5" fmla="*/ 63289 h 126578"/>
                  <a:gd name="connsiteX6" fmla="*/ 1820902 w 1884190"/>
                  <a:gd name="connsiteY6" fmla="*/ 126578 h 12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4190" h="126578">
                    <a:moveTo>
                      <a:pt x="1820902" y="126578"/>
                    </a:moveTo>
                    <a:lnTo>
                      <a:pt x="63289" y="126578"/>
                    </a:lnTo>
                    <a:cubicBezTo>
                      <a:pt x="28328" y="126578"/>
                      <a:pt x="0" y="98250"/>
                      <a:pt x="0" y="63289"/>
                    </a:cubicBezTo>
                    <a:cubicBezTo>
                      <a:pt x="0" y="28328"/>
                      <a:pt x="28328" y="0"/>
                      <a:pt x="63289" y="0"/>
                    </a:cubicBezTo>
                    <a:lnTo>
                      <a:pt x="1820902" y="0"/>
                    </a:lnTo>
                    <a:cubicBezTo>
                      <a:pt x="1855863" y="0"/>
                      <a:pt x="1884191" y="28328"/>
                      <a:pt x="1884191" y="63289"/>
                    </a:cubicBezTo>
                    <a:cubicBezTo>
                      <a:pt x="1884191" y="98250"/>
                      <a:pt x="1855863" y="126578"/>
                      <a:pt x="1820902" y="126578"/>
                    </a:cubicBez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D9B63289-CE0B-CFFC-6E8B-7A316F592EDB}"/>
                  </a:ext>
                </a:extLst>
              </p:cNvPr>
              <p:cNvSpPr/>
              <p:nvPr/>
            </p:nvSpPr>
            <p:spPr>
              <a:xfrm>
                <a:off x="-2549172" y="1505619"/>
                <a:ext cx="227220" cy="227201"/>
              </a:xfrm>
              <a:custGeom>
                <a:avLst/>
                <a:gdLst>
                  <a:gd name="connsiteX0" fmla="*/ 163937 w 227220"/>
                  <a:gd name="connsiteY0" fmla="*/ 227201 h 227201"/>
                  <a:gd name="connsiteX1" fmla="*/ 119180 w 227220"/>
                  <a:gd name="connsiteY1" fmla="*/ 208670 h 227201"/>
                  <a:gd name="connsiteX2" fmla="*/ 18550 w 227220"/>
                  <a:gd name="connsiteY2" fmla="*/ 108041 h 227201"/>
                  <a:gd name="connsiteX3" fmla="*/ 18550 w 227220"/>
                  <a:gd name="connsiteY3" fmla="*/ 18550 h 227201"/>
                  <a:gd name="connsiteX4" fmla="*/ 108041 w 227220"/>
                  <a:gd name="connsiteY4" fmla="*/ 18550 h 227201"/>
                  <a:gd name="connsiteX5" fmla="*/ 208670 w 227220"/>
                  <a:gd name="connsiteY5" fmla="*/ 119180 h 227201"/>
                  <a:gd name="connsiteX6" fmla="*/ 208670 w 227220"/>
                  <a:gd name="connsiteY6" fmla="*/ 208670 h 227201"/>
                  <a:gd name="connsiteX7" fmla="*/ 163912 w 227220"/>
                  <a:gd name="connsiteY7" fmla="*/ 227201 h 2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7220" h="227201">
                    <a:moveTo>
                      <a:pt x="163937" y="227201"/>
                    </a:moveTo>
                    <a:cubicBezTo>
                      <a:pt x="147736" y="227201"/>
                      <a:pt x="131559" y="221024"/>
                      <a:pt x="119180" y="208670"/>
                    </a:cubicBezTo>
                    <a:lnTo>
                      <a:pt x="18550" y="108041"/>
                    </a:lnTo>
                    <a:cubicBezTo>
                      <a:pt x="-6183" y="83333"/>
                      <a:pt x="-6183" y="43258"/>
                      <a:pt x="18550" y="18550"/>
                    </a:cubicBezTo>
                    <a:cubicBezTo>
                      <a:pt x="43283" y="-6183"/>
                      <a:pt x="83333" y="-6183"/>
                      <a:pt x="108041" y="18550"/>
                    </a:cubicBezTo>
                    <a:lnTo>
                      <a:pt x="208670" y="119180"/>
                    </a:lnTo>
                    <a:cubicBezTo>
                      <a:pt x="233404" y="143888"/>
                      <a:pt x="233404" y="183963"/>
                      <a:pt x="208670" y="208670"/>
                    </a:cubicBezTo>
                    <a:cubicBezTo>
                      <a:pt x="196316" y="221024"/>
                      <a:pt x="180114" y="227201"/>
                      <a:pt x="163912" y="227201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EFD1D3F6-53C8-B32E-62A3-955FDF7DCDA0}"/>
                  </a:ext>
                </a:extLst>
              </p:cNvPr>
              <p:cNvSpPr/>
              <p:nvPr/>
            </p:nvSpPr>
            <p:spPr>
              <a:xfrm>
                <a:off x="-2448542" y="1405015"/>
                <a:ext cx="327849" cy="327805"/>
              </a:xfrm>
              <a:custGeom>
                <a:avLst/>
                <a:gdLst>
                  <a:gd name="connsiteX0" fmla="*/ 63308 w 327849"/>
                  <a:gd name="connsiteY0" fmla="*/ 327806 h 327805"/>
                  <a:gd name="connsiteX1" fmla="*/ 18550 w 327849"/>
                  <a:gd name="connsiteY1" fmla="*/ 309275 h 327805"/>
                  <a:gd name="connsiteX2" fmla="*/ 18550 w 327849"/>
                  <a:gd name="connsiteY2" fmla="*/ 219784 h 327805"/>
                  <a:gd name="connsiteX3" fmla="*/ 219809 w 327849"/>
                  <a:gd name="connsiteY3" fmla="*/ 18550 h 327805"/>
                  <a:gd name="connsiteX4" fmla="*/ 309300 w 327849"/>
                  <a:gd name="connsiteY4" fmla="*/ 18550 h 327805"/>
                  <a:gd name="connsiteX5" fmla="*/ 309300 w 327849"/>
                  <a:gd name="connsiteY5" fmla="*/ 108041 h 327805"/>
                  <a:gd name="connsiteX6" fmla="*/ 108041 w 327849"/>
                  <a:gd name="connsiteY6" fmla="*/ 309275 h 327805"/>
                  <a:gd name="connsiteX7" fmla="*/ 63283 w 327849"/>
                  <a:gd name="connsiteY7" fmla="*/ 327806 h 327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7849" h="327805">
                    <a:moveTo>
                      <a:pt x="63308" y="327806"/>
                    </a:moveTo>
                    <a:cubicBezTo>
                      <a:pt x="47106" y="327806"/>
                      <a:pt x="30929" y="321629"/>
                      <a:pt x="18550" y="309275"/>
                    </a:cubicBezTo>
                    <a:cubicBezTo>
                      <a:pt x="-6183" y="284541"/>
                      <a:pt x="-6183" y="244492"/>
                      <a:pt x="18550" y="219784"/>
                    </a:cubicBezTo>
                    <a:lnTo>
                      <a:pt x="219809" y="18550"/>
                    </a:lnTo>
                    <a:cubicBezTo>
                      <a:pt x="244543" y="-6183"/>
                      <a:pt x="284592" y="-6183"/>
                      <a:pt x="309300" y="18550"/>
                    </a:cubicBezTo>
                    <a:cubicBezTo>
                      <a:pt x="334033" y="43283"/>
                      <a:pt x="334033" y="83333"/>
                      <a:pt x="309300" y="108041"/>
                    </a:cubicBezTo>
                    <a:lnTo>
                      <a:pt x="108041" y="309275"/>
                    </a:lnTo>
                    <a:cubicBezTo>
                      <a:pt x="95687" y="321629"/>
                      <a:pt x="79485" y="327806"/>
                      <a:pt x="63283" y="327806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A25EB1A0-A48F-5818-1DEC-9304CE432AAC}"/>
                  </a:ext>
                </a:extLst>
              </p:cNvPr>
              <p:cNvSpPr/>
              <p:nvPr/>
            </p:nvSpPr>
            <p:spPr>
              <a:xfrm>
                <a:off x="-5294784" y="1969522"/>
                <a:ext cx="2559256" cy="801188"/>
              </a:xfrm>
              <a:custGeom>
                <a:avLst/>
                <a:gdLst>
                  <a:gd name="connsiteX0" fmla="*/ 0 w 2559256"/>
                  <a:gd name="connsiteY0" fmla="*/ 0 h 801188"/>
                  <a:gd name="connsiteX1" fmla="*/ 2559257 w 2559256"/>
                  <a:gd name="connsiteY1" fmla="*/ 0 h 801188"/>
                  <a:gd name="connsiteX2" fmla="*/ 2559257 w 2559256"/>
                  <a:gd name="connsiteY2" fmla="*/ 801189 h 801188"/>
                  <a:gd name="connsiteX3" fmla="*/ 0 w 2559256"/>
                  <a:gd name="connsiteY3" fmla="*/ 801189 h 801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9256" h="801188">
                    <a:moveTo>
                      <a:pt x="0" y="0"/>
                    </a:moveTo>
                    <a:lnTo>
                      <a:pt x="2559257" y="0"/>
                    </a:lnTo>
                    <a:lnTo>
                      <a:pt x="2559257" y="801189"/>
                    </a:lnTo>
                    <a:lnTo>
                      <a:pt x="0" y="801189"/>
                    </a:ln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E2B4712E-4841-DECA-34C9-A6ADD40E8795}"/>
                  </a:ext>
                </a:extLst>
              </p:cNvPr>
              <p:cNvSpPr/>
              <p:nvPr/>
            </p:nvSpPr>
            <p:spPr>
              <a:xfrm>
                <a:off x="-5358073" y="1906207"/>
                <a:ext cx="2685860" cy="927766"/>
              </a:xfrm>
              <a:custGeom>
                <a:avLst/>
                <a:gdLst>
                  <a:gd name="connsiteX0" fmla="*/ 2622571 w 2685860"/>
                  <a:gd name="connsiteY0" fmla="*/ 927767 h 927766"/>
                  <a:gd name="connsiteX1" fmla="*/ 63289 w 2685860"/>
                  <a:gd name="connsiteY1" fmla="*/ 927767 h 927766"/>
                  <a:gd name="connsiteX2" fmla="*/ 0 w 2685860"/>
                  <a:gd name="connsiteY2" fmla="*/ 864478 h 927766"/>
                  <a:gd name="connsiteX3" fmla="*/ 0 w 2685860"/>
                  <a:gd name="connsiteY3" fmla="*/ 63289 h 927766"/>
                  <a:gd name="connsiteX4" fmla="*/ 63289 w 2685860"/>
                  <a:gd name="connsiteY4" fmla="*/ 0 h 927766"/>
                  <a:gd name="connsiteX5" fmla="*/ 2622571 w 2685860"/>
                  <a:gd name="connsiteY5" fmla="*/ 0 h 927766"/>
                  <a:gd name="connsiteX6" fmla="*/ 2685860 w 2685860"/>
                  <a:gd name="connsiteY6" fmla="*/ 63289 h 927766"/>
                  <a:gd name="connsiteX7" fmla="*/ 2685860 w 2685860"/>
                  <a:gd name="connsiteY7" fmla="*/ 864478 h 927766"/>
                  <a:gd name="connsiteX8" fmla="*/ 2622571 w 2685860"/>
                  <a:gd name="connsiteY8" fmla="*/ 927767 h 927766"/>
                  <a:gd name="connsiteX9" fmla="*/ 126578 w 2685860"/>
                  <a:gd name="connsiteY9" fmla="*/ 801189 h 927766"/>
                  <a:gd name="connsiteX10" fmla="*/ 2559282 w 2685860"/>
                  <a:gd name="connsiteY10" fmla="*/ 801189 h 927766"/>
                  <a:gd name="connsiteX11" fmla="*/ 2559282 w 2685860"/>
                  <a:gd name="connsiteY11" fmla="*/ 126578 h 927766"/>
                  <a:gd name="connsiteX12" fmla="*/ 126578 w 2685860"/>
                  <a:gd name="connsiteY12" fmla="*/ 126578 h 927766"/>
                  <a:gd name="connsiteX13" fmla="*/ 126578 w 2685860"/>
                  <a:gd name="connsiteY13" fmla="*/ 801189 h 927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85860" h="927766">
                    <a:moveTo>
                      <a:pt x="2622571" y="927767"/>
                    </a:moveTo>
                    <a:lnTo>
                      <a:pt x="63289" y="927767"/>
                    </a:lnTo>
                    <a:cubicBezTo>
                      <a:pt x="28328" y="927767"/>
                      <a:pt x="0" y="899439"/>
                      <a:pt x="0" y="864478"/>
                    </a:cubicBezTo>
                    <a:lnTo>
                      <a:pt x="0" y="63289"/>
                    </a:lnTo>
                    <a:cubicBezTo>
                      <a:pt x="0" y="28328"/>
                      <a:pt x="28328" y="0"/>
                      <a:pt x="63289" y="0"/>
                    </a:cubicBezTo>
                    <a:lnTo>
                      <a:pt x="2622571" y="0"/>
                    </a:lnTo>
                    <a:cubicBezTo>
                      <a:pt x="2657532" y="0"/>
                      <a:pt x="2685860" y="28328"/>
                      <a:pt x="2685860" y="63289"/>
                    </a:cubicBezTo>
                    <a:lnTo>
                      <a:pt x="2685860" y="864478"/>
                    </a:lnTo>
                    <a:cubicBezTo>
                      <a:pt x="2685860" y="899439"/>
                      <a:pt x="2657532" y="927767"/>
                      <a:pt x="2622571" y="927767"/>
                    </a:cubicBezTo>
                    <a:close/>
                    <a:moveTo>
                      <a:pt x="126578" y="801189"/>
                    </a:moveTo>
                    <a:lnTo>
                      <a:pt x="2559282" y="801189"/>
                    </a:lnTo>
                    <a:lnTo>
                      <a:pt x="2559282" y="126578"/>
                    </a:lnTo>
                    <a:lnTo>
                      <a:pt x="126578" y="126578"/>
                    </a:lnTo>
                    <a:lnTo>
                      <a:pt x="126578" y="801189"/>
                    </a:ln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5FBE5A70-09E0-2135-B30E-1F8DF813D9C9}"/>
                  </a:ext>
                </a:extLst>
              </p:cNvPr>
              <p:cNvSpPr/>
              <p:nvPr/>
            </p:nvSpPr>
            <p:spPr>
              <a:xfrm>
                <a:off x="-4957251" y="2307055"/>
                <a:ext cx="1884190" cy="126578"/>
              </a:xfrm>
              <a:custGeom>
                <a:avLst/>
                <a:gdLst>
                  <a:gd name="connsiteX0" fmla="*/ 1820902 w 1884190"/>
                  <a:gd name="connsiteY0" fmla="*/ 126578 h 126578"/>
                  <a:gd name="connsiteX1" fmla="*/ 63289 w 1884190"/>
                  <a:gd name="connsiteY1" fmla="*/ 126578 h 126578"/>
                  <a:gd name="connsiteX2" fmla="*/ 0 w 1884190"/>
                  <a:gd name="connsiteY2" fmla="*/ 63289 h 126578"/>
                  <a:gd name="connsiteX3" fmla="*/ 63289 w 1884190"/>
                  <a:gd name="connsiteY3" fmla="*/ 0 h 126578"/>
                  <a:gd name="connsiteX4" fmla="*/ 1820902 w 1884190"/>
                  <a:gd name="connsiteY4" fmla="*/ 0 h 126578"/>
                  <a:gd name="connsiteX5" fmla="*/ 1884191 w 1884190"/>
                  <a:gd name="connsiteY5" fmla="*/ 63289 h 126578"/>
                  <a:gd name="connsiteX6" fmla="*/ 1820902 w 1884190"/>
                  <a:gd name="connsiteY6" fmla="*/ 126578 h 12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4190" h="126578">
                    <a:moveTo>
                      <a:pt x="1820902" y="126578"/>
                    </a:moveTo>
                    <a:lnTo>
                      <a:pt x="63289" y="126578"/>
                    </a:lnTo>
                    <a:cubicBezTo>
                      <a:pt x="28328" y="126578"/>
                      <a:pt x="0" y="98250"/>
                      <a:pt x="0" y="63289"/>
                    </a:cubicBezTo>
                    <a:cubicBezTo>
                      <a:pt x="0" y="28328"/>
                      <a:pt x="28328" y="0"/>
                      <a:pt x="63289" y="0"/>
                    </a:cubicBezTo>
                    <a:lnTo>
                      <a:pt x="1820902" y="0"/>
                    </a:lnTo>
                    <a:cubicBezTo>
                      <a:pt x="1855863" y="0"/>
                      <a:pt x="1884191" y="28328"/>
                      <a:pt x="1884191" y="63289"/>
                    </a:cubicBezTo>
                    <a:cubicBezTo>
                      <a:pt x="1884191" y="98250"/>
                      <a:pt x="1855863" y="126578"/>
                      <a:pt x="1820902" y="126578"/>
                    </a:cubicBez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id="{E880C50B-55C0-550F-0AD3-B48C108A93EF}"/>
                  </a:ext>
                </a:extLst>
              </p:cNvPr>
              <p:cNvSpPr/>
              <p:nvPr/>
            </p:nvSpPr>
            <p:spPr>
              <a:xfrm>
                <a:off x="-2735501" y="1969522"/>
                <a:ext cx="801188" cy="801188"/>
              </a:xfrm>
              <a:custGeom>
                <a:avLst/>
                <a:gdLst>
                  <a:gd name="connsiteX0" fmla="*/ 0 w 801188"/>
                  <a:gd name="connsiteY0" fmla="*/ 0 h 801188"/>
                  <a:gd name="connsiteX1" fmla="*/ 801189 w 801188"/>
                  <a:gd name="connsiteY1" fmla="*/ 0 h 801188"/>
                  <a:gd name="connsiteX2" fmla="*/ 801189 w 801188"/>
                  <a:gd name="connsiteY2" fmla="*/ 801189 h 801188"/>
                  <a:gd name="connsiteX3" fmla="*/ 0 w 801188"/>
                  <a:gd name="connsiteY3" fmla="*/ 801189 h 801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1188" h="801188">
                    <a:moveTo>
                      <a:pt x="0" y="0"/>
                    </a:moveTo>
                    <a:lnTo>
                      <a:pt x="801189" y="0"/>
                    </a:lnTo>
                    <a:lnTo>
                      <a:pt x="801189" y="801189"/>
                    </a:lnTo>
                    <a:lnTo>
                      <a:pt x="0" y="801189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ABB60F69-6060-4006-6876-02554911268B}"/>
                  </a:ext>
                </a:extLst>
              </p:cNvPr>
              <p:cNvSpPr/>
              <p:nvPr/>
            </p:nvSpPr>
            <p:spPr>
              <a:xfrm>
                <a:off x="-2798790" y="1906207"/>
                <a:ext cx="927741" cy="927766"/>
              </a:xfrm>
              <a:custGeom>
                <a:avLst/>
                <a:gdLst>
                  <a:gd name="connsiteX0" fmla="*/ 864453 w 927741"/>
                  <a:gd name="connsiteY0" fmla="*/ 927767 h 927766"/>
                  <a:gd name="connsiteX1" fmla="*/ 63289 w 927741"/>
                  <a:gd name="connsiteY1" fmla="*/ 927767 h 927766"/>
                  <a:gd name="connsiteX2" fmla="*/ 0 w 927741"/>
                  <a:gd name="connsiteY2" fmla="*/ 864478 h 927766"/>
                  <a:gd name="connsiteX3" fmla="*/ 0 w 927741"/>
                  <a:gd name="connsiteY3" fmla="*/ 63289 h 927766"/>
                  <a:gd name="connsiteX4" fmla="*/ 63289 w 927741"/>
                  <a:gd name="connsiteY4" fmla="*/ 0 h 927766"/>
                  <a:gd name="connsiteX5" fmla="*/ 864453 w 927741"/>
                  <a:gd name="connsiteY5" fmla="*/ 0 h 927766"/>
                  <a:gd name="connsiteX6" fmla="*/ 927742 w 927741"/>
                  <a:gd name="connsiteY6" fmla="*/ 63289 h 927766"/>
                  <a:gd name="connsiteX7" fmla="*/ 927742 w 927741"/>
                  <a:gd name="connsiteY7" fmla="*/ 864478 h 927766"/>
                  <a:gd name="connsiteX8" fmla="*/ 864453 w 927741"/>
                  <a:gd name="connsiteY8" fmla="*/ 927767 h 927766"/>
                  <a:gd name="connsiteX9" fmla="*/ 126578 w 927741"/>
                  <a:gd name="connsiteY9" fmla="*/ 801189 h 927766"/>
                  <a:gd name="connsiteX10" fmla="*/ 801164 w 927741"/>
                  <a:gd name="connsiteY10" fmla="*/ 801189 h 927766"/>
                  <a:gd name="connsiteX11" fmla="*/ 801164 w 927741"/>
                  <a:gd name="connsiteY11" fmla="*/ 126578 h 927766"/>
                  <a:gd name="connsiteX12" fmla="*/ 126578 w 927741"/>
                  <a:gd name="connsiteY12" fmla="*/ 126578 h 927766"/>
                  <a:gd name="connsiteX13" fmla="*/ 126578 w 927741"/>
                  <a:gd name="connsiteY13" fmla="*/ 801189 h 927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27741" h="927766">
                    <a:moveTo>
                      <a:pt x="864453" y="927767"/>
                    </a:moveTo>
                    <a:lnTo>
                      <a:pt x="63289" y="927767"/>
                    </a:lnTo>
                    <a:cubicBezTo>
                      <a:pt x="28328" y="927767"/>
                      <a:pt x="0" y="899439"/>
                      <a:pt x="0" y="864478"/>
                    </a:cubicBezTo>
                    <a:lnTo>
                      <a:pt x="0" y="63289"/>
                    </a:lnTo>
                    <a:cubicBezTo>
                      <a:pt x="0" y="28328"/>
                      <a:pt x="28328" y="0"/>
                      <a:pt x="63289" y="0"/>
                    </a:cubicBezTo>
                    <a:lnTo>
                      <a:pt x="864453" y="0"/>
                    </a:lnTo>
                    <a:cubicBezTo>
                      <a:pt x="899413" y="0"/>
                      <a:pt x="927742" y="28328"/>
                      <a:pt x="927742" y="63289"/>
                    </a:cubicBezTo>
                    <a:lnTo>
                      <a:pt x="927742" y="864478"/>
                    </a:lnTo>
                    <a:cubicBezTo>
                      <a:pt x="927742" y="899439"/>
                      <a:pt x="899413" y="927767"/>
                      <a:pt x="864453" y="927767"/>
                    </a:cubicBezTo>
                    <a:close/>
                    <a:moveTo>
                      <a:pt x="126578" y="801189"/>
                    </a:moveTo>
                    <a:lnTo>
                      <a:pt x="801164" y="801189"/>
                    </a:lnTo>
                    <a:lnTo>
                      <a:pt x="801164" y="126578"/>
                    </a:lnTo>
                    <a:lnTo>
                      <a:pt x="126578" y="126578"/>
                    </a:lnTo>
                    <a:lnTo>
                      <a:pt x="126578" y="801189"/>
                    </a:ln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5DC24FD5-B64D-4FC8-A174-23DBCF6B6813}"/>
                  </a:ext>
                </a:extLst>
              </p:cNvPr>
              <p:cNvSpPr/>
              <p:nvPr/>
            </p:nvSpPr>
            <p:spPr>
              <a:xfrm>
                <a:off x="-2549172" y="2306808"/>
                <a:ext cx="227220" cy="227201"/>
              </a:xfrm>
              <a:custGeom>
                <a:avLst/>
                <a:gdLst>
                  <a:gd name="connsiteX0" fmla="*/ 163937 w 227220"/>
                  <a:gd name="connsiteY0" fmla="*/ 227201 h 227201"/>
                  <a:gd name="connsiteX1" fmla="*/ 119180 w 227220"/>
                  <a:gd name="connsiteY1" fmla="*/ 208670 h 227201"/>
                  <a:gd name="connsiteX2" fmla="*/ 18550 w 227220"/>
                  <a:gd name="connsiteY2" fmla="*/ 108041 h 227201"/>
                  <a:gd name="connsiteX3" fmla="*/ 18550 w 227220"/>
                  <a:gd name="connsiteY3" fmla="*/ 18550 h 227201"/>
                  <a:gd name="connsiteX4" fmla="*/ 108041 w 227220"/>
                  <a:gd name="connsiteY4" fmla="*/ 18550 h 227201"/>
                  <a:gd name="connsiteX5" fmla="*/ 208670 w 227220"/>
                  <a:gd name="connsiteY5" fmla="*/ 119179 h 227201"/>
                  <a:gd name="connsiteX6" fmla="*/ 208670 w 227220"/>
                  <a:gd name="connsiteY6" fmla="*/ 208670 h 227201"/>
                  <a:gd name="connsiteX7" fmla="*/ 163912 w 227220"/>
                  <a:gd name="connsiteY7" fmla="*/ 227201 h 2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7220" h="227201">
                    <a:moveTo>
                      <a:pt x="163937" y="227201"/>
                    </a:moveTo>
                    <a:cubicBezTo>
                      <a:pt x="147736" y="227201"/>
                      <a:pt x="131559" y="221024"/>
                      <a:pt x="119180" y="208670"/>
                    </a:cubicBezTo>
                    <a:lnTo>
                      <a:pt x="18550" y="108041"/>
                    </a:lnTo>
                    <a:cubicBezTo>
                      <a:pt x="-6183" y="83333"/>
                      <a:pt x="-6183" y="43258"/>
                      <a:pt x="18550" y="18550"/>
                    </a:cubicBezTo>
                    <a:cubicBezTo>
                      <a:pt x="43283" y="-6183"/>
                      <a:pt x="83333" y="-6183"/>
                      <a:pt x="108041" y="18550"/>
                    </a:cubicBezTo>
                    <a:lnTo>
                      <a:pt x="208670" y="119179"/>
                    </a:lnTo>
                    <a:cubicBezTo>
                      <a:pt x="233404" y="143887"/>
                      <a:pt x="233404" y="183962"/>
                      <a:pt x="208670" y="208670"/>
                    </a:cubicBezTo>
                    <a:cubicBezTo>
                      <a:pt x="196316" y="221024"/>
                      <a:pt x="180114" y="227201"/>
                      <a:pt x="163912" y="227201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82D11B14-2BC7-29F5-17E6-9841C47C8254}"/>
                  </a:ext>
                </a:extLst>
              </p:cNvPr>
              <p:cNvSpPr/>
              <p:nvPr/>
            </p:nvSpPr>
            <p:spPr>
              <a:xfrm>
                <a:off x="-2448542" y="2206178"/>
                <a:ext cx="327849" cy="327830"/>
              </a:xfrm>
              <a:custGeom>
                <a:avLst/>
                <a:gdLst>
                  <a:gd name="connsiteX0" fmla="*/ 63308 w 327849"/>
                  <a:gd name="connsiteY0" fmla="*/ 327831 h 327830"/>
                  <a:gd name="connsiteX1" fmla="*/ 18550 w 327849"/>
                  <a:gd name="connsiteY1" fmla="*/ 309300 h 327830"/>
                  <a:gd name="connsiteX2" fmla="*/ 18550 w 327849"/>
                  <a:gd name="connsiteY2" fmla="*/ 219809 h 327830"/>
                  <a:gd name="connsiteX3" fmla="*/ 219809 w 327849"/>
                  <a:gd name="connsiteY3" fmla="*/ 18550 h 327830"/>
                  <a:gd name="connsiteX4" fmla="*/ 309300 w 327849"/>
                  <a:gd name="connsiteY4" fmla="*/ 18550 h 327830"/>
                  <a:gd name="connsiteX5" fmla="*/ 309300 w 327849"/>
                  <a:gd name="connsiteY5" fmla="*/ 108041 h 327830"/>
                  <a:gd name="connsiteX6" fmla="*/ 108041 w 327849"/>
                  <a:gd name="connsiteY6" fmla="*/ 309300 h 327830"/>
                  <a:gd name="connsiteX7" fmla="*/ 63283 w 327849"/>
                  <a:gd name="connsiteY7" fmla="*/ 327831 h 327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7849" h="327830">
                    <a:moveTo>
                      <a:pt x="63308" y="327831"/>
                    </a:moveTo>
                    <a:cubicBezTo>
                      <a:pt x="47106" y="327831"/>
                      <a:pt x="30929" y="321654"/>
                      <a:pt x="18550" y="309300"/>
                    </a:cubicBezTo>
                    <a:cubicBezTo>
                      <a:pt x="-6183" y="284592"/>
                      <a:pt x="-6183" y="244517"/>
                      <a:pt x="18550" y="219809"/>
                    </a:cubicBezTo>
                    <a:lnTo>
                      <a:pt x="219809" y="18550"/>
                    </a:lnTo>
                    <a:cubicBezTo>
                      <a:pt x="244543" y="-6183"/>
                      <a:pt x="284592" y="-6183"/>
                      <a:pt x="309300" y="18550"/>
                    </a:cubicBezTo>
                    <a:cubicBezTo>
                      <a:pt x="334033" y="43258"/>
                      <a:pt x="334033" y="83333"/>
                      <a:pt x="309300" y="108041"/>
                    </a:cubicBezTo>
                    <a:lnTo>
                      <a:pt x="108041" y="309300"/>
                    </a:lnTo>
                    <a:cubicBezTo>
                      <a:pt x="95687" y="321654"/>
                      <a:pt x="79485" y="327831"/>
                      <a:pt x="63283" y="327831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E4855BBB-3BCD-F798-2ED3-AAF1D87B3236}"/>
                  </a:ext>
                </a:extLst>
              </p:cNvPr>
              <p:cNvSpPr/>
              <p:nvPr/>
            </p:nvSpPr>
            <p:spPr>
              <a:xfrm>
                <a:off x="-4148973" y="3814701"/>
                <a:ext cx="411201" cy="126603"/>
              </a:xfrm>
              <a:custGeom>
                <a:avLst/>
                <a:gdLst>
                  <a:gd name="connsiteX0" fmla="*/ 347913 w 411201"/>
                  <a:gd name="connsiteY0" fmla="*/ 126603 h 126603"/>
                  <a:gd name="connsiteX1" fmla="*/ 63289 w 411201"/>
                  <a:gd name="connsiteY1" fmla="*/ 126603 h 126603"/>
                  <a:gd name="connsiteX2" fmla="*/ 0 w 411201"/>
                  <a:gd name="connsiteY2" fmla="*/ 63289 h 126603"/>
                  <a:gd name="connsiteX3" fmla="*/ 63289 w 411201"/>
                  <a:gd name="connsiteY3" fmla="*/ 0 h 126603"/>
                  <a:gd name="connsiteX4" fmla="*/ 347913 w 411201"/>
                  <a:gd name="connsiteY4" fmla="*/ 0 h 126603"/>
                  <a:gd name="connsiteX5" fmla="*/ 411202 w 411201"/>
                  <a:gd name="connsiteY5" fmla="*/ 63314 h 126603"/>
                  <a:gd name="connsiteX6" fmla="*/ 347913 w 411201"/>
                  <a:gd name="connsiteY6" fmla="*/ 126603 h 126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1201" h="126603">
                    <a:moveTo>
                      <a:pt x="347913" y="126603"/>
                    </a:moveTo>
                    <a:lnTo>
                      <a:pt x="63289" y="126603"/>
                    </a:lnTo>
                    <a:cubicBezTo>
                      <a:pt x="28328" y="126603"/>
                      <a:pt x="0" y="98225"/>
                      <a:pt x="0" y="63289"/>
                    </a:cubicBezTo>
                    <a:cubicBezTo>
                      <a:pt x="0" y="28354"/>
                      <a:pt x="28354" y="0"/>
                      <a:pt x="63289" y="0"/>
                    </a:cubicBezTo>
                    <a:lnTo>
                      <a:pt x="347913" y="0"/>
                    </a:lnTo>
                    <a:cubicBezTo>
                      <a:pt x="382873" y="0"/>
                      <a:pt x="411202" y="28379"/>
                      <a:pt x="411202" y="63314"/>
                    </a:cubicBezTo>
                    <a:cubicBezTo>
                      <a:pt x="411202" y="98250"/>
                      <a:pt x="382848" y="126603"/>
                      <a:pt x="347913" y="126603"/>
                    </a:cubicBezTo>
                    <a:close/>
                  </a:path>
                </a:pathLst>
              </a:custGeom>
              <a:solidFill>
                <a:schemeClr val="tx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D9F7C925-4C20-8382-E8F7-5BFD7441A304}"/>
                  </a:ext>
                </a:extLst>
              </p:cNvPr>
              <p:cNvSpPr/>
              <p:nvPr/>
            </p:nvSpPr>
            <p:spPr>
              <a:xfrm>
                <a:off x="-2693326" y="3217683"/>
                <a:ext cx="2083348" cy="962044"/>
              </a:xfrm>
              <a:custGeom>
                <a:avLst/>
                <a:gdLst>
                  <a:gd name="connsiteX0" fmla="*/ 188095 w 2083348"/>
                  <a:gd name="connsiteY0" fmla="*/ 962044 h 962044"/>
                  <a:gd name="connsiteX1" fmla="*/ 0 w 2083348"/>
                  <a:gd name="connsiteY1" fmla="*/ 773974 h 962044"/>
                  <a:gd name="connsiteX2" fmla="*/ 0 w 2083348"/>
                  <a:gd name="connsiteY2" fmla="*/ 188069 h 962044"/>
                  <a:gd name="connsiteX3" fmla="*/ 188095 w 2083348"/>
                  <a:gd name="connsiteY3" fmla="*/ 0 h 962044"/>
                  <a:gd name="connsiteX4" fmla="*/ 1895253 w 2083348"/>
                  <a:gd name="connsiteY4" fmla="*/ 0 h 962044"/>
                  <a:gd name="connsiteX5" fmla="*/ 2083349 w 2083348"/>
                  <a:gd name="connsiteY5" fmla="*/ 188069 h 962044"/>
                  <a:gd name="connsiteX6" fmla="*/ 2083349 w 2083348"/>
                  <a:gd name="connsiteY6" fmla="*/ 773974 h 962044"/>
                  <a:gd name="connsiteX7" fmla="*/ 1895253 w 2083348"/>
                  <a:gd name="connsiteY7" fmla="*/ 962044 h 962044"/>
                  <a:gd name="connsiteX8" fmla="*/ 188095 w 2083348"/>
                  <a:gd name="connsiteY8" fmla="*/ 962044 h 962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83348" h="962044">
                    <a:moveTo>
                      <a:pt x="188095" y="962044"/>
                    </a:moveTo>
                    <a:cubicBezTo>
                      <a:pt x="84377" y="962044"/>
                      <a:pt x="0" y="877667"/>
                      <a:pt x="0" y="773974"/>
                    </a:cubicBezTo>
                    <a:lnTo>
                      <a:pt x="0" y="188069"/>
                    </a:lnTo>
                    <a:cubicBezTo>
                      <a:pt x="0" y="84351"/>
                      <a:pt x="84377" y="0"/>
                      <a:pt x="188095" y="0"/>
                    </a:cubicBezTo>
                    <a:lnTo>
                      <a:pt x="1895253" y="0"/>
                    </a:lnTo>
                    <a:cubicBezTo>
                      <a:pt x="1998972" y="0"/>
                      <a:pt x="2083349" y="84377"/>
                      <a:pt x="2083349" y="188069"/>
                    </a:cubicBezTo>
                    <a:lnTo>
                      <a:pt x="2083349" y="773974"/>
                    </a:lnTo>
                    <a:cubicBezTo>
                      <a:pt x="2083349" y="877692"/>
                      <a:pt x="1998972" y="962044"/>
                      <a:pt x="1895253" y="962044"/>
                    </a:cubicBezTo>
                    <a:lnTo>
                      <a:pt x="188095" y="962044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3A7E87C8-AC0C-1323-1368-11167A478B38}"/>
                  </a:ext>
                </a:extLst>
              </p:cNvPr>
              <p:cNvSpPr/>
              <p:nvPr/>
            </p:nvSpPr>
            <p:spPr>
              <a:xfrm>
                <a:off x="-2798790" y="3112193"/>
                <a:ext cx="2294278" cy="1172998"/>
              </a:xfrm>
              <a:custGeom>
                <a:avLst/>
                <a:gdLst>
                  <a:gd name="connsiteX0" fmla="*/ 126553 w 2294278"/>
                  <a:gd name="connsiteY0" fmla="*/ 879439 h 1172998"/>
                  <a:gd name="connsiteX1" fmla="*/ 126553 w 2294278"/>
                  <a:gd name="connsiteY1" fmla="*/ 293560 h 1172998"/>
                  <a:gd name="connsiteX2" fmla="*/ 293560 w 2294278"/>
                  <a:gd name="connsiteY2" fmla="*/ 126553 h 1172998"/>
                  <a:gd name="connsiteX3" fmla="*/ 2000718 w 2294278"/>
                  <a:gd name="connsiteY3" fmla="*/ 126553 h 1172998"/>
                  <a:gd name="connsiteX4" fmla="*/ 2167726 w 2294278"/>
                  <a:gd name="connsiteY4" fmla="*/ 293560 h 1172998"/>
                  <a:gd name="connsiteX5" fmla="*/ 2167726 w 2294278"/>
                  <a:gd name="connsiteY5" fmla="*/ 879439 h 1172998"/>
                  <a:gd name="connsiteX6" fmla="*/ 2000718 w 2294278"/>
                  <a:gd name="connsiteY6" fmla="*/ 1046446 h 1172998"/>
                  <a:gd name="connsiteX7" fmla="*/ 293560 w 2294278"/>
                  <a:gd name="connsiteY7" fmla="*/ 1046446 h 1172998"/>
                  <a:gd name="connsiteX8" fmla="*/ 126553 w 2294278"/>
                  <a:gd name="connsiteY8" fmla="*/ 879439 h 1172998"/>
                  <a:gd name="connsiteX9" fmla="*/ 2000718 w 2294278"/>
                  <a:gd name="connsiteY9" fmla="*/ 1172999 h 1172998"/>
                  <a:gd name="connsiteX10" fmla="*/ 2294279 w 2294278"/>
                  <a:gd name="connsiteY10" fmla="*/ 879439 h 1172998"/>
                  <a:gd name="connsiteX11" fmla="*/ 2294279 w 2294278"/>
                  <a:gd name="connsiteY11" fmla="*/ 293560 h 1172998"/>
                  <a:gd name="connsiteX12" fmla="*/ 2000718 w 2294278"/>
                  <a:gd name="connsiteY12" fmla="*/ 0 h 1172998"/>
                  <a:gd name="connsiteX13" fmla="*/ 293560 w 2294278"/>
                  <a:gd name="connsiteY13" fmla="*/ 0 h 1172998"/>
                  <a:gd name="connsiteX14" fmla="*/ 0 w 2294278"/>
                  <a:gd name="connsiteY14" fmla="*/ 293560 h 1172998"/>
                  <a:gd name="connsiteX15" fmla="*/ 0 w 2294278"/>
                  <a:gd name="connsiteY15" fmla="*/ 879439 h 1172998"/>
                  <a:gd name="connsiteX16" fmla="*/ 293560 w 2294278"/>
                  <a:gd name="connsiteY16" fmla="*/ 1172999 h 1172998"/>
                  <a:gd name="connsiteX17" fmla="*/ 2000718 w 2294278"/>
                  <a:gd name="connsiteY17" fmla="*/ 1172999 h 1172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294278" h="1172998">
                    <a:moveTo>
                      <a:pt x="126553" y="879439"/>
                    </a:moveTo>
                    <a:lnTo>
                      <a:pt x="126553" y="293560"/>
                    </a:lnTo>
                    <a:cubicBezTo>
                      <a:pt x="126553" y="201487"/>
                      <a:pt x="201462" y="126553"/>
                      <a:pt x="293560" y="126553"/>
                    </a:cubicBezTo>
                    <a:lnTo>
                      <a:pt x="2000718" y="126553"/>
                    </a:lnTo>
                    <a:cubicBezTo>
                      <a:pt x="2092792" y="126553"/>
                      <a:pt x="2167726" y="201462"/>
                      <a:pt x="2167726" y="293560"/>
                    </a:cubicBezTo>
                    <a:lnTo>
                      <a:pt x="2167726" y="879439"/>
                    </a:lnTo>
                    <a:cubicBezTo>
                      <a:pt x="2167726" y="971512"/>
                      <a:pt x="2092817" y="1046446"/>
                      <a:pt x="2000718" y="1046446"/>
                    </a:cubicBezTo>
                    <a:lnTo>
                      <a:pt x="293560" y="1046446"/>
                    </a:lnTo>
                    <a:cubicBezTo>
                      <a:pt x="201487" y="1046446"/>
                      <a:pt x="126553" y="971537"/>
                      <a:pt x="126553" y="879439"/>
                    </a:cubicBezTo>
                    <a:close/>
                    <a:moveTo>
                      <a:pt x="2000718" y="1172999"/>
                    </a:moveTo>
                    <a:cubicBezTo>
                      <a:pt x="2162587" y="1172999"/>
                      <a:pt x="2294279" y="1041307"/>
                      <a:pt x="2294279" y="879439"/>
                    </a:cubicBezTo>
                    <a:lnTo>
                      <a:pt x="2294279" y="293560"/>
                    </a:lnTo>
                    <a:cubicBezTo>
                      <a:pt x="2294279" y="131692"/>
                      <a:pt x="2162587" y="0"/>
                      <a:pt x="2000718" y="0"/>
                    </a:cubicBezTo>
                    <a:lnTo>
                      <a:pt x="293560" y="0"/>
                    </a:lnTo>
                    <a:cubicBezTo>
                      <a:pt x="131692" y="0"/>
                      <a:pt x="0" y="131692"/>
                      <a:pt x="0" y="293560"/>
                    </a:cubicBezTo>
                    <a:lnTo>
                      <a:pt x="0" y="879439"/>
                    </a:lnTo>
                    <a:cubicBezTo>
                      <a:pt x="0" y="1041307"/>
                      <a:pt x="131692" y="1172999"/>
                      <a:pt x="293560" y="1172999"/>
                    </a:cubicBezTo>
                    <a:lnTo>
                      <a:pt x="2000718" y="1172999"/>
                    </a:ln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3531E222-8322-71E2-325E-5539288BF7C0}"/>
                  </a:ext>
                </a:extLst>
              </p:cNvPr>
              <p:cNvSpPr/>
              <p:nvPr/>
            </p:nvSpPr>
            <p:spPr>
              <a:xfrm>
                <a:off x="-1863834" y="3460763"/>
                <a:ext cx="428517" cy="475857"/>
              </a:xfrm>
              <a:custGeom>
                <a:avLst/>
                <a:gdLst>
                  <a:gd name="connsiteX0" fmla="*/ 298268 w 428517"/>
                  <a:gd name="connsiteY0" fmla="*/ 89213 h 475857"/>
                  <a:gd name="connsiteX1" fmla="*/ 284699 w 428517"/>
                  <a:gd name="connsiteY1" fmla="*/ 54606 h 475857"/>
                  <a:gd name="connsiteX2" fmla="*/ 270826 w 428517"/>
                  <a:gd name="connsiteY2" fmla="*/ 28987 h 475857"/>
                  <a:gd name="connsiteX3" fmla="*/ 247840 w 428517"/>
                  <a:gd name="connsiteY3" fmla="*/ 8177 h 475857"/>
                  <a:gd name="connsiteX4" fmla="*/ 212448 w 428517"/>
                  <a:gd name="connsiteY4" fmla="*/ 0 h 475857"/>
                  <a:gd name="connsiteX5" fmla="*/ 177361 w 428517"/>
                  <a:gd name="connsiteY5" fmla="*/ 8177 h 475857"/>
                  <a:gd name="connsiteX6" fmla="*/ 154324 w 428517"/>
                  <a:gd name="connsiteY6" fmla="*/ 29366 h 475857"/>
                  <a:gd name="connsiteX7" fmla="*/ 138957 w 428517"/>
                  <a:gd name="connsiteY7" fmla="*/ 59871 h 475857"/>
                  <a:gd name="connsiteX8" fmla="*/ 127287 w 428517"/>
                  <a:gd name="connsiteY8" fmla="*/ 89719 h 475857"/>
                  <a:gd name="connsiteX9" fmla="*/ 13620 w 428517"/>
                  <a:gd name="connsiteY9" fmla="*/ 378241 h 475857"/>
                  <a:gd name="connsiteX10" fmla="*/ 3392 w 428517"/>
                  <a:gd name="connsiteY10" fmla="*/ 405834 h 475857"/>
                  <a:gd name="connsiteX11" fmla="*/ 0 w 428517"/>
                  <a:gd name="connsiteY11" fmla="*/ 427075 h 475857"/>
                  <a:gd name="connsiteX12" fmla="*/ 15544 w 428517"/>
                  <a:gd name="connsiteY12" fmla="*/ 461149 h 475857"/>
                  <a:gd name="connsiteX13" fmla="*/ 51163 w 428517"/>
                  <a:gd name="connsiteY13" fmla="*/ 475833 h 475857"/>
                  <a:gd name="connsiteX14" fmla="*/ 86453 w 428517"/>
                  <a:gd name="connsiteY14" fmla="*/ 460921 h 475857"/>
                  <a:gd name="connsiteX15" fmla="*/ 108806 w 428517"/>
                  <a:gd name="connsiteY15" fmla="*/ 413860 h 475857"/>
                  <a:gd name="connsiteX16" fmla="*/ 119793 w 428517"/>
                  <a:gd name="connsiteY16" fmla="*/ 384291 h 475857"/>
                  <a:gd name="connsiteX17" fmla="*/ 305863 w 428517"/>
                  <a:gd name="connsiteY17" fmla="*/ 384291 h 475857"/>
                  <a:gd name="connsiteX18" fmla="*/ 316800 w 428517"/>
                  <a:gd name="connsiteY18" fmla="*/ 412923 h 475857"/>
                  <a:gd name="connsiteX19" fmla="*/ 326976 w 428517"/>
                  <a:gd name="connsiteY19" fmla="*/ 436871 h 475857"/>
                  <a:gd name="connsiteX20" fmla="*/ 339128 w 428517"/>
                  <a:gd name="connsiteY20" fmla="*/ 458668 h 475857"/>
                  <a:gd name="connsiteX21" fmla="*/ 354596 w 428517"/>
                  <a:gd name="connsiteY21" fmla="*/ 471200 h 475857"/>
                  <a:gd name="connsiteX22" fmla="*/ 376443 w 428517"/>
                  <a:gd name="connsiteY22" fmla="*/ 475858 h 475857"/>
                  <a:gd name="connsiteX23" fmla="*/ 413252 w 428517"/>
                  <a:gd name="connsiteY23" fmla="*/ 460592 h 475857"/>
                  <a:gd name="connsiteX24" fmla="*/ 428518 w 428517"/>
                  <a:gd name="connsiteY24" fmla="*/ 426492 h 475857"/>
                  <a:gd name="connsiteX25" fmla="*/ 414290 w 428517"/>
                  <a:gd name="connsiteY25" fmla="*/ 375861 h 475857"/>
                  <a:gd name="connsiteX26" fmla="*/ 298243 w 428517"/>
                  <a:gd name="connsiteY26" fmla="*/ 89238 h 475857"/>
                  <a:gd name="connsiteX27" fmla="*/ 157640 w 428517"/>
                  <a:gd name="connsiteY27" fmla="*/ 278295 h 475857"/>
                  <a:gd name="connsiteX28" fmla="*/ 211917 w 428517"/>
                  <a:gd name="connsiteY28" fmla="*/ 126933 h 475857"/>
                  <a:gd name="connsiteX29" fmla="*/ 267206 w 428517"/>
                  <a:gd name="connsiteY29" fmla="*/ 278295 h 475857"/>
                  <a:gd name="connsiteX30" fmla="*/ 157640 w 428517"/>
                  <a:gd name="connsiteY30" fmla="*/ 278295 h 475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28517" h="475857">
                    <a:moveTo>
                      <a:pt x="298268" y="89213"/>
                    </a:moveTo>
                    <a:cubicBezTo>
                      <a:pt x="292775" y="74783"/>
                      <a:pt x="288244" y="63264"/>
                      <a:pt x="284699" y="54606"/>
                    </a:cubicBezTo>
                    <a:cubicBezTo>
                      <a:pt x="280953" y="45518"/>
                      <a:pt x="276295" y="36910"/>
                      <a:pt x="270826" y="28987"/>
                    </a:cubicBezTo>
                    <a:cubicBezTo>
                      <a:pt x="265004" y="20531"/>
                      <a:pt x="257257" y="13544"/>
                      <a:pt x="247840" y="8177"/>
                    </a:cubicBezTo>
                    <a:cubicBezTo>
                      <a:pt x="238220" y="2760"/>
                      <a:pt x="226322" y="0"/>
                      <a:pt x="212448" y="0"/>
                    </a:cubicBezTo>
                    <a:cubicBezTo>
                      <a:pt x="198576" y="0"/>
                      <a:pt x="186956" y="2760"/>
                      <a:pt x="177361" y="8177"/>
                    </a:cubicBezTo>
                    <a:cubicBezTo>
                      <a:pt x="167918" y="13518"/>
                      <a:pt x="160147" y="20658"/>
                      <a:pt x="154324" y="29366"/>
                    </a:cubicBezTo>
                    <a:cubicBezTo>
                      <a:pt x="148856" y="37518"/>
                      <a:pt x="143691" y="47796"/>
                      <a:pt x="138957" y="59871"/>
                    </a:cubicBezTo>
                    <a:lnTo>
                      <a:pt x="127287" y="89719"/>
                    </a:lnTo>
                    <a:lnTo>
                      <a:pt x="13620" y="378241"/>
                    </a:lnTo>
                    <a:cubicBezTo>
                      <a:pt x="8784" y="390215"/>
                      <a:pt x="5468" y="399253"/>
                      <a:pt x="3392" y="405834"/>
                    </a:cubicBezTo>
                    <a:cubicBezTo>
                      <a:pt x="1139" y="413075"/>
                      <a:pt x="0" y="420214"/>
                      <a:pt x="0" y="427075"/>
                    </a:cubicBezTo>
                    <a:cubicBezTo>
                      <a:pt x="0" y="440011"/>
                      <a:pt x="5088" y="451175"/>
                      <a:pt x="15544" y="461149"/>
                    </a:cubicBezTo>
                    <a:cubicBezTo>
                      <a:pt x="25746" y="470896"/>
                      <a:pt x="37745" y="475833"/>
                      <a:pt x="51163" y="475833"/>
                    </a:cubicBezTo>
                    <a:cubicBezTo>
                      <a:pt x="67339" y="475833"/>
                      <a:pt x="78883" y="470947"/>
                      <a:pt x="86453" y="460921"/>
                    </a:cubicBezTo>
                    <a:cubicBezTo>
                      <a:pt x="92782" y="452542"/>
                      <a:pt x="100300" y="436695"/>
                      <a:pt x="108806" y="413860"/>
                    </a:cubicBezTo>
                    <a:lnTo>
                      <a:pt x="119793" y="384291"/>
                    </a:lnTo>
                    <a:lnTo>
                      <a:pt x="305863" y="384291"/>
                    </a:lnTo>
                    <a:lnTo>
                      <a:pt x="316800" y="412923"/>
                    </a:lnTo>
                    <a:cubicBezTo>
                      <a:pt x="319610" y="419859"/>
                      <a:pt x="323053" y="427834"/>
                      <a:pt x="326976" y="436871"/>
                    </a:cubicBezTo>
                    <a:cubicBezTo>
                      <a:pt x="331229" y="446593"/>
                      <a:pt x="335204" y="453707"/>
                      <a:pt x="339128" y="458668"/>
                    </a:cubicBezTo>
                    <a:cubicBezTo>
                      <a:pt x="343254" y="463909"/>
                      <a:pt x="348444" y="468136"/>
                      <a:pt x="354596" y="471200"/>
                    </a:cubicBezTo>
                    <a:cubicBezTo>
                      <a:pt x="360773" y="474288"/>
                      <a:pt x="368140" y="475858"/>
                      <a:pt x="376443" y="475858"/>
                    </a:cubicBezTo>
                    <a:cubicBezTo>
                      <a:pt x="390924" y="475858"/>
                      <a:pt x="402974" y="470871"/>
                      <a:pt x="413252" y="460592"/>
                    </a:cubicBezTo>
                    <a:cubicBezTo>
                      <a:pt x="423530" y="450340"/>
                      <a:pt x="428518" y="439176"/>
                      <a:pt x="428518" y="426492"/>
                    </a:cubicBezTo>
                    <a:cubicBezTo>
                      <a:pt x="428518" y="415531"/>
                      <a:pt x="423758" y="398544"/>
                      <a:pt x="414290" y="375861"/>
                    </a:cubicBezTo>
                    <a:lnTo>
                      <a:pt x="298243" y="89238"/>
                    </a:lnTo>
                    <a:close/>
                    <a:moveTo>
                      <a:pt x="157640" y="278295"/>
                    </a:moveTo>
                    <a:lnTo>
                      <a:pt x="211917" y="126933"/>
                    </a:lnTo>
                    <a:lnTo>
                      <a:pt x="267206" y="278295"/>
                    </a:lnTo>
                    <a:lnTo>
                      <a:pt x="157640" y="278295"/>
                    </a:ln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BF136022-022D-85E1-7EAA-AD7EFCB64F4B}"/>
                  </a:ext>
                </a:extLst>
              </p:cNvPr>
              <p:cNvSpPr/>
              <p:nvPr/>
            </p:nvSpPr>
            <p:spPr>
              <a:xfrm>
                <a:off x="-2362020" y="3468358"/>
                <a:ext cx="393961" cy="468237"/>
              </a:xfrm>
              <a:custGeom>
                <a:avLst/>
                <a:gdLst>
                  <a:gd name="connsiteX0" fmla="*/ 330976 w 393961"/>
                  <a:gd name="connsiteY0" fmla="*/ 0 h 468237"/>
                  <a:gd name="connsiteX1" fmla="*/ 62985 w 393961"/>
                  <a:gd name="connsiteY1" fmla="*/ 0 h 468237"/>
                  <a:gd name="connsiteX2" fmla="*/ 16278 w 393961"/>
                  <a:gd name="connsiteY2" fmla="*/ 14734 h 468237"/>
                  <a:gd name="connsiteX3" fmla="*/ 0 w 393961"/>
                  <a:gd name="connsiteY3" fmla="*/ 53290 h 468237"/>
                  <a:gd name="connsiteX4" fmla="*/ 16126 w 393961"/>
                  <a:gd name="connsiteY4" fmla="*/ 91415 h 468237"/>
                  <a:gd name="connsiteX5" fmla="*/ 62985 w 393961"/>
                  <a:gd name="connsiteY5" fmla="*/ 105971 h 468237"/>
                  <a:gd name="connsiteX6" fmla="*/ 143666 w 393961"/>
                  <a:gd name="connsiteY6" fmla="*/ 105971 h 468237"/>
                  <a:gd name="connsiteX7" fmla="*/ 143666 w 393961"/>
                  <a:gd name="connsiteY7" fmla="*/ 405227 h 468237"/>
                  <a:gd name="connsiteX8" fmla="*/ 158400 w 393961"/>
                  <a:gd name="connsiteY8" fmla="*/ 451960 h 468237"/>
                  <a:gd name="connsiteX9" fmla="*/ 196956 w 393961"/>
                  <a:gd name="connsiteY9" fmla="*/ 468238 h 468237"/>
                  <a:gd name="connsiteX10" fmla="*/ 235081 w 393961"/>
                  <a:gd name="connsiteY10" fmla="*/ 452137 h 468237"/>
                  <a:gd name="connsiteX11" fmla="*/ 249663 w 393961"/>
                  <a:gd name="connsiteY11" fmla="*/ 405252 h 468237"/>
                  <a:gd name="connsiteX12" fmla="*/ 249663 w 393961"/>
                  <a:gd name="connsiteY12" fmla="*/ 105996 h 468237"/>
                  <a:gd name="connsiteX13" fmla="*/ 330951 w 393961"/>
                  <a:gd name="connsiteY13" fmla="*/ 105996 h 468237"/>
                  <a:gd name="connsiteX14" fmla="*/ 377684 w 393961"/>
                  <a:gd name="connsiteY14" fmla="*/ 91263 h 468237"/>
                  <a:gd name="connsiteX15" fmla="*/ 393962 w 393961"/>
                  <a:gd name="connsiteY15" fmla="*/ 52707 h 468237"/>
                  <a:gd name="connsiteX16" fmla="*/ 377836 w 393961"/>
                  <a:gd name="connsiteY16" fmla="*/ 14582 h 468237"/>
                  <a:gd name="connsiteX17" fmla="*/ 330951 w 393961"/>
                  <a:gd name="connsiteY17" fmla="*/ 0 h 46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3961" h="468237">
                    <a:moveTo>
                      <a:pt x="330976" y="0"/>
                    </a:moveTo>
                    <a:lnTo>
                      <a:pt x="62985" y="0"/>
                    </a:lnTo>
                    <a:cubicBezTo>
                      <a:pt x="42581" y="0"/>
                      <a:pt x="26860" y="4962"/>
                      <a:pt x="16278" y="14734"/>
                    </a:cubicBezTo>
                    <a:cubicBezTo>
                      <a:pt x="5316" y="24810"/>
                      <a:pt x="0" y="37417"/>
                      <a:pt x="0" y="53290"/>
                    </a:cubicBezTo>
                    <a:cubicBezTo>
                      <a:pt x="0" y="69162"/>
                      <a:pt x="5266" y="81415"/>
                      <a:pt x="16126" y="91415"/>
                    </a:cubicBezTo>
                    <a:cubicBezTo>
                      <a:pt x="26607" y="101085"/>
                      <a:pt x="42378" y="105971"/>
                      <a:pt x="62985" y="105971"/>
                    </a:cubicBezTo>
                    <a:lnTo>
                      <a:pt x="143666" y="105971"/>
                    </a:lnTo>
                    <a:lnTo>
                      <a:pt x="143666" y="405227"/>
                    </a:lnTo>
                    <a:cubicBezTo>
                      <a:pt x="143666" y="425657"/>
                      <a:pt x="148628" y="441378"/>
                      <a:pt x="158400" y="451960"/>
                    </a:cubicBezTo>
                    <a:cubicBezTo>
                      <a:pt x="168476" y="462896"/>
                      <a:pt x="181108" y="468238"/>
                      <a:pt x="196956" y="468238"/>
                    </a:cubicBezTo>
                    <a:cubicBezTo>
                      <a:pt x="212803" y="468238"/>
                      <a:pt x="225107" y="462972"/>
                      <a:pt x="235081" y="452137"/>
                    </a:cubicBezTo>
                    <a:cubicBezTo>
                      <a:pt x="244752" y="441631"/>
                      <a:pt x="249663" y="425860"/>
                      <a:pt x="249663" y="405252"/>
                    </a:cubicBezTo>
                    <a:lnTo>
                      <a:pt x="249663" y="105996"/>
                    </a:lnTo>
                    <a:lnTo>
                      <a:pt x="330951" y="105996"/>
                    </a:lnTo>
                    <a:cubicBezTo>
                      <a:pt x="351356" y="105996"/>
                      <a:pt x="367076" y="101035"/>
                      <a:pt x="377684" y="91263"/>
                    </a:cubicBezTo>
                    <a:cubicBezTo>
                      <a:pt x="388645" y="81187"/>
                      <a:pt x="393962" y="68580"/>
                      <a:pt x="393962" y="52707"/>
                    </a:cubicBezTo>
                    <a:cubicBezTo>
                      <a:pt x="393962" y="36835"/>
                      <a:pt x="388696" y="24582"/>
                      <a:pt x="377836" y="14582"/>
                    </a:cubicBezTo>
                    <a:cubicBezTo>
                      <a:pt x="367330" y="4911"/>
                      <a:pt x="351558" y="0"/>
                      <a:pt x="330951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2CB5E008-9356-896F-9C6E-BFE393EC1D6D}"/>
                  </a:ext>
                </a:extLst>
              </p:cNvPr>
              <p:cNvSpPr/>
              <p:nvPr/>
            </p:nvSpPr>
            <p:spPr>
              <a:xfrm>
                <a:off x="-1307662" y="3460788"/>
                <a:ext cx="354899" cy="475832"/>
              </a:xfrm>
              <a:custGeom>
                <a:avLst/>
                <a:gdLst>
                  <a:gd name="connsiteX0" fmla="*/ 354355 w 354899"/>
                  <a:gd name="connsiteY0" fmla="*/ 44404 h 475832"/>
                  <a:gd name="connsiteX1" fmla="*/ 331470 w 354899"/>
                  <a:gd name="connsiteY1" fmla="*/ 9367 h 475832"/>
                  <a:gd name="connsiteX2" fmla="*/ 302635 w 354899"/>
                  <a:gd name="connsiteY2" fmla="*/ 0 h 475832"/>
                  <a:gd name="connsiteX3" fmla="*/ 290863 w 354899"/>
                  <a:gd name="connsiteY3" fmla="*/ 1418 h 475832"/>
                  <a:gd name="connsiteX4" fmla="*/ 252561 w 354899"/>
                  <a:gd name="connsiteY4" fmla="*/ 32151 h 475832"/>
                  <a:gd name="connsiteX5" fmla="*/ 177449 w 354899"/>
                  <a:gd name="connsiteY5" fmla="*/ 143286 h 475832"/>
                  <a:gd name="connsiteX6" fmla="*/ 102313 w 354899"/>
                  <a:gd name="connsiteY6" fmla="*/ 32151 h 475832"/>
                  <a:gd name="connsiteX7" fmla="*/ 64010 w 354899"/>
                  <a:gd name="connsiteY7" fmla="*/ 1443 h 475832"/>
                  <a:gd name="connsiteX8" fmla="*/ 52238 w 354899"/>
                  <a:gd name="connsiteY8" fmla="*/ 25 h 475832"/>
                  <a:gd name="connsiteX9" fmla="*/ 23404 w 354899"/>
                  <a:gd name="connsiteY9" fmla="*/ 9418 h 475832"/>
                  <a:gd name="connsiteX10" fmla="*/ 519 w 354899"/>
                  <a:gd name="connsiteY10" fmla="*/ 44454 h 475832"/>
                  <a:gd name="connsiteX11" fmla="*/ 14442 w 354899"/>
                  <a:gd name="connsiteY11" fmla="*/ 91440 h 475832"/>
                  <a:gd name="connsiteX12" fmla="*/ 113477 w 354899"/>
                  <a:gd name="connsiteY12" fmla="*/ 237942 h 475832"/>
                  <a:gd name="connsiteX13" fmla="*/ 14467 w 354899"/>
                  <a:gd name="connsiteY13" fmla="*/ 384443 h 475832"/>
                  <a:gd name="connsiteX14" fmla="*/ 544 w 354899"/>
                  <a:gd name="connsiteY14" fmla="*/ 431429 h 475832"/>
                  <a:gd name="connsiteX15" fmla="*/ 23429 w 354899"/>
                  <a:gd name="connsiteY15" fmla="*/ 466466 h 475832"/>
                  <a:gd name="connsiteX16" fmla="*/ 52238 w 354899"/>
                  <a:gd name="connsiteY16" fmla="*/ 475833 h 475832"/>
                  <a:gd name="connsiteX17" fmla="*/ 64036 w 354899"/>
                  <a:gd name="connsiteY17" fmla="*/ 474415 h 475832"/>
                  <a:gd name="connsiteX18" fmla="*/ 102338 w 354899"/>
                  <a:gd name="connsiteY18" fmla="*/ 443682 h 475832"/>
                  <a:gd name="connsiteX19" fmla="*/ 177475 w 354899"/>
                  <a:gd name="connsiteY19" fmla="*/ 332571 h 475832"/>
                  <a:gd name="connsiteX20" fmla="*/ 252586 w 354899"/>
                  <a:gd name="connsiteY20" fmla="*/ 443707 h 475832"/>
                  <a:gd name="connsiteX21" fmla="*/ 290889 w 354899"/>
                  <a:gd name="connsiteY21" fmla="*/ 474415 h 475832"/>
                  <a:gd name="connsiteX22" fmla="*/ 302660 w 354899"/>
                  <a:gd name="connsiteY22" fmla="*/ 475833 h 475832"/>
                  <a:gd name="connsiteX23" fmla="*/ 331495 w 354899"/>
                  <a:gd name="connsiteY23" fmla="*/ 466466 h 475832"/>
                  <a:gd name="connsiteX24" fmla="*/ 354381 w 354899"/>
                  <a:gd name="connsiteY24" fmla="*/ 431403 h 475832"/>
                  <a:gd name="connsiteX25" fmla="*/ 340457 w 354899"/>
                  <a:gd name="connsiteY25" fmla="*/ 384443 h 475832"/>
                  <a:gd name="connsiteX26" fmla="*/ 241422 w 354899"/>
                  <a:gd name="connsiteY26" fmla="*/ 237942 h 475832"/>
                  <a:gd name="connsiteX27" fmla="*/ 340432 w 354899"/>
                  <a:gd name="connsiteY27" fmla="*/ 91440 h 475832"/>
                  <a:gd name="connsiteX28" fmla="*/ 354355 w 354899"/>
                  <a:gd name="connsiteY28" fmla="*/ 44454 h 475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354899" h="475832">
                    <a:moveTo>
                      <a:pt x="354355" y="44404"/>
                    </a:moveTo>
                    <a:cubicBezTo>
                      <a:pt x="352127" y="29695"/>
                      <a:pt x="344634" y="18227"/>
                      <a:pt x="331470" y="9367"/>
                    </a:cubicBezTo>
                    <a:cubicBezTo>
                      <a:pt x="322255" y="3139"/>
                      <a:pt x="312559" y="0"/>
                      <a:pt x="302635" y="0"/>
                    </a:cubicBezTo>
                    <a:cubicBezTo>
                      <a:pt x="298787" y="0"/>
                      <a:pt x="294838" y="481"/>
                      <a:pt x="290863" y="1418"/>
                    </a:cubicBezTo>
                    <a:cubicBezTo>
                      <a:pt x="276991" y="4709"/>
                      <a:pt x="264079" y="15038"/>
                      <a:pt x="252561" y="32151"/>
                    </a:cubicBezTo>
                    <a:lnTo>
                      <a:pt x="177449" y="143286"/>
                    </a:lnTo>
                    <a:lnTo>
                      <a:pt x="102313" y="32151"/>
                    </a:lnTo>
                    <a:cubicBezTo>
                      <a:pt x="90794" y="15063"/>
                      <a:pt x="77883" y="4734"/>
                      <a:pt x="64010" y="1443"/>
                    </a:cubicBezTo>
                    <a:cubicBezTo>
                      <a:pt x="60036" y="506"/>
                      <a:pt x="56086" y="25"/>
                      <a:pt x="52238" y="25"/>
                    </a:cubicBezTo>
                    <a:cubicBezTo>
                      <a:pt x="42340" y="25"/>
                      <a:pt x="32644" y="3190"/>
                      <a:pt x="23404" y="9418"/>
                    </a:cubicBezTo>
                    <a:cubicBezTo>
                      <a:pt x="10240" y="18278"/>
                      <a:pt x="2772" y="29746"/>
                      <a:pt x="519" y="44454"/>
                    </a:cubicBezTo>
                    <a:cubicBezTo>
                      <a:pt x="-1659" y="58707"/>
                      <a:pt x="3025" y="74504"/>
                      <a:pt x="14442" y="91440"/>
                    </a:cubicBezTo>
                    <a:lnTo>
                      <a:pt x="113477" y="237942"/>
                    </a:lnTo>
                    <a:lnTo>
                      <a:pt x="14467" y="384443"/>
                    </a:lnTo>
                    <a:cubicBezTo>
                      <a:pt x="3050" y="401379"/>
                      <a:pt x="-1633" y="417176"/>
                      <a:pt x="544" y="431429"/>
                    </a:cubicBezTo>
                    <a:cubicBezTo>
                      <a:pt x="2797" y="446137"/>
                      <a:pt x="10265" y="457605"/>
                      <a:pt x="23429" y="466466"/>
                    </a:cubicBezTo>
                    <a:cubicBezTo>
                      <a:pt x="32644" y="472693"/>
                      <a:pt x="42340" y="475833"/>
                      <a:pt x="52238" y="475833"/>
                    </a:cubicBezTo>
                    <a:cubicBezTo>
                      <a:pt x="56086" y="475833"/>
                      <a:pt x="60036" y="475352"/>
                      <a:pt x="64036" y="474415"/>
                    </a:cubicBezTo>
                    <a:cubicBezTo>
                      <a:pt x="77908" y="471124"/>
                      <a:pt x="90819" y="460795"/>
                      <a:pt x="102338" y="443682"/>
                    </a:cubicBezTo>
                    <a:lnTo>
                      <a:pt x="177475" y="332571"/>
                    </a:lnTo>
                    <a:lnTo>
                      <a:pt x="252586" y="443707"/>
                    </a:lnTo>
                    <a:cubicBezTo>
                      <a:pt x="264105" y="460795"/>
                      <a:pt x="277016" y="471124"/>
                      <a:pt x="290889" y="474415"/>
                    </a:cubicBezTo>
                    <a:cubicBezTo>
                      <a:pt x="294864" y="475352"/>
                      <a:pt x="298812" y="475833"/>
                      <a:pt x="302660" y="475833"/>
                    </a:cubicBezTo>
                    <a:cubicBezTo>
                      <a:pt x="312584" y="475833"/>
                      <a:pt x="322255" y="472668"/>
                      <a:pt x="331495" y="466466"/>
                    </a:cubicBezTo>
                    <a:cubicBezTo>
                      <a:pt x="344659" y="457580"/>
                      <a:pt x="352152" y="446137"/>
                      <a:pt x="354381" y="431403"/>
                    </a:cubicBezTo>
                    <a:cubicBezTo>
                      <a:pt x="356557" y="417151"/>
                      <a:pt x="351874" y="401354"/>
                      <a:pt x="340457" y="384443"/>
                    </a:cubicBezTo>
                    <a:lnTo>
                      <a:pt x="241422" y="237942"/>
                    </a:lnTo>
                    <a:lnTo>
                      <a:pt x="340432" y="91440"/>
                    </a:lnTo>
                    <a:cubicBezTo>
                      <a:pt x="351849" y="74529"/>
                      <a:pt x="356557" y="58707"/>
                      <a:pt x="354355" y="44454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sp>
        <p:nvSpPr>
          <p:cNvPr id="5" name="Simplificação e redução…">
            <a:extLst>
              <a:ext uri="{FF2B5EF4-FFF2-40B4-BE49-F238E27FC236}">
                <a16:creationId xmlns:a16="http://schemas.microsoft.com/office/drawing/2014/main" id="{5ACDC303-0BC0-B911-4D87-27419D8A7B0A}"/>
              </a:ext>
            </a:extLst>
          </p:cNvPr>
          <p:cNvSpPr txBox="1"/>
          <p:nvPr/>
        </p:nvSpPr>
        <p:spPr>
          <a:xfrm>
            <a:off x="5459875" y="1608366"/>
            <a:ext cx="2161370" cy="4972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6000" tIns="36000" rIns="36000" bIns="36000" numCol="1" anchor="t">
            <a:noAutofit/>
          </a:bodyPr>
          <a:lstStyle/>
          <a:p>
            <a:pPr algn="ctr" defTabSz="535718">
              <a:defRPr>
                <a:solidFill>
                  <a:srgbClr val="FFFFFF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pPr>
            <a:r>
              <a:rPr sz="1400" dirty="0" err="1">
                <a:solidFill>
                  <a:schemeClr val="accent1">
                    <a:lumMod val="50000"/>
                  </a:schemeClr>
                </a:solidFill>
              </a:rPr>
              <a:t>Simplificação</a:t>
            </a:r>
            <a:r>
              <a:rPr sz="1400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sz="1400" dirty="0" err="1">
                <a:solidFill>
                  <a:schemeClr val="accent1">
                    <a:lumMod val="50000"/>
                  </a:schemeClr>
                </a:solidFill>
              </a:rPr>
              <a:t>redução</a:t>
            </a:r>
            <a:endParaRPr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ctr" defTabSz="535718">
              <a:defRPr>
                <a:solidFill>
                  <a:srgbClr val="FFFFFF"/>
                </a:solidFill>
                <a:latin typeface="EYInterstate Light"/>
                <a:ea typeface="EYInterstate Light"/>
                <a:cs typeface="EYInterstate Light"/>
                <a:sym typeface="EYInterstate Light"/>
              </a:defRPr>
            </a:pPr>
            <a:r>
              <a:rPr sz="1400" dirty="0">
                <a:solidFill>
                  <a:schemeClr val="accent1">
                    <a:lumMod val="50000"/>
                  </a:schemeClr>
                </a:solidFill>
              </a:rPr>
              <a:t>das </a:t>
            </a:r>
            <a:r>
              <a:rPr sz="1400" dirty="0" err="1">
                <a:solidFill>
                  <a:schemeClr val="accent1">
                    <a:lumMod val="50000"/>
                  </a:schemeClr>
                </a:solidFill>
              </a:rPr>
              <a:t>obrigações</a:t>
            </a:r>
            <a:r>
              <a:rPr sz="1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sz="1400" dirty="0" err="1">
                <a:solidFill>
                  <a:schemeClr val="accent1">
                    <a:lumMod val="50000"/>
                  </a:schemeClr>
                </a:solidFill>
              </a:rPr>
              <a:t>tributárias</a:t>
            </a:r>
            <a:endParaRPr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B77149-A780-01A2-7AD2-BA2BD914C34B}"/>
              </a:ext>
            </a:extLst>
          </p:cNvPr>
          <p:cNvSpPr txBox="1"/>
          <p:nvPr/>
        </p:nvSpPr>
        <p:spPr>
          <a:xfrm>
            <a:off x="7741298" y="2927757"/>
            <a:ext cx="1942374" cy="333926"/>
          </a:xfrm>
          <a:prstGeom prst="rect">
            <a:avLst/>
          </a:prstGeom>
          <a:noFill/>
        </p:spPr>
        <p:txBody>
          <a:bodyPr wrap="square" lIns="36000" tIns="36000" rIns="36000" bIns="36000">
            <a:noAutofit/>
          </a:bodyPr>
          <a:lstStyle/>
          <a:p>
            <a:pPr marL="0" marR="0" lvl="0" indent="0" algn="ctr" defTabSz="5357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i="0" u="none" strike="noStrike" kern="1200" cap="none" spc="0" normalizeH="0" baseline="0" noProof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Segoe UI" panose="020B0502040204020203" pitchFamily="34" charset="0"/>
              </a:rPr>
              <a:t>Imposto Seletivo </a:t>
            </a: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Segoe UI" panose="020B0502040204020203" pitchFamily="34" charset="0"/>
              </a:rPr>
              <a:t>+ </a:t>
            </a:r>
            <a:r>
              <a:rPr kumimoji="0" lang="pt-BR" sz="900" i="0" u="none" strike="noStrike" kern="1200" cap="none" spc="0" normalizeH="0" baseline="0" noProof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Segoe UI" panose="020B0502040204020203" pitchFamily="34" charset="0"/>
              </a:rPr>
              <a:t>IBS e CBS +  Contribuição estadual + IPI ZFM</a:t>
            </a:r>
            <a:endParaRPr kumimoji="0" lang="pt-BR" sz="900" b="1" i="0" u="none" strike="noStrike" kern="1200" cap="none" spc="0" normalizeH="0" baseline="0" noProof="0" dirty="0">
              <a:ln>
                <a:noFill/>
              </a:ln>
              <a:solidFill>
                <a:srgbClr val="2E2E38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7" name="TextBox 256">
            <a:extLst>
              <a:ext uri="{FF2B5EF4-FFF2-40B4-BE49-F238E27FC236}">
                <a16:creationId xmlns:a16="http://schemas.microsoft.com/office/drawing/2014/main" id="{8F421066-26F0-D3B8-9AC7-3E718C1DF2B9}"/>
              </a:ext>
            </a:extLst>
          </p:cNvPr>
          <p:cNvSpPr txBox="1"/>
          <p:nvPr/>
        </p:nvSpPr>
        <p:spPr>
          <a:xfrm>
            <a:off x="7463466" y="2520042"/>
            <a:ext cx="2421192" cy="375346"/>
          </a:xfrm>
          <a:prstGeom prst="roundRect">
            <a:avLst>
              <a:gd name="adj" fmla="val 50000"/>
            </a:avLst>
          </a:prstGeom>
          <a:solidFill>
            <a:srgbClr val="FFE600"/>
          </a:solidFill>
          <a:ln>
            <a:noFill/>
          </a:ln>
        </p:spPr>
        <p:txBody>
          <a:bodyPr wrap="square" lIns="36000" tIns="36000" rIns="36000" bIns="36000" rtlCol="0" anchor="ctr">
            <a:noAutofit/>
          </a:bodyPr>
          <a:lstStyle/>
          <a:p>
            <a:pPr marL="0" marR="0" lvl="0" indent="0" algn="ctr" defTabSz="535718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E2E38"/>
                </a:solidFill>
                <a:effectLst/>
                <a:uLnTx/>
                <a:uFillTx/>
                <a:latin typeface="EYInterstate" panose="02000503020000020004" pitchFamily="2" charset="0"/>
                <a:ea typeface="+mn-ea"/>
                <a:cs typeface="Segoe UI" panose="020B0502040204020203" pitchFamily="34" charset="0"/>
              </a:rPr>
              <a:t>IS + CBS e IBS + CE + IPI ZFM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E2E38"/>
              </a:solidFill>
              <a:effectLst/>
              <a:uLnTx/>
              <a:uFillTx/>
              <a:latin typeface="EYInterstate" panose="02000503020000020004" pitchFamily="2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3D580015-AEB9-1F24-1019-1A19FAF28236}"/>
              </a:ext>
            </a:extLst>
          </p:cNvPr>
          <p:cNvGrpSpPr/>
          <p:nvPr/>
        </p:nvGrpSpPr>
        <p:grpSpPr>
          <a:xfrm>
            <a:off x="8087424" y="1354688"/>
            <a:ext cx="1112180" cy="1026986"/>
            <a:chOff x="10192077" y="1275196"/>
            <a:chExt cx="1112180" cy="102698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7054387-616A-AA5D-CA51-656AA1D35976}"/>
                </a:ext>
              </a:extLst>
            </p:cNvPr>
            <p:cNvSpPr/>
            <p:nvPr/>
          </p:nvSpPr>
          <p:spPr>
            <a:xfrm>
              <a:off x="11200365" y="1365655"/>
              <a:ext cx="74940" cy="74940"/>
            </a:xfrm>
            <a:custGeom>
              <a:avLst/>
              <a:gdLst>
                <a:gd name="connsiteX0" fmla="*/ 74941 w 74940"/>
                <a:gd name="connsiteY0" fmla="*/ 74941 h 74940"/>
                <a:gd name="connsiteX1" fmla="*/ 0 w 74940"/>
                <a:gd name="connsiteY1" fmla="*/ 74941 h 74940"/>
                <a:gd name="connsiteX2" fmla="*/ 0 w 74940"/>
                <a:gd name="connsiteY2" fmla="*/ 0 h 74940"/>
                <a:gd name="connsiteX3" fmla="*/ 74941 w 74940"/>
                <a:gd name="connsiteY3" fmla="*/ 74941 h 7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940" h="74940">
                  <a:moveTo>
                    <a:pt x="74941" y="74941"/>
                  </a:moveTo>
                  <a:lnTo>
                    <a:pt x="0" y="74941"/>
                  </a:lnTo>
                  <a:lnTo>
                    <a:pt x="0" y="0"/>
                  </a:lnTo>
                  <a:cubicBezTo>
                    <a:pt x="41383" y="0"/>
                    <a:pt x="74941" y="33558"/>
                    <a:pt x="74941" y="74941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6963BC3-7E47-CCE6-A224-A29B2A79F9BA}"/>
                </a:ext>
              </a:extLst>
            </p:cNvPr>
            <p:cNvSpPr/>
            <p:nvPr/>
          </p:nvSpPr>
          <p:spPr>
            <a:xfrm>
              <a:off x="11095448" y="1395631"/>
              <a:ext cx="149881" cy="149881"/>
            </a:xfrm>
            <a:custGeom>
              <a:avLst/>
              <a:gdLst>
                <a:gd name="connsiteX0" fmla="*/ 74941 w 149881"/>
                <a:gd name="connsiteY0" fmla="*/ 74941 h 149881"/>
                <a:gd name="connsiteX1" fmla="*/ 149882 w 149881"/>
                <a:gd name="connsiteY1" fmla="*/ 74941 h 149881"/>
                <a:gd name="connsiteX2" fmla="*/ 74941 w 149881"/>
                <a:gd name="connsiteY2" fmla="*/ 149882 h 149881"/>
                <a:gd name="connsiteX3" fmla="*/ 0 w 149881"/>
                <a:gd name="connsiteY3" fmla="*/ 74941 h 149881"/>
                <a:gd name="connsiteX4" fmla="*/ 74941 w 149881"/>
                <a:gd name="connsiteY4" fmla="*/ 0 h 149881"/>
                <a:gd name="connsiteX5" fmla="*/ 74941 w 149881"/>
                <a:gd name="connsiteY5" fmla="*/ 74941 h 14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881" h="149881">
                  <a:moveTo>
                    <a:pt x="74941" y="74941"/>
                  </a:moveTo>
                  <a:lnTo>
                    <a:pt x="149882" y="74941"/>
                  </a:lnTo>
                  <a:cubicBezTo>
                    <a:pt x="149882" y="116324"/>
                    <a:pt x="116324" y="149882"/>
                    <a:pt x="74941" y="149882"/>
                  </a:cubicBezTo>
                  <a:cubicBezTo>
                    <a:pt x="33558" y="149882"/>
                    <a:pt x="0" y="116324"/>
                    <a:pt x="0" y="74941"/>
                  </a:cubicBezTo>
                  <a:cubicBezTo>
                    <a:pt x="0" y="33558"/>
                    <a:pt x="33558" y="0"/>
                    <a:pt x="74941" y="0"/>
                  </a:cubicBezTo>
                  <a:lnTo>
                    <a:pt x="74941" y="74941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2C810D-7D4A-2BB4-4616-229D1E7E4CB3}"/>
                </a:ext>
              </a:extLst>
            </p:cNvPr>
            <p:cNvSpPr/>
            <p:nvPr/>
          </p:nvSpPr>
          <p:spPr>
            <a:xfrm>
              <a:off x="11012648" y="1557152"/>
              <a:ext cx="283349" cy="698972"/>
            </a:xfrm>
            <a:custGeom>
              <a:avLst/>
              <a:gdLst>
                <a:gd name="connsiteX0" fmla="*/ 0 w 283349"/>
                <a:gd name="connsiteY0" fmla="*/ 91653 h 698972"/>
                <a:gd name="connsiteX1" fmla="*/ 0 w 283349"/>
                <a:gd name="connsiteY1" fmla="*/ 0 h 698972"/>
                <a:gd name="connsiteX2" fmla="*/ 283349 w 283349"/>
                <a:gd name="connsiteY2" fmla="*/ 94472 h 698972"/>
                <a:gd name="connsiteX3" fmla="*/ 56836 w 283349"/>
                <a:gd name="connsiteY3" fmla="*/ 698972 h 698972"/>
                <a:gd name="connsiteX4" fmla="*/ 66 w 283349"/>
                <a:gd name="connsiteY4" fmla="*/ 680071 h 698972"/>
                <a:gd name="connsiteX5" fmla="*/ 0 w 283349"/>
                <a:gd name="connsiteY5" fmla="*/ 680071 h 698972"/>
                <a:gd name="connsiteX6" fmla="*/ 0 w 283349"/>
                <a:gd name="connsiteY6" fmla="*/ 539143 h 698972"/>
                <a:gd name="connsiteX7" fmla="*/ 0 w 283349"/>
                <a:gd name="connsiteY7" fmla="*/ 449579 h 698972"/>
                <a:gd name="connsiteX8" fmla="*/ 0 w 283349"/>
                <a:gd name="connsiteY8" fmla="*/ 360048 h 698972"/>
                <a:gd name="connsiteX9" fmla="*/ 0 w 283349"/>
                <a:gd name="connsiteY9" fmla="*/ 270715 h 698972"/>
                <a:gd name="connsiteX10" fmla="*/ 0 w 283349"/>
                <a:gd name="connsiteY10" fmla="*/ 180985 h 698972"/>
                <a:gd name="connsiteX11" fmla="*/ 0 w 283349"/>
                <a:gd name="connsiteY11" fmla="*/ 91653 h 698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3349" h="698972">
                  <a:moveTo>
                    <a:pt x="0" y="91653"/>
                  </a:moveTo>
                  <a:lnTo>
                    <a:pt x="0" y="0"/>
                  </a:lnTo>
                  <a:lnTo>
                    <a:pt x="283349" y="94472"/>
                  </a:lnTo>
                  <a:lnTo>
                    <a:pt x="56836" y="698972"/>
                  </a:lnTo>
                  <a:lnTo>
                    <a:pt x="66" y="680071"/>
                  </a:lnTo>
                  <a:lnTo>
                    <a:pt x="0" y="680071"/>
                  </a:lnTo>
                  <a:lnTo>
                    <a:pt x="0" y="539143"/>
                  </a:lnTo>
                  <a:lnTo>
                    <a:pt x="0" y="449579"/>
                  </a:lnTo>
                  <a:lnTo>
                    <a:pt x="0" y="360048"/>
                  </a:lnTo>
                  <a:lnTo>
                    <a:pt x="0" y="270715"/>
                  </a:lnTo>
                  <a:lnTo>
                    <a:pt x="0" y="180985"/>
                  </a:lnTo>
                  <a:lnTo>
                    <a:pt x="0" y="91653"/>
                  </a:ln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356A151-2968-9D16-A0CB-FB1F932645B4}"/>
                </a:ext>
              </a:extLst>
            </p:cNvPr>
            <p:cNvSpPr/>
            <p:nvPr/>
          </p:nvSpPr>
          <p:spPr>
            <a:xfrm>
              <a:off x="10200369" y="1557152"/>
              <a:ext cx="283349" cy="698972"/>
            </a:xfrm>
            <a:custGeom>
              <a:avLst/>
              <a:gdLst>
                <a:gd name="connsiteX0" fmla="*/ 283349 w 283349"/>
                <a:gd name="connsiteY0" fmla="*/ 91653 h 698972"/>
                <a:gd name="connsiteX1" fmla="*/ 283349 w 283349"/>
                <a:gd name="connsiteY1" fmla="*/ 180985 h 698972"/>
                <a:gd name="connsiteX2" fmla="*/ 283349 w 283349"/>
                <a:gd name="connsiteY2" fmla="*/ 270715 h 698972"/>
                <a:gd name="connsiteX3" fmla="*/ 283349 w 283349"/>
                <a:gd name="connsiteY3" fmla="*/ 360048 h 698972"/>
                <a:gd name="connsiteX4" fmla="*/ 283349 w 283349"/>
                <a:gd name="connsiteY4" fmla="*/ 449579 h 698972"/>
                <a:gd name="connsiteX5" fmla="*/ 283349 w 283349"/>
                <a:gd name="connsiteY5" fmla="*/ 539143 h 698972"/>
                <a:gd name="connsiteX6" fmla="*/ 283349 w 283349"/>
                <a:gd name="connsiteY6" fmla="*/ 680071 h 698972"/>
                <a:gd name="connsiteX7" fmla="*/ 283250 w 283349"/>
                <a:gd name="connsiteY7" fmla="*/ 680071 h 698972"/>
                <a:gd name="connsiteX8" fmla="*/ 226514 w 283349"/>
                <a:gd name="connsiteY8" fmla="*/ 698972 h 698972"/>
                <a:gd name="connsiteX9" fmla="*/ 0 w 283349"/>
                <a:gd name="connsiteY9" fmla="*/ 94472 h 698972"/>
                <a:gd name="connsiteX10" fmla="*/ 283349 w 283349"/>
                <a:gd name="connsiteY10" fmla="*/ 0 h 698972"/>
                <a:gd name="connsiteX11" fmla="*/ 283349 w 283349"/>
                <a:gd name="connsiteY11" fmla="*/ 91653 h 698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3349" h="698972">
                  <a:moveTo>
                    <a:pt x="283349" y="91653"/>
                  </a:moveTo>
                  <a:lnTo>
                    <a:pt x="283349" y="180985"/>
                  </a:lnTo>
                  <a:lnTo>
                    <a:pt x="283349" y="270715"/>
                  </a:lnTo>
                  <a:lnTo>
                    <a:pt x="283349" y="360048"/>
                  </a:lnTo>
                  <a:lnTo>
                    <a:pt x="283349" y="449579"/>
                  </a:lnTo>
                  <a:lnTo>
                    <a:pt x="283349" y="539143"/>
                  </a:lnTo>
                  <a:lnTo>
                    <a:pt x="283349" y="680071"/>
                  </a:lnTo>
                  <a:lnTo>
                    <a:pt x="283250" y="680071"/>
                  </a:lnTo>
                  <a:lnTo>
                    <a:pt x="226514" y="698972"/>
                  </a:lnTo>
                  <a:lnTo>
                    <a:pt x="0" y="94472"/>
                  </a:lnTo>
                  <a:lnTo>
                    <a:pt x="283349" y="0"/>
                  </a:lnTo>
                  <a:lnTo>
                    <a:pt x="283349" y="91653"/>
                  </a:ln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8FFD8C6-4220-D682-2711-8BB15A9ED110}"/>
                </a:ext>
              </a:extLst>
            </p:cNvPr>
            <p:cNvSpPr/>
            <p:nvPr/>
          </p:nvSpPr>
          <p:spPr>
            <a:xfrm>
              <a:off x="10204183" y="1990914"/>
              <a:ext cx="72951" cy="72984"/>
            </a:xfrm>
            <a:custGeom>
              <a:avLst/>
              <a:gdLst>
                <a:gd name="connsiteX0" fmla="*/ 36476 w 72951"/>
                <a:gd name="connsiteY0" fmla="*/ 0 h 72984"/>
                <a:gd name="connsiteX1" fmla="*/ 72951 w 72951"/>
                <a:gd name="connsiteY1" fmla="*/ 36476 h 72984"/>
                <a:gd name="connsiteX2" fmla="*/ 36476 w 72951"/>
                <a:gd name="connsiteY2" fmla="*/ 72984 h 72984"/>
                <a:gd name="connsiteX3" fmla="*/ 0 w 72951"/>
                <a:gd name="connsiteY3" fmla="*/ 36476 h 72984"/>
                <a:gd name="connsiteX4" fmla="*/ 36476 w 72951"/>
                <a:gd name="connsiteY4" fmla="*/ 0 h 72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951" h="72984">
                  <a:moveTo>
                    <a:pt x="36476" y="0"/>
                  </a:moveTo>
                  <a:cubicBezTo>
                    <a:pt x="56604" y="0"/>
                    <a:pt x="72951" y="16348"/>
                    <a:pt x="72951" y="36476"/>
                  </a:cubicBezTo>
                  <a:cubicBezTo>
                    <a:pt x="72951" y="56604"/>
                    <a:pt x="56604" y="72984"/>
                    <a:pt x="36476" y="72984"/>
                  </a:cubicBezTo>
                  <a:cubicBezTo>
                    <a:pt x="16348" y="72984"/>
                    <a:pt x="0" y="56637"/>
                    <a:pt x="0" y="36476"/>
                  </a:cubicBezTo>
                  <a:cubicBezTo>
                    <a:pt x="0" y="16315"/>
                    <a:pt x="16315" y="0"/>
                    <a:pt x="36476" y="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EFE8C311-96AB-02F0-C3A7-B0F125F5F4A5}"/>
                </a:ext>
              </a:extLst>
            </p:cNvPr>
            <p:cNvSpPr/>
            <p:nvPr/>
          </p:nvSpPr>
          <p:spPr>
            <a:xfrm>
              <a:off x="10240758" y="1393708"/>
              <a:ext cx="140895" cy="131146"/>
            </a:xfrm>
            <a:custGeom>
              <a:avLst/>
              <a:gdLst>
                <a:gd name="connsiteX0" fmla="*/ 140895 w 140895"/>
                <a:gd name="connsiteY0" fmla="*/ 50071 h 131146"/>
                <a:gd name="connsiteX1" fmla="*/ 108167 w 140895"/>
                <a:gd name="connsiteY1" fmla="*/ 84259 h 131146"/>
                <a:gd name="connsiteX2" fmla="*/ 114567 w 140895"/>
                <a:gd name="connsiteY2" fmla="*/ 131146 h 131146"/>
                <a:gd name="connsiteX3" fmla="*/ 71956 w 140895"/>
                <a:gd name="connsiteY3" fmla="*/ 110587 h 131146"/>
                <a:gd name="connsiteX4" fmla="*/ 70464 w 140895"/>
                <a:gd name="connsiteY4" fmla="*/ 111317 h 131146"/>
                <a:gd name="connsiteX5" fmla="*/ 68939 w 140895"/>
                <a:gd name="connsiteY5" fmla="*/ 110587 h 131146"/>
                <a:gd name="connsiteX6" fmla="*/ 26329 w 140895"/>
                <a:gd name="connsiteY6" fmla="*/ 131146 h 131146"/>
                <a:gd name="connsiteX7" fmla="*/ 32729 w 140895"/>
                <a:gd name="connsiteY7" fmla="*/ 84259 h 131146"/>
                <a:gd name="connsiteX8" fmla="*/ 0 w 140895"/>
                <a:gd name="connsiteY8" fmla="*/ 50071 h 131146"/>
                <a:gd name="connsiteX9" fmla="*/ 46556 w 140895"/>
                <a:gd name="connsiteY9" fmla="*/ 41682 h 131146"/>
                <a:gd name="connsiteX10" fmla="*/ 68939 w 140895"/>
                <a:gd name="connsiteY10" fmla="*/ 0 h 131146"/>
                <a:gd name="connsiteX11" fmla="*/ 70464 w 140895"/>
                <a:gd name="connsiteY11" fmla="*/ 2819 h 131146"/>
                <a:gd name="connsiteX12" fmla="*/ 71956 w 140895"/>
                <a:gd name="connsiteY12" fmla="*/ 0 h 131146"/>
                <a:gd name="connsiteX13" fmla="*/ 94339 w 140895"/>
                <a:gd name="connsiteY13" fmla="*/ 41682 h 131146"/>
                <a:gd name="connsiteX14" fmla="*/ 140895 w 140895"/>
                <a:gd name="connsiteY14" fmla="*/ 50071 h 13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0895" h="131146">
                  <a:moveTo>
                    <a:pt x="140895" y="50071"/>
                  </a:moveTo>
                  <a:lnTo>
                    <a:pt x="108167" y="84259"/>
                  </a:lnTo>
                  <a:lnTo>
                    <a:pt x="114567" y="131146"/>
                  </a:lnTo>
                  <a:lnTo>
                    <a:pt x="71956" y="110587"/>
                  </a:lnTo>
                  <a:lnTo>
                    <a:pt x="70464" y="111317"/>
                  </a:lnTo>
                  <a:lnTo>
                    <a:pt x="68939" y="110587"/>
                  </a:lnTo>
                  <a:lnTo>
                    <a:pt x="26329" y="131146"/>
                  </a:lnTo>
                  <a:lnTo>
                    <a:pt x="32729" y="84259"/>
                  </a:lnTo>
                  <a:lnTo>
                    <a:pt x="0" y="50071"/>
                  </a:lnTo>
                  <a:lnTo>
                    <a:pt x="46556" y="41682"/>
                  </a:lnTo>
                  <a:lnTo>
                    <a:pt x="68939" y="0"/>
                  </a:lnTo>
                  <a:lnTo>
                    <a:pt x="70464" y="2819"/>
                  </a:lnTo>
                  <a:lnTo>
                    <a:pt x="71956" y="0"/>
                  </a:lnTo>
                  <a:lnTo>
                    <a:pt x="94339" y="41682"/>
                  </a:lnTo>
                  <a:lnTo>
                    <a:pt x="140895" y="5007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F3A9A497-7462-09D7-A8A4-E00E10BFE995}"/>
                </a:ext>
              </a:extLst>
            </p:cNvPr>
            <p:cNvSpPr/>
            <p:nvPr/>
          </p:nvSpPr>
          <p:spPr>
            <a:xfrm>
              <a:off x="11004369" y="1640527"/>
              <a:ext cx="186599" cy="79107"/>
            </a:xfrm>
            <a:custGeom>
              <a:avLst/>
              <a:gdLst>
                <a:gd name="connsiteX0" fmla="*/ 178288 w 186599"/>
                <a:gd name="connsiteY0" fmla="*/ 79075 h 79107"/>
                <a:gd name="connsiteX1" fmla="*/ 175436 w 186599"/>
                <a:gd name="connsiteY1" fmla="*/ 78577 h 79107"/>
                <a:gd name="connsiteX2" fmla="*/ 5427 w 186599"/>
                <a:gd name="connsiteY2" fmla="*/ 16071 h 79107"/>
                <a:gd name="connsiteX3" fmla="*/ 519 w 186599"/>
                <a:gd name="connsiteY3" fmla="*/ 5427 h 79107"/>
                <a:gd name="connsiteX4" fmla="*/ 11164 w 186599"/>
                <a:gd name="connsiteY4" fmla="*/ 519 h 79107"/>
                <a:gd name="connsiteX5" fmla="*/ 181173 w 186599"/>
                <a:gd name="connsiteY5" fmla="*/ 63025 h 79107"/>
                <a:gd name="connsiteX6" fmla="*/ 186081 w 186599"/>
                <a:gd name="connsiteY6" fmla="*/ 73669 h 79107"/>
                <a:gd name="connsiteX7" fmla="*/ 178288 w 186599"/>
                <a:gd name="connsiteY7" fmla="*/ 79108 h 7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99" h="79107">
                  <a:moveTo>
                    <a:pt x="178288" y="79075"/>
                  </a:moveTo>
                  <a:cubicBezTo>
                    <a:pt x="177327" y="79075"/>
                    <a:pt x="176365" y="78909"/>
                    <a:pt x="175436" y="78577"/>
                  </a:cubicBezTo>
                  <a:lnTo>
                    <a:pt x="5427" y="16071"/>
                  </a:lnTo>
                  <a:cubicBezTo>
                    <a:pt x="1116" y="14480"/>
                    <a:pt x="-1072" y="9738"/>
                    <a:pt x="519" y="5427"/>
                  </a:cubicBezTo>
                  <a:cubicBezTo>
                    <a:pt x="2111" y="1116"/>
                    <a:pt x="6886" y="-1072"/>
                    <a:pt x="11164" y="519"/>
                  </a:cubicBezTo>
                  <a:lnTo>
                    <a:pt x="181173" y="63025"/>
                  </a:lnTo>
                  <a:cubicBezTo>
                    <a:pt x="185484" y="64617"/>
                    <a:pt x="187672" y="69359"/>
                    <a:pt x="186081" y="73669"/>
                  </a:cubicBezTo>
                  <a:cubicBezTo>
                    <a:pt x="184854" y="77019"/>
                    <a:pt x="181670" y="79108"/>
                    <a:pt x="178288" y="7910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39EFBE44-5D60-99A4-218A-F26E990C60D3}"/>
                </a:ext>
              </a:extLst>
            </p:cNvPr>
            <p:cNvSpPr/>
            <p:nvPr/>
          </p:nvSpPr>
          <p:spPr>
            <a:xfrm>
              <a:off x="11004349" y="1729839"/>
              <a:ext cx="164821" cy="68715"/>
            </a:xfrm>
            <a:custGeom>
              <a:avLst/>
              <a:gdLst>
                <a:gd name="connsiteX0" fmla="*/ 156522 w 164821"/>
                <a:gd name="connsiteY0" fmla="*/ 68716 h 68715"/>
                <a:gd name="connsiteX1" fmla="*/ 153770 w 164821"/>
                <a:gd name="connsiteY1" fmla="*/ 68251 h 68715"/>
                <a:gd name="connsiteX2" fmla="*/ 5546 w 164821"/>
                <a:gd name="connsiteY2" fmla="*/ 16124 h 68715"/>
                <a:gd name="connsiteX3" fmla="*/ 473 w 164821"/>
                <a:gd name="connsiteY3" fmla="*/ 5546 h 68715"/>
                <a:gd name="connsiteX4" fmla="*/ 11051 w 164821"/>
                <a:gd name="connsiteY4" fmla="*/ 473 h 68715"/>
                <a:gd name="connsiteX5" fmla="*/ 159275 w 164821"/>
                <a:gd name="connsiteY5" fmla="*/ 52600 h 68715"/>
                <a:gd name="connsiteX6" fmla="*/ 164348 w 164821"/>
                <a:gd name="connsiteY6" fmla="*/ 63178 h 68715"/>
                <a:gd name="connsiteX7" fmla="*/ 156522 w 164821"/>
                <a:gd name="connsiteY7" fmla="*/ 68716 h 68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21" h="68715">
                  <a:moveTo>
                    <a:pt x="156522" y="68716"/>
                  </a:moveTo>
                  <a:cubicBezTo>
                    <a:pt x="155594" y="68716"/>
                    <a:pt x="154698" y="68550"/>
                    <a:pt x="153770" y="68251"/>
                  </a:cubicBezTo>
                  <a:lnTo>
                    <a:pt x="5546" y="16124"/>
                  </a:lnTo>
                  <a:cubicBezTo>
                    <a:pt x="1236" y="14599"/>
                    <a:pt x="-1052" y="9857"/>
                    <a:pt x="473" y="5546"/>
                  </a:cubicBezTo>
                  <a:cubicBezTo>
                    <a:pt x="1998" y="1236"/>
                    <a:pt x="6707" y="-1052"/>
                    <a:pt x="11051" y="473"/>
                  </a:cubicBezTo>
                  <a:lnTo>
                    <a:pt x="159275" y="52600"/>
                  </a:lnTo>
                  <a:cubicBezTo>
                    <a:pt x="163585" y="54125"/>
                    <a:pt x="165873" y="58867"/>
                    <a:pt x="164348" y="63178"/>
                  </a:cubicBezTo>
                  <a:cubicBezTo>
                    <a:pt x="163154" y="66593"/>
                    <a:pt x="159938" y="68716"/>
                    <a:pt x="156522" y="6871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5A1B4B6D-4641-7113-BD11-4967AAF4C5F4}"/>
                </a:ext>
              </a:extLst>
            </p:cNvPr>
            <p:cNvSpPr/>
            <p:nvPr/>
          </p:nvSpPr>
          <p:spPr>
            <a:xfrm>
              <a:off x="11004366" y="1819586"/>
              <a:ext cx="135938" cy="58087"/>
            </a:xfrm>
            <a:custGeom>
              <a:avLst/>
              <a:gdLst>
                <a:gd name="connsiteX0" fmla="*/ 127657 w 135938"/>
                <a:gd name="connsiteY0" fmla="*/ 58088 h 58087"/>
                <a:gd name="connsiteX1" fmla="*/ 124938 w 135938"/>
                <a:gd name="connsiteY1" fmla="*/ 57624 h 58087"/>
                <a:gd name="connsiteX2" fmla="*/ 5563 w 135938"/>
                <a:gd name="connsiteY2" fmla="*/ 16108 h 58087"/>
                <a:gd name="connsiteX3" fmla="*/ 456 w 135938"/>
                <a:gd name="connsiteY3" fmla="*/ 5563 h 58087"/>
                <a:gd name="connsiteX4" fmla="*/ 11001 w 135938"/>
                <a:gd name="connsiteY4" fmla="*/ 456 h 58087"/>
                <a:gd name="connsiteX5" fmla="*/ 130376 w 135938"/>
                <a:gd name="connsiteY5" fmla="*/ 41972 h 58087"/>
                <a:gd name="connsiteX6" fmla="*/ 135482 w 135938"/>
                <a:gd name="connsiteY6" fmla="*/ 52517 h 58087"/>
                <a:gd name="connsiteX7" fmla="*/ 127657 w 135938"/>
                <a:gd name="connsiteY7" fmla="*/ 58088 h 58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38" h="58087">
                  <a:moveTo>
                    <a:pt x="127657" y="58088"/>
                  </a:moveTo>
                  <a:cubicBezTo>
                    <a:pt x="126761" y="58088"/>
                    <a:pt x="125833" y="57955"/>
                    <a:pt x="124938" y="57624"/>
                  </a:cubicBezTo>
                  <a:lnTo>
                    <a:pt x="5563" y="16108"/>
                  </a:lnTo>
                  <a:cubicBezTo>
                    <a:pt x="1252" y="14615"/>
                    <a:pt x="-1036" y="9874"/>
                    <a:pt x="456" y="5563"/>
                  </a:cubicBezTo>
                  <a:cubicBezTo>
                    <a:pt x="1948" y="1252"/>
                    <a:pt x="6690" y="-1036"/>
                    <a:pt x="11001" y="456"/>
                  </a:cubicBezTo>
                  <a:lnTo>
                    <a:pt x="130376" y="41972"/>
                  </a:lnTo>
                  <a:cubicBezTo>
                    <a:pt x="134686" y="43464"/>
                    <a:pt x="136975" y="48206"/>
                    <a:pt x="135482" y="52517"/>
                  </a:cubicBezTo>
                  <a:cubicBezTo>
                    <a:pt x="134289" y="55932"/>
                    <a:pt x="131072" y="58088"/>
                    <a:pt x="127657" y="5808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5F477879-530A-91B9-EC26-EA6C0769EF08}"/>
                </a:ext>
              </a:extLst>
            </p:cNvPr>
            <p:cNvSpPr/>
            <p:nvPr/>
          </p:nvSpPr>
          <p:spPr>
            <a:xfrm>
              <a:off x="11004366" y="1908885"/>
              <a:ext cx="107122" cy="47708"/>
            </a:xfrm>
            <a:custGeom>
              <a:avLst/>
              <a:gdLst>
                <a:gd name="connsiteX0" fmla="*/ 98808 w 107122"/>
                <a:gd name="connsiteY0" fmla="*/ 47709 h 47708"/>
                <a:gd name="connsiteX1" fmla="*/ 96122 w 107122"/>
                <a:gd name="connsiteY1" fmla="*/ 47244 h 47708"/>
                <a:gd name="connsiteX2" fmla="*/ 5596 w 107122"/>
                <a:gd name="connsiteY2" fmla="*/ 16141 h 47708"/>
                <a:gd name="connsiteX3" fmla="*/ 456 w 107122"/>
                <a:gd name="connsiteY3" fmla="*/ 5596 h 47708"/>
                <a:gd name="connsiteX4" fmla="*/ 11001 w 107122"/>
                <a:gd name="connsiteY4" fmla="*/ 456 h 47708"/>
                <a:gd name="connsiteX5" fmla="*/ 101527 w 107122"/>
                <a:gd name="connsiteY5" fmla="*/ 31560 h 47708"/>
                <a:gd name="connsiteX6" fmla="*/ 106666 w 107122"/>
                <a:gd name="connsiteY6" fmla="*/ 42105 h 47708"/>
                <a:gd name="connsiteX7" fmla="*/ 98841 w 107122"/>
                <a:gd name="connsiteY7" fmla="*/ 47709 h 47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122" h="47708">
                  <a:moveTo>
                    <a:pt x="98808" y="47709"/>
                  </a:moveTo>
                  <a:cubicBezTo>
                    <a:pt x="97912" y="47709"/>
                    <a:pt x="97017" y="47576"/>
                    <a:pt x="96122" y="47244"/>
                  </a:cubicBezTo>
                  <a:lnTo>
                    <a:pt x="5596" y="16141"/>
                  </a:lnTo>
                  <a:cubicBezTo>
                    <a:pt x="1252" y="14648"/>
                    <a:pt x="-1036" y="9940"/>
                    <a:pt x="456" y="5596"/>
                  </a:cubicBezTo>
                  <a:cubicBezTo>
                    <a:pt x="1948" y="1252"/>
                    <a:pt x="6657" y="-1036"/>
                    <a:pt x="11001" y="456"/>
                  </a:cubicBezTo>
                  <a:lnTo>
                    <a:pt x="101527" y="31560"/>
                  </a:lnTo>
                  <a:cubicBezTo>
                    <a:pt x="105871" y="33052"/>
                    <a:pt x="108158" y="37761"/>
                    <a:pt x="106666" y="42105"/>
                  </a:cubicBezTo>
                  <a:cubicBezTo>
                    <a:pt x="105473" y="45553"/>
                    <a:pt x="102256" y="47709"/>
                    <a:pt x="98841" y="4770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DCD4C12-CA7B-C6C5-A578-17C638230CDC}"/>
                </a:ext>
              </a:extLst>
            </p:cNvPr>
            <p:cNvSpPr/>
            <p:nvPr/>
          </p:nvSpPr>
          <p:spPr>
            <a:xfrm>
              <a:off x="11004357" y="1998439"/>
              <a:ext cx="78458" cy="37239"/>
            </a:xfrm>
            <a:custGeom>
              <a:avLst/>
              <a:gdLst>
                <a:gd name="connsiteX0" fmla="*/ 70167 w 78458"/>
                <a:gd name="connsiteY0" fmla="*/ 37240 h 37239"/>
                <a:gd name="connsiteX1" fmla="*/ 67547 w 78458"/>
                <a:gd name="connsiteY1" fmla="*/ 36809 h 37239"/>
                <a:gd name="connsiteX2" fmla="*/ 5672 w 78458"/>
                <a:gd name="connsiteY2" fmla="*/ 16150 h 37239"/>
                <a:gd name="connsiteX3" fmla="*/ 432 w 78458"/>
                <a:gd name="connsiteY3" fmla="*/ 5672 h 37239"/>
                <a:gd name="connsiteX4" fmla="*/ 10911 w 78458"/>
                <a:gd name="connsiteY4" fmla="*/ 432 h 37239"/>
                <a:gd name="connsiteX5" fmla="*/ 72787 w 78458"/>
                <a:gd name="connsiteY5" fmla="*/ 21091 h 37239"/>
                <a:gd name="connsiteX6" fmla="*/ 78026 w 78458"/>
                <a:gd name="connsiteY6" fmla="*/ 31569 h 37239"/>
                <a:gd name="connsiteX7" fmla="*/ 70167 w 78458"/>
                <a:gd name="connsiteY7" fmla="*/ 37240 h 3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458" h="37239">
                  <a:moveTo>
                    <a:pt x="70167" y="37240"/>
                  </a:moveTo>
                  <a:cubicBezTo>
                    <a:pt x="69305" y="37240"/>
                    <a:pt x="68410" y="37107"/>
                    <a:pt x="67547" y="36809"/>
                  </a:cubicBezTo>
                  <a:lnTo>
                    <a:pt x="5672" y="16150"/>
                  </a:lnTo>
                  <a:cubicBezTo>
                    <a:pt x="1328" y="14691"/>
                    <a:pt x="-1027" y="10016"/>
                    <a:pt x="432" y="5672"/>
                  </a:cubicBezTo>
                  <a:cubicBezTo>
                    <a:pt x="1891" y="1328"/>
                    <a:pt x="6567" y="-1027"/>
                    <a:pt x="10911" y="432"/>
                  </a:cubicBezTo>
                  <a:lnTo>
                    <a:pt x="72787" y="21091"/>
                  </a:lnTo>
                  <a:cubicBezTo>
                    <a:pt x="77131" y="22550"/>
                    <a:pt x="79485" y="27225"/>
                    <a:pt x="78026" y="31569"/>
                  </a:cubicBezTo>
                  <a:cubicBezTo>
                    <a:pt x="76865" y="35051"/>
                    <a:pt x="73649" y="37240"/>
                    <a:pt x="70167" y="3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D01D1634-7997-BECE-0EE8-52ADE92E74FD}"/>
                </a:ext>
              </a:extLst>
            </p:cNvPr>
            <p:cNvSpPr/>
            <p:nvPr/>
          </p:nvSpPr>
          <p:spPr>
            <a:xfrm>
              <a:off x="11004348" y="2087995"/>
              <a:ext cx="49594" cy="26803"/>
            </a:xfrm>
            <a:custGeom>
              <a:avLst/>
              <a:gdLst>
                <a:gd name="connsiteX0" fmla="*/ 41294 w 49594"/>
                <a:gd name="connsiteY0" fmla="*/ 26803 h 26803"/>
                <a:gd name="connsiteX1" fmla="*/ 38840 w 49594"/>
                <a:gd name="connsiteY1" fmla="*/ 26438 h 26803"/>
                <a:gd name="connsiteX2" fmla="*/ 5846 w 49594"/>
                <a:gd name="connsiteY2" fmla="*/ 16225 h 26803"/>
                <a:gd name="connsiteX3" fmla="*/ 375 w 49594"/>
                <a:gd name="connsiteY3" fmla="*/ 5846 h 26803"/>
                <a:gd name="connsiteX4" fmla="*/ 10754 w 49594"/>
                <a:gd name="connsiteY4" fmla="*/ 375 h 26803"/>
                <a:gd name="connsiteX5" fmla="*/ 43748 w 49594"/>
                <a:gd name="connsiteY5" fmla="*/ 10588 h 26803"/>
                <a:gd name="connsiteX6" fmla="*/ 49219 w 49594"/>
                <a:gd name="connsiteY6" fmla="*/ 20967 h 26803"/>
                <a:gd name="connsiteX7" fmla="*/ 41294 w 49594"/>
                <a:gd name="connsiteY7" fmla="*/ 26803 h 26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594" h="26803">
                  <a:moveTo>
                    <a:pt x="41294" y="26803"/>
                  </a:moveTo>
                  <a:cubicBezTo>
                    <a:pt x="40465" y="26803"/>
                    <a:pt x="39669" y="26671"/>
                    <a:pt x="38840" y="26438"/>
                  </a:cubicBezTo>
                  <a:lnTo>
                    <a:pt x="5846" y="16225"/>
                  </a:lnTo>
                  <a:cubicBezTo>
                    <a:pt x="1469" y="14866"/>
                    <a:pt x="-985" y="10223"/>
                    <a:pt x="375" y="5846"/>
                  </a:cubicBezTo>
                  <a:cubicBezTo>
                    <a:pt x="1735" y="1469"/>
                    <a:pt x="6377" y="-985"/>
                    <a:pt x="10754" y="375"/>
                  </a:cubicBezTo>
                  <a:lnTo>
                    <a:pt x="43748" y="10588"/>
                  </a:lnTo>
                  <a:cubicBezTo>
                    <a:pt x="48125" y="11948"/>
                    <a:pt x="50579" y="16590"/>
                    <a:pt x="49219" y="20967"/>
                  </a:cubicBezTo>
                  <a:cubicBezTo>
                    <a:pt x="48125" y="24515"/>
                    <a:pt x="44842" y="26803"/>
                    <a:pt x="41294" y="2680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D087F9A-28B8-8437-898D-A4AC52C7EEDA}"/>
                </a:ext>
              </a:extLst>
            </p:cNvPr>
            <p:cNvSpPr/>
            <p:nvPr/>
          </p:nvSpPr>
          <p:spPr>
            <a:xfrm>
              <a:off x="10305401" y="1640497"/>
              <a:ext cx="186592" cy="79103"/>
            </a:xfrm>
            <a:custGeom>
              <a:avLst/>
              <a:gdLst>
                <a:gd name="connsiteX0" fmla="*/ 8308 w 186592"/>
                <a:gd name="connsiteY0" fmla="*/ 79104 h 79103"/>
                <a:gd name="connsiteX1" fmla="*/ 516 w 186592"/>
                <a:gd name="connsiteY1" fmla="*/ 73666 h 79103"/>
                <a:gd name="connsiteX2" fmla="*/ 5423 w 186592"/>
                <a:gd name="connsiteY2" fmla="*/ 63021 h 79103"/>
                <a:gd name="connsiteX3" fmla="*/ 175433 w 186592"/>
                <a:gd name="connsiteY3" fmla="*/ 516 h 79103"/>
                <a:gd name="connsiteX4" fmla="*/ 186077 w 186592"/>
                <a:gd name="connsiteY4" fmla="*/ 5423 h 79103"/>
                <a:gd name="connsiteX5" fmla="*/ 181169 w 186592"/>
                <a:gd name="connsiteY5" fmla="*/ 16067 h 79103"/>
                <a:gd name="connsiteX6" fmla="*/ 11160 w 186592"/>
                <a:gd name="connsiteY6" fmla="*/ 78573 h 79103"/>
                <a:gd name="connsiteX7" fmla="*/ 8308 w 186592"/>
                <a:gd name="connsiteY7" fmla="*/ 79071 h 7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592" h="79103">
                  <a:moveTo>
                    <a:pt x="8308" y="79104"/>
                  </a:moveTo>
                  <a:cubicBezTo>
                    <a:pt x="4926" y="79104"/>
                    <a:pt x="1776" y="77015"/>
                    <a:pt x="516" y="73666"/>
                  </a:cubicBezTo>
                  <a:cubicBezTo>
                    <a:pt x="-1076" y="69355"/>
                    <a:pt x="1146" y="64613"/>
                    <a:pt x="5423" y="63021"/>
                  </a:cubicBezTo>
                  <a:lnTo>
                    <a:pt x="175433" y="516"/>
                  </a:lnTo>
                  <a:cubicBezTo>
                    <a:pt x="179710" y="-1076"/>
                    <a:pt x="184485" y="1146"/>
                    <a:pt x="186077" y="5423"/>
                  </a:cubicBezTo>
                  <a:cubicBezTo>
                    <a:pt x="187669" y="9734"/>
                    <a:pt x="185447" y="14476"/>
                    <a:pt x="181169" y="16067"/>
                  </a:cubicBezTo>
                  <a:lnTo>
                    <a:pt x="11160" y="78573"/>
                  </a:lnTo>
                  <a:cubicBezTo>
                    <a:pt x="10231" y="78938"/>
                    <a:pt x="9236" y="79071"/>
                    <a:pt x="8308" y="7907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C419DDE1-9AC4-8456-8A67-EC6D63E1ED63}"/>
                </a:ext>
              </a:extLst>
            </p:cNvPr>
            <p:cNvSpPr/>
            <p:nvPr/>
          </p:nvSpPr>
          <p:spPr>
            <a:xfrm>
              <a:off x="10327196" y="1729839"/>
              <a:ext cx="164821" cy="68715"/>
            </a:xfrm>
            <a:custGeom>
              <a:avLst/>
              <a:gdLst>
                <a:gd name="connsiteX0" fmla="*/ 8299 w 164821"/>
                <a:gd name="connsiteY0" fmla="*/ 68716 h 68715"/>
                <a:gd name="connsiteX1" fmla="*/ 473 w 164821"/>
                <a:gd name="connsiteY1" fmla="*/ 63178 h 68715"/>
                <a:gd name="connsiteX2" fmla="*/ 5546 w 164821"/>
                <a:gd name="connsiteY2" fmla="*/ 52600 h 68715"/>
                <a:gd name="connsiteX3" fmla="*/ 153770 w 164821"/>
                <a:gd name="connsiteY3" fmla="*/ 473 h 68715"/>
                <a:gd name="connsiteX4" fmla="*/ 164348 w 164821"/>
                <a:gd name="connsiteY4" fmla="*/ 5546 h 68715"/>
                <a:gd name="connsiteX5" fmla="*/ 159275 w 164821"/>
                <a:gd name="connsiteY5" fmla="*/ 16124 h 68715"/>
                <a:gd name="connsiteX6" fmla="*/ 11051 w 164821"/>
                <a:gd name="connsiteY6" fmla="*/ 68251 h 68715"/>
                <a:gd name="connsiteX7" fmla="*/ 8299 w 164821"/>
                <a:gd name="connsiteY7" fmla="*/ 68716 h 68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821" h="68715">
                  <a:moveTo>
                    <a:pt x="8299" y="68716"/>
                  </a:moveTo>
                  <a:cubicBezTo>
                    <a:pt x="4883" y="68716"/>
                    <a:pt x="1667" y="66593"/>
                    <a:pt x="473" y="63178"/>
                  </a:cubicBezTo>
                  <a:cubicBezTo>
                    <a:pt x="-1052" y="58867"/>
                    <a:pt x="1236" y="54125"/>
                    <a:pt x="5546" y="52600"/>
                  </a:cubicBezTo>
                  <a:lnTo>
                    <a:pt x="153770" y="473"/>
                  </a:lnTo>
                  <a:cubicBezTo>
                    <a:pt x="158081" y="-1052"/>
                    <a:pt x="162823" y="1236"/>
                    <a:pt x="164348" y="5546"/>
                  </a:cubicBezTo>
                  <a:cubicBezTo>
                    <a:pt x="165873" y="9857"/>
                    <a:pt x="163585" y="14599"/>
                    <a:pt x="159275" y="16124"/>
                  </a:cubicBezTo>
                  <a:lnTo>
                    <a:pt x="11051" y="68251"/>
                  </a:lnTo>
                  <a:cubicBezTo>
                    <a:pt x="10156" y="68583"/>
                    <a:pt x="9227" y="68716"/>
                    <a:pt x="8299" y="6871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BE46CA6F-4B6D-929B-0FF2-F32261455055}"/>
                </a:ext>
              </a:extLst>
            </p:cNvPr>
            <p:cNvSpPr/>
            <p:nvPr/>
          </p:nvSpPr>
          <p:spPr>
            <a:xfrm>
              <a:off x="10356062" y="1819586"/>
              <a:ext cx="135938" cy="58087"/>
            </a:xfrm>
            <a:custGeom>
              <a:avLst/>
              <a:gdLst>
                <a:gd name="connsiteX0" fmla="*/ 8282 w 135938"/>
                <a:gd name="connsiteY0" fmla="*/ 58088 h 58087"/>
                <a:gd name="connsiteX1" fmla="*/ 456 w 135938"/>
                <a:gd name="connsiteY1" fmla="*/ 52517 h 58087"/>
                <a:gd name="connsiteX2" fmla="*/ 5563 w 135938"/>
                <a:gd name="connsiteY2" fmla="*/ 41972 h 58087"/>
                <a:gd name="connsiteX3" fmla="*/ 124938 w 135938"/>
                <a:gd name="connsiteY3" fmla="*/ 456 h 58087"/>
                <a:gd name="connsiteX4" fmla="*/ 135482 w 135938"/>
                <a:gd name="connsiteY4" fmla="*/ 5563 h 58087"/>
                <a:gd name="connsiteX5" fmla="*/ 130376 w 135938"/>
                <a:gd name="connsiteY5" fmla="*/ 16108 h 58087"/>
                <a:gd name="connsiteX6" fmla="*/ 11001 w 135938"/>
                <a:gd name="connsiteY6" fmla="*/ 57624 h 58087"/>
                <a:gd name="connsiteX7" fmla="*/ 8282 w 135938"/>
                <a:gd name="connsiteY7" fmla="*/ 58088 h 58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38" h="58087">
                  <a:moveTo>
                    <a:pt x="8282" y="58088"/>
                  </a:moveTo>
                  <a:cubicBezTo>
                    <a:pt x="4833" y="58088"/>
                    <a:pt x="1650" y="55932"/>
                    <a:pt x="456" y="52517"/>
                  </a:cubicBezTo>
                  <a:cubicBezTo>
                    <a:pt x="-1036" y="48206"/>
                    <a:pt x="1252" y="43464"/>
                    <a:pt x="5563" y="41972"/>
                  </a:cubicBezTo>
                  <a:lnTo>
                    <a:pt x="124938" y="456"/>
                  </a:lnTo>
                  <a:cubicBezTo>
                    <a:pt x="129248" y="-1036"/>
                    <a:pt x="133990" y="1252"/>
                    <a:pt x="135482" y="5563"/>
                  </a:cubicBezTo>
                  <a:cubicBezTo>
                    <a:pt x="136975" y="9874"/>
                    <a:pt x="134687" y="14615"/>
                    <a:pt x="130376" y="16108"/>
                  </a:cubicBezTo>
                  <a:lnTo>
                    <a:pt x="11001" y="57624"/>
                  </a:lnTo>
                  <a:cubicBezTo>
                    <a:pt x="10106" y="57922"/>
                    <a:pt x="9177" y="58088"/>
                    <a:pt x="8282" y="5808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2019F568-103E-64F8-43FE-F27385CFE80D}"/>
                </a:ext>
              </a:extLst>
            </p:cNvPr>
            <p:cNvSpPr/>
            <p:nvPr/>
          </p:nvSpPr>
          <p:spPr>
            <a:xfrm>
              <a:off x="10384914" y="1908888"/>
              <a:ext cx="107115" cy="47705"/>
            </a:xfrm>
            <a:custGeom>
              <a:avLst/>
              <a:gdLst>
                <a:gd name="connsiteX0" fmla="*/ 8278 w 107115"/>
                <a:gd name="connsiteY0" fmla="*/ 47705 h 47705"/>
                <a:gd name="connsiteX1" fmla="*/ 453 w 107115"/>
                <a:gd name="connsiteY1" fmla="*/ 42101 h 47705"/>
                <a:gd name="connsiteX2" fmla="*/ 5592 w 107115"/>
                <a:gd name="connsiteY2" fmla="*/ 31556 h 47705"/>
                <a:gd name="connsiteX3" fmla="*/ 96118 w 107115"/>
                <a:gd name="connsiteY3" fmla="*/ 453 h 47705"/>
                <a:gd name="connsiteX4" fmla="*/ 106663 w 107115"/>
                <a:gd name="connsiteY4" fmla="*/ 5592 h 47705"/>
                <a:gd name="connsiteX5" fmla="*/ 101523 w 107115"/>
                <a:gd name="connsiteY5" fmla="*/ 16137 h 47705"/>
                <a:gd name="connsiteX6" fmla="*/ 10997 w 107115"/>
                <a:gd name="connsiteY6" fmla="*/ 47241 h 47705"/>
                <a:gd name="connsiteX7" fmla="*/ 8311 w 107115"/>
                <a:gd name="connsiteY7" fmla="*/ 47705 h 47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115" h="47705">
                  <a:moveTo>
                    <a:pt x="8278" y="47705"/>
                  </a:moveTo>
                  <a:cubicBezTo>
                    <a:pt x="4830" y="47705"/>
                    <a:pt x="1613" y="45550"/>
                    <a:pt x="453" y="42101"/>
                  </a:cubicBezTo>
                  <a:cubicBezTo>
                    <a:pt x="-1040" y="37757"/>
                    <a:pt x="1282" y="33049"/>
                    <a:pt x="5592" y="31556"/>
                  </a:cubicBezTo>
                  <a:lnTo>
                    <a:pt x="96118" y="453"/>
                  </a:lnTo>
                  <a:cubicBezTo>
                    <a:pt x="100462" y="-1040"/>
                    <a:pt x="105171" y="1282"/>
                    <a:pt x="106663" y="5592"/>
                  </a:cubicBezTo>
                  <a:cubicBezTo>
                    <a:pt x="108155" y="9936"/>
                    <a:pt x="105834" y="14645"/>
                    <a:pt x="101523" y="16137"/>
                  </a:cubicBezTo>
                  <a:lnTo>
                    <a:pt x="10997" y="47241"/>
                  </a:lnTo>
                  <a:cubicBezTo>
                    <a:pt x="10102" y="47539"/>
                    <a:pt x="9207" y="47705"/>
                    <a:pt x="8311" y="4770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45E14315-2110-FCDB-1F43-6ECEF86123B6}"/>
                </a:ext>
              </a:extLst>
            </p:cNvPr>
            <p:cNvSpPr/>
            <p:nvPr/>
          </p:nvSpPr>
          <p:spPr>
            <a:xfrm>
              <a:off x="10413551" y="1998439"/>
              <a:ext cx="78458" cy="37239"/>
            </a:xfrm>
            <a:custGeom>
              <a:avLst/>
              <a:gdLst>
                <a:gd name="connsiteX0" fmla="*/ 8291 w 78458"/>
                <a:gd name="connsiteY0" fmla="*/ 37240 h 37239"/>
                <a:gd name="connsiteX1" fmla="*/ 432 w 78458"/>
                <a:gd name="connsiteY1" fmla="*/ 31569 h 37239"/>
                <a:gd name="connsiteX2" fmla="*/ 5672 w 78458"/>
                <a:gd name="connsiteY2" fmla="*/ 21091 h 37239"/>
                <a:gd name="connsiteX3" fmla="*/ 67548 w 78458"/>
                <a:gd name="connsiteY3" fmla="*/ 432 h 37239"/>
                <a:gd name="connsiteX4" fmla="*/ 78026 w 78458"/>
                <a:gd name="connsiteY4" fmla="*/ 5672 h 37239"/>
                <a:gd name="connsiteX5" fmla="*/ 72787 w 78458"/>
                <a:gd name="connsiteY5" fmla="*/ 16150 h 37239"/>
                <a:gd name="connsiteX6" fmla="*/ 10911 w 78458"/>
                <a:gd name="connsiteY6" fmla="*/ 36809 h 37239"/>
                <a:gd name="connsiteX7" fmla="*/ 8291 w 78458"/>
                <a:gd name="connsiteY7" fmla="*/ 37240 h 3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458" h="37239">
                  <a:moveTo>
                    <a:pt x="8291" y="37240"/>
                  </a:moveTo>
                  <a:cubicBezTo>
                    <a:pt x="4809" y="37240"/>
                    <a:pt x="1593" y="35051"/>
                    <a:pt x="432" y="31569"/>
                  </a:cubicBezTo>
                  <a:cubicBezTo>
                    <a:pt x="-1027" y="27225"/>
                    <a:pt x="1328" y="22517"/>
                    <a:pt x="5672" y="21091"/>
                  </a:cubicBezTo>
                  <a:lnTo>
                    <a:pt x="67548" y="432"/>
                  </a:lnTo>
                  <a:cubicBezTo>
                    <a:pt x="71891" y="-1027"/>
                    <a:pt x="76600" y="1328"/>
                    <a:pt x="78026" y="5672"/>
                  </a:cubicBezTo>
                  <a:cubicBezTo>
                    <a:pt x="79485" y="10016"/>
                    <a:pt x="77131" y="14724"/>
                    <a:pt x="72787" y="16150"/>
                  </a:cubicBezTo>
                  <a:lnTo>
                    <a:pt x="10911" y="36809"/>
                  </a:lnTo>
                  <a:cubicBezTo>
                    <a:pt x="10049" y="37107"/>
                    <a:pt x="9153" y="37240"/>
                    <a:pt x="8291" y="372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AB51CF5E-116A-FEEE-09F1-6B62FEA2466D}"/>
                </a:ext>
              </a:extLst>
            </p:cNvPr>
            <p:cNvSpPr/>
            <p:nvPr/>
          </p:nvSpPr>
          <p:spPr>
            <a:xfrm>
              <a:off x="10442425" y="2087995"/>
              <a:ext cx="49594" cy="26803"/>
            </a:xfrm>
            <a:custGeom>
              <a:avLst/>
              <a:gdLst>
                <a:gd name="connsiteX0" fmla="*/ 8300 w 49594"/>
                <a:gd name="connsiteY0" fmla="*/ 26803 h 26803"/>
                <a:gd name="connsiteX1" fmla="*/ 375 w 49594"/>
                <a:gd name="connsiteY1" fmla="*/ 20967 h 26803"/>
                <a:gd name="connsiteX2" fmla="*/ 5846 w 49594"/>
                <a:gd name="connsiteY2" fmla="*/ 10588 h 26803"/>
                <a:gd name="connsiteX3" fmla="*/ 38840 w 49594"/>
                <a:gd name="connsiteY3" fmla="*/ 375 h 26803"/>
                <a:gd name="connsiteX4" fmla="*/ 49219 w 49594"/>
                <a:gd name="connsiteY4" fmla="*/ 5846 h 26803"/>
                <a:gd name="connsiteX5" fmla="*/ 43748 w 49594"/>
                <a:gd name="connsiteY5" fmla="*/ 16225 h 26803"/>
                <a:gd name="connsiteX6" fmla="*/ 10754 w 49594"/>
                <a:gd name="connsiteY6" fmla="*/ 26438 h 26803"/>
                <a:gd name="connsiteX7" fmla="*/ 8300 w 49594"/>
                <a:gd name="connsiteY7" fmla="*/ 26803 h 26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594" h="26803">
                  <a:moveTo>
                    <a:pt x="8300" y="26803"/>
                  </a:moveTo>
                  <a:cubicBezTo>
                    <a:pt x="4752" y="26803"/>
                    <a:pt x="1502" y="24515"/>
                    <a:pt x="375" y="20967"/>
                  </a:cubicBezTo>
                  <a:cubicBezTo>
                    <a:pt x="-985" y="16590"/>
                    <a:pt x="1469" y="11948"/>
                    <a:pt x="5846" y="10588"/>
                  </a:cubicBezTo>
                  <a:lnTo>
                    <a:pt x="38840" y="375"/>
                  </a:lnTo>
                  <a:cubicBezTo>
                    <a:pt x="43217" y="-985"/>
                    <a:pt x="47860" y="1469"/>
                    <a:pt x="49219" y="5846"/>
                  </a:cubicBezTo>
                  <a:cubicBezTo>
                    <a:pt x="50579" y="10223"/>
                    <a:pt x="48125" y="14866"/>
                    <a:pt x="43748" y="16225"/>
                  </a:cubicBezTo>
                  <a:lnTo>
                    <a:pt x="10754" y="26438"/>
                  </a:lnTo>
                  <a:cubicBezTo>
                    <a:pt x="9925" y="26704"/>
                    <a:pt x="9096" y="26803"/>
                    <a:pt x="8300" y="2680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A0C95780-A126-AA54-1F0F-F61860DE3C1B}"/>
                </a:ext>
              </a:extLst>
            </p:cNvPr>
            <p:cNvSpPr/>
            <p:nvPr/>
          </p:nvSpPr>
          <p:spPr>
            <a:xfrm>
              <a:off x="11194296" y="1359587"/>
              <a:ext cx="87077" cy="87077"/>
            </a:xfrm>
            <a:custGeom>
              <a:avLst/>
              <a:gdLst>
                <a:gd name="connsiteX0" fmla="*/ 81009 w 87077"/>
                <a:gd name="connsiteY0" fmla="*/ 87077 h 87077"/>
                <a:gd name="connsiteX1" fmla="*/ 6068 w 87077"/>
                <a:gd name="connsiteY1" fmla="*/ 87077 h 87077"/>
                <a:gd name="connsiteX2" fmla="*/ 0 w 87077"/>
                <a:gd name="connsiteY2" fmla="*/ 81009 h 87077"/>
                <a:gd name="connsiteX3" fmla="*/ 0 w 87077"/>
                <a:gd name="connsiteY3" fmla="*/ 6068 h 87077"/>
                <a:gd name="connsiteX4" fmla="*/ 6068 w 87077"/>
                <a:gd name="connsiteY4" fmla="*/ 0 h 87077"/>
                <a:gd name="connsiteX5" fmla="*/ 87077 w 87077"/>
                <a:gd name="connsiteY5" fmla="*/ 81009 h 87077"/>
                <a:gd name="connsiteX6" fmla="*/ 81009 w 87077"/>
                <a:gd name="connsiteY6" fmla="*/ 87077 h 87077"/>
                <a:gd name="connsiteX7" fmla="*/ 12136 w 87077"/>
                <a:gd name="connsiteY7" fmla="*/ 74941 h 87077"/>
                <a:gd name="connsiteX8" fmla="*/ 74676 w 87077"/>
                <a:gd name="connsiteY8" fmla="*/ 74941 h 87077"/>
                <a:gd name="connsiteX9" fmla="*/ 12136 w 87077"/>
                <a:gd name="connsiteY9" fmla="*/ 12402 h 87077"/>
                <a:gd name="connsiteX10" fmla="*/ 12136 w 87077"/>
                <a:gd name="connsiteY10" fmla="*/ 74941 h 87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077" h="87077">
                  <a:moveTo>
                    <a:pt x="81009" y="87077"/>
                  </a:moveTo>
                  <a:lnTo>
                    <a:pt x="6068" y="87077"/>
                  </a:lnTo>
                  <a:cubicBezTo>
                    <a:pt x="2719" y="87077"/>
                    <a:pt x="0" y="84358"/>
                    <a:pt x="0" y="81009"/>
                  </a:cubicBezTo>
                  <a:lnTo>
                    <a:pt x="0" y="6068"/>
                  </a:lnTo>
                  <a:cubicBezTo>
                    <a:pt x="0" y="2719"/>
                    <a:pt x="2719" y="0"/>
                    <a:pt x="6068" y="0"/>
                  </a:cubicBezTo>
                  <a:cubicBezTo>
                    <a:pt x="50734" y="0"/>
                    <a:pt x="87077" y="36343"/>
                    <a:pt x="87077" y="81009"/>
                  </a:cubicBezTo>
                  <a:cubicBezTo>
                    <a:pt x="87077" y="84358"/>
                    <a:pt x="84358" y="87077"/>
                    <a:pt x="81009" y="87077"/>
                  </a:cubicBezTo>
                  <a:close/>
                  <a:moveTo>
                    <a:pt x="12136" y="74941"/>
                  </a:moveTo>
                  <a:lnTo>
                    <a:pt x="74676" y="74941"/>
                  </a:lnTo>
                  <a:cubicBezTo>
                    <a:pt x="71758" y="41814"/>
                    <a:pt x="45296" y="15320"/>
                    <a:pt x="12136" y="12402"/>
                  </a:cubicBezTo>
                  <a:lnTo>
                    <a:pt x="12136" y="74941"/>
                  </a:ln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9A3E3E93-1B38-5C90-6F9E-5B2C0E6787D8}"/>
                </a:ext>
              </a:extLst>
            </p:cNvPr>
            <p:cNvSpPr/>
            <p:nvPr/>
          </p:nvSpPr>
          <p:spPr>
            <a:xfrm>
              <a:off x="11089379" y="1389563"/>
              <a:ext cx="162017" cy="162018"/>
            </a:xfrm>
            <a:custGeom>
              <a:avLst/>
              <a:gdLst>
                <a:gd name="connsiteX0" fmla="*/ 81009 w 162017"/>
                <a:gd name="connsiteY0" fmla="*/ 162018 h 162018"/>
                <a:gd name="connsiteX1" fmla="*/ 0 w 162017"/>
                <a:gd name="connsiteY1" fmla="*/ 81009 h 162018"/>
                <a:gd name="connsiteX2" fmla="*/ 81009 w 162017"/>
                <a:gd name="connsiteY2" fmla="*/ 0 h 162018"/>
                <a:gd name="connsiteX3" fmla="*/ 87077 w 162017"/>
                <a:gd name="connsiteY3" fmla="*/ 6068 h 162018"/>
                <a:gd name="connsiteX4" fmla="*/ 87077 w 162017"/>
                <a:gd name="connsiteY4" fmla="*/ 74941 h 162018"/>
                <a:gd name="connsiteX5" fmla="*/ 155950 w 162017"/>
                <a:gd name="connsiteY5" fmla="*/ 74941 h 162018"/>
                <a:gd name="connsiteX6" fmla="*/ 162018 w 162017"/>
                <a:gd name="connsiteY6" fmla="*/ 81009 h 162018"/>
                <a:gd name="connsiteX7" fmla="*/ 81009 w 162017"/>
                <a:gd name="connsiteY7" fmla="*/ 162018 h 162018"/>
                <a:gd name="connsiteX8" fmla="*/ 74941 w 162017"/>
                <a:gd name="connsiteY8" fmla="*/ 12402 h 162018"/>
                <a:gd name="connsiteX9" fmla="*/ 12136 w 162017"/>
                <a:gd name="connsiteY9" fmla="*/ 81009 h 162018"/>
                <a:gd name="connsiteX10" fmla="*/ 81009 w 162017"/>
                <a:gd name="connsiteY10" fmla="*/ 149882 h 162018"/>
                <a:gd name="connsiteX11" fmla="*/ 149616 w 162017"/>
                <a:gd name="connsiteY11" fmla="*/ 87077 h 162018"/>
                <a:gd name="connsiteX12" fmla="*/ 81009 w 162017"/>
                <a:gd name="connsiteY12" fmla="*/ 87077 h 162018"/>
                <a:gd name="connsiteX13" fmla="*/ 74941 w 162017"/>
                <a:gd name="connsiteY13" fmla="*/ 81009 h 162018"/>
                <a:gd name="connsiteX14" fmla="*/ 74941 w 162017"/>
                <a:gd name="connsiteY14" fmla="*/ 12402 h 16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2017" h="162018">
                  <a:moveTo>
                    <a:pt x="81009" y="162018"/>
                  </a:moveTo>
                  <a:cubicBezTo>
                    <a:pt x="36343" y="162018"/>
                    <a:pt x="0" y="125675"/>
                    <a:pt x="0" y="81009"/>
                  </a:cubicBezTo>
                  <a:cubicBezTo>
                    <a:pt x="0" y="36343"/>
                    <a:pt x="36343" y="0"/>
                    <a:pt x="81009" y="0"/>
                  </a:cubicBezTo>
                  <a:cubicBezTo>
                    <a:pt x="84358" y="0"/>
                    <a:pt x="87077" y="2719"/>
                    <a:pt x="87077" y="6068"/>
                  </a:cubicBezTo>
                  <a:lnTo>
                    <a:pt x="87077" y="74941"/>
                  </a:lnTo>
                  <a:lnTo>
                    <a:pt x="155950" y="74941"/>
                  </a:lnTo>
                  <a:cubicBezTo>
                    <a:pt x="159299" y="74941"/>
                    <a:pt x="162018" y="77660"/>
                    <a:pt x="162018" y="81009"/>
                  </a:cubicBezTo>
                  <a:cubicBezTo>
                    <a:pt x="162018" y="125675"/>
                    <a:pt x="125675" y="162018"/>
                    <a:pt x="81009" y="162018"/>
                  </a:cubicBezTo>
                  <a:close/>
                  <a:moveTo>
                    <a:pt x="74941" y="12402"/>
                  </a:moveTo>
                  <a:cubicBezTo>
                    <a:pt x="39792" y="15486"/>
                    <a:pt x="12136" y="45064"/>
                    <a:pt x="12136" y="81009"/>
                  </a:cubicBezTo>
                  <a:cubicBezTo>
                    <a:pt x="12136" y="118977"/>
                    <a:pt x="43041" y="149882"/>
                    <a:pt x="81009" y="149882"/>
                  </a:cubicBezTo>
                  <a:cubicBezTo>
                    <a:pt x="116921" y="149882"/>
                    <a:pt x="146532" y="122226"/>
                    <a:pt x="149616" y="87077"/>
                  </a:cubicBezTo>
                  <a:lnTo>
                    <a:pt x="81009" y="87077"/>
                  </a:lnTo>
                  <a:cubicBezTo>
                    <a:pt x="77660" y="87077"/>
                    <a:pt x="74941" y="84358"/>
                    <a:pt x="74941" y="81009"/>
                  </a:cubicBezTo>
                  <a:lnTo>
                    <a:pt x="74941" y="12402"/>
                  </a:ln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4119D9-CE12-6958-821B-AFC339F7FC10}"/>
                </a:ext>
              </a:extLst>
            </p:cNvPr>
            <p:cNvSpPr/>
            <p:nvPr/>
          </p:nvSpPr>
          <p:spPr>
            <a:xfrm>
              <a:off x="10475429" y="1454423"/>
              <a:ext cx="545509" cy="847759"/>
            </a:xfrm>
            <a:custGeom>
              <a:avLst/>
              <a:gdLst>
                <a:gd name="connsiteX0" fmla="*/ 537219 w 545509"/>
                <a:gd name="connsiteY0" fmla="*/ 847760 h 847759"/>
                <a:gd name="connsiteX1" fmla="*/ 8290 w 545509"/>
                <a:gd name="connsiteY1" fmla="*/ 847760 h 847759"/>
                <a:gd name="connsiteX2" fmla="*/ 0 w 545509"/>
                <a:gd name="connsiteY2" fmla="*/ 839470 h 847759"/>
                <a:gd name="connsiteX3" fmla="*/ 0 w 545509"/>
                <a:gd name="connsiteY3" fmla="*/ 8290 h 847759"/>
                <a:gd name="connsiteX4" fmla="*/ 8290 w 545509"/>
                <a:gd name="connsiteY4" fmla="*/ 0 h 847759"/>
                <a:gd name="connsiteX5" fmla="*/ 537219 w 545509"/>
                <a:gd name="connsiteY5" fmla="*/ 0 h 847759"/>
                <a:gd name="connsiteX6" fmla="*/ 545509 w 545509"/>
                <a:gd name="connsiteY6" fmla="*/ 8290 h 847759"/>
                <a:gd name="connsiteX7" fmla="*/ 545509 w 545509"/>
                <a:gd name="connsiteY7" fmla="*/ 839470 h 847759"/>
                <a:gd name="connsiteX8" fmla="*/ 537219 w 545509"/>
                <a:gd name="connsiteY8" fmla="*/ 847760 h 847759"/>
                <a:gd name="connsiteX9" fmla="*/ 16580 w 545509"/>
                <a:gd name="connsiteY9" fmla="*/ 831180 h 847759"/>
                <a:gd name="connsiteX10" fmla="*/ 528930 w 545509"/>
                <a:gd name="connsiteY10" fmla="*/ 831180 h 847759"/>
                <a:gd name="connsiteX11" fmla="*/ 528930 w 545509"/>
                <a:gd name="connsiteY11" fmla="*/ 16580 h 847759"/>
                <a:gd name="connsiteX12" fmla="*/ 16580 w 545509"/>
                <a:gd name="connsiteY12" fmla="*/ 16580 h 847759"/>
                <a:gd name="connsiteX13" fmla="*/ 16580 w 545509"/>
                <a:gd name="connsiteY13" fmla="*/ 831180 h 84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5509" h="847759">
                  <a:moveTo>
                    <a:pt x="537219" y="847760"/>
                  </a:moveTo>
                  <a:lnTo>
                    <a:pt x="8290" y="847760"/>
                  </a:lnTo>
                  <a:cubicBezTo>
                    <a:pt x="3714" y="847760"/>
                    <a:pt x="0" y="844046"/>
                    <a:pt x="0" y="839470"/>
                  </a:cubicBezTo>
                  <a:lnTo>
                    <a:pt x="0" y="8290"/>
                  </a:lnTo>
                  <a:cubicBezTo>
                    <a:pt x="0" y="3714"/>
                    <a:pt x="3714" y="0"/>
                    <a:pt x="8290" y="0"/>
                  </a:cubicBezTo>
                  <a:lnTo>
                    <a:pt x="537219" y="0"/>
                  </a:lnTo>
                  <a:cubicBezTo>
                    <a:pt x="541795" y="0"/>
                    <a:pt x="545509" y="3714"/>
                    <a:pt x="545509" y="8290"/>
                  </a:cubicBezTo>
                  <a:lnTo>
                    <a:pt x="545509" y="839470"/>
                  </a:lnTo>
                  <a:cubicBezTo>
                    <a:pt x="545509" y="844046"/>
                    <a:pt x="541795" y="847760"/>
                    <a:pt x="537219" y="847760"/>
                  </a:cubicBezTo>
                  <a:close/>
                  <a:moveTo>
                    <a:pt x="16580" y="831180"/>
                  </a:moveTo>
                  <a:lnTo>
                    <a:pt x="528930" y="831180"/>
                  </a:lnTo>
                  <a:lnTo>
                    <a:pt x="528930" y="16580"/>
                  </a:lnTo>
                  <a:lnTo>
                    <a:pt x="16580" y="16580"/>
                  </a:lnTo>
                  <a:lnTo>
                    <a:pt x="16580" y="831180"/>
                  </a:ln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9004FE9-0D91-1C86-D29D-6B31198DDF39}"/>
                </a:ext>
              </a:extLst>
            </p:cNvPr>
            <p:cNvSpPr/>
            <p:nvPr/>
          </p:nvSpPr>
          <p:spPr>
            <a:xfrm>
              <a:off x="10550966" y="1548862"/>
              <a:ext cx="394400" cy="16579"/>
            </a:xfrm>
            <a:custGeom>
              <a:avLst/>
              <a:gdLst>
                <a:gd name="connsiteX0" fmla="*/ 386111 w 394400"/>
                <a:gd name="connsiteY0" fmla="*/ 16580 h 16579"/>
                <a:gd name="connsiteX1" fmla="*/ 8290 w 394400"/>
                <a:gd name="connsiteY1" fmla="*/ 16580 h 16579"/>
                <a:gd name="connsiteX2" fmla="*/ 0 w 394400"/>
                <a:gd name="connsiteY2" fmla="*/ 8290 h 16579"/>
                <a:gd name="connsiteX3" fmla="*/ 8290 w 394400"/>
                <a:gd name="connsiteY3" fmla="*/ 0 h 16579"/>
                <a:gd name="connsiteX4" fmla="*/ 386111 w 394400"/>
                <a:gd name="connsiteY4" fmla="*/ 0 h 16579"/>
                <a:gd name="connsiteX5" fmla="*/ 394401 w 394400"/>
                <a:gd name="connsiteY5" fmla="*/ 8290 h 16579"/>
                <a:gd name="connsiteX6" fmla="*/ 386111 w 394400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4400" h="16579">
                  <a:moveTo>
                    <a:pt x="386111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386111" y="0"/>
                  </a:lnTo>
                  <a:cubicBezTo>
                    <a:pt x="390687" y="0"/>
                    <a:pt x="394401" y="3714"/>
                    <a:pt x="394401" y="8290"/>
                  </a:cubicBezTo>
                  <a:cubicBezTo>
                    <a:pt x="394401" y="12866"/>
                    <a:pt x="390687" y="16580"/>
                    <a:pt x="386111" y="16580"/>
                  </a:cubicBez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5589812C-F4C6-8AA4-7E41-A3742ECF2782}"/>
                </a:ext>
              </a:extLst>
            </p:cNvPr>
            <p:cNvSpPr/>
            <p:nvPr/>
          </p:nvSpPr>
          <p:spPr>
            <a:xfrm>
              <a:off x="10645438" y="1624433"/>
              <a:ext cx="205490" cy="16579"/>
            </a:xfrm>
            <a:custGeom>
              <a:avLst/>
              <a:gdLst>
                <a:gd name="connsiteX0" fmla="*/ 197200 w 205490"/>
                <a:gd name="connsiteY0" fmla="*/ 16580 h 16579"/>
                <a:gd name="connsiteX1" fmla="*/ 8290 w 205490"/>
                <a:gd name="connsiteY1" fmla="*/ 16580 h 16579"/>
                <a:gd name="connsiteX2" fmla="*/ 0 w 205490"/>
                <a:gd name="connsiteY2" fmla="*/ 8290 h 16579"/>
                <a:gd name="connsiteX3" fmla="*/ 8290 w 205490"/>
                <a:gd name="connsiteY3" fmla="*/ 0 h 16579"/>
                <a:gd name="connsiteX4" fmla="*/ 197200 w 205490"/>
                <a:gd name="connsiteY4" fmla="*/ 0 h 16579"/>
                <a:gd name="connsiteX5" fmla="*/ 205490 w 205490"/>
                <a:gd name="connsiteY5" fmla="*/ 8290 h 16579"/>
                <a:gd name="connsiteX6" fmla="*/ 197200 w 205490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490" h="16579">
                  <a:moveTo>
                    <a:pt x="197200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197200" y="0"/>
                  </a:lnTo>
                  <a:cubicBezTo>
                    <a:pt x="201776" y="0"/>
                    <a:pt x="205490" y="3714"/>
                    <a:pt x="205490" y="8290"/>
                  </a:cubicBezTo>
                  <a:cubicBezTo>
                    <a:pt x="205490" y="12866"/>
                    <a:pt x="201776" y="16580"/>
                    <a:pt x="197200" y="16580"/>
                  </a:cubicBez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846172DE-97D6-7E17-930E-FDFDF9BBF502}"/>
                </a:ext>
              </a:extLst>
            </p:cNvPr>
            <p:cNvSpPr/>
            <p:nvPr/>
          </p:nvSpPr>
          <p:spPr>
            <a:xfrm>
              <a:off x="10758778" y="1718905"/>
              <a:ext cx="186589" cy="16579"/>
            </a:xfrm>
            <a:custGeom>
              <a:avLst/>
              <a:gdLst>
                <a:gd name="connsiteX0" fmla="*/ 178299 w 186589"/>
                <a:gd name="connsiteY0" fmla="*/ 16580 h 16579"/>
                <a:gd name="connsiteX1" fmla="*/ 8290 w 186589"/>
                <a:gd name="connsiteY1" fmla="*/ 16580 h 16579"/>
                <a:gd name="connsiteX2" fmla="*/ 0 w 186589"/>
                <a:gd name="connsiteY2" fmla="*/ 8290 h 16579"/>
                <a:gd name="connsiteX3" fmla="*/ 8290 w 186589"/>
                <a:gd name="connsiteY3" fmla="*/ 0 h 16579"/>
                <a:gd name="connsiteX4" fmla="*/ 178299 w 186589"/>
                <a:gd name="connsiteY4" fmla="*/ 0 h 16579"/>
                <a:gd name="connsiteX5" fmla="*/ 186589 w 186589"/>
                <a:gd name="connsiteY5" fmla="*/ 8290 h 16579"/>
                <a:gd name="connsiteX6" fmla="*/ 178299 w 186589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589" h="16579">
                  <a:moveTo>
                    <a:pt x="178299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178299" y="0"/>
                  </a:lnTo>
                  <a:cubicBezTo>
                    <a:pt x="182875" y="0"/>
                    <a:pt x="186589" y="3714"/>
                    <a:pt x="186589" y="8290"/>
                  </a:cubicBezTo>
                  <a:cubicBezTo>
                    <a:pt x="186589" y="12866"/>
                    <a:pt x="182875" y="16580"/>
                    <a:pt x="178299" y="16580"/>
                  </a:cubicBez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34EF873-F8A0-FF1D-9357-4FA966A5A6F1}"/>
                </a:ext>
              </a:extLst>
            </p:cNvPr>
            <p:cNvSpPr/>
            <p:nvPr/>
          </p:nvSpPr>
          <p:spPr>
            <a:xfrm>
              <a:off x="10758778" y="1794443"/>
              <a:ext cx="186589" cy="16579"/>
            </a:xfrm>
            <a:custGeom>
              <a:avLst/>
              <a:gdLst>
                <a:gd name="connsiteX0" fmla="*/ 178299 w 186589"/>
                <a:gd name="connsiteY0" fmla="*/ 16580 h 16579"/>
                <a:gd name="connsiteX1" fmla="*/ 8290 w 186589"/>
                <a:gd name="connsiteY1" fmla="*/ 16580 h 16579"/>
                <a:gd name="connsiteX2" fmla="*/ 0 w 186589"/>
                <a:gd name="connsiteY2" fmla="*/ 8290 h 16579"/>
                <a:gd name="connsiteX3" fmla="*/ 8290 w 186589"/>
                <a:gd name="connsiteY3" fmla="*/ 0 h 16579"/>
                <a:gd name="connsiteX4" fmla="*/ 178299 w 186589"/>
                <a:gd name="connsiteY4" fmla="*/ 0 h 16579"/>
                <a:gd name="connsiteX5" fmla="*/ 186589 w 186589"/>
                <a:gd name="connsiteY5" fmla="*/ 8290 h 16579"/>
                <a:gd name="connsiteX6" fmla="*/ 178299 w 186589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589" h="16579">
                  <a:moveTo>
                    <a:pt x="178299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178299" y="0"/>
                  </a:lnTo>
                  <a:cubicBezTo>
                    <a:pt x="182875" y="0"/>
                    <a:pt x="186589" y="3714"/>
                    <a:pt x="186589" y="8290"/>
                  </a:cubicBezTo>
                  <a:cubicBezTo>
                    <a:pt x="186589" y="12866"/>
                    <a:pt x="182875" y="16580"/>
                    <a:pt x="178299" y="16580"/>
                  </a:cubicBez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25E59DA9-3B47-A81D-F464-6A009979B05D}"/>
                </a:ext>
              </a:extLst>
            </p:cNvPr>
            <p:cNvSpPr/>
            <p:nvPr/>
          </p:nvSpPr>
          <p:spPr>
            <a:xfrm>
              <a:off x="10758778" y="1870013"/>
              <a:ext cx="186589" cy="16579"/>
            </a:xfrm>
            <a:custGeom>
              <a:avLst/>
              <a:gdLst>
                <a:gd name="connsiteX0" fmla="*/ 178299 w 186589"/>
                <a:gd name="connsiteY0" fmla="*/ 16580 h 16579"/>
                <a:gd name="connsiteX1" fmla="*/ 8290 w 186589"/>
                <a:gd name="connsiteY1" fmla="*/ 16580 h 16579"/>
                <a:gd name="connsiteX2" fmla="*/ 0 w 186589"/>
                <a:gd name="connsiteY2" fmla="*/ 8290 h 16579"/>
                <a:gd name="connsiteX3" fmla="*/ 8290 w 186589"/>
                <a:gd name="connsiteY3" fmla="*/ 0 h 16579"/>
                <a:gd name="connsiteX4" fmla="*/ 178299 w 186589"/>
                <a:gd name="connsiteY4" fmla="*/ 0 h 16579"/>
                <a:gd name="connsiteX5" fmla="*/ 186589 w 186589"/>
                <a:gd name="connsiteY5" fmla="*/ 8290 h 16579"/>
                <a:gd name="connsiteX6" fmla="*/ 178299 w 186589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589" h="16579">
                  <a:moveTo>
                    <a:pt x="178299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178299" y="0"/>
                  </a:lnTo>
                  <a:cubicBezTo>
                    <a:pt x="182875" y="0"/>
                    <a:pt x="186589" y="3714"/>
                    <a:pt x="186589" y="8290"/>
                  </a:cubicBezTo>
                  <a:cubicBezTo>
                    <a:pt x="186589" y="12866"/>
                    <a:pt x="182875" y="16580"/>
                    <a:pt x="178299" y="16580"/>
                  </a:cubicBez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C9051C34-66CB-0641-04F8-FB22AB5BD2D1}"/>
                </a:ext>
              </a:extLst>
            </p:cNvPr>
            <p:cNvSpPr/>
            <p:nvPr/>
          </p:nvSpPr>
          <p:spPr>
            <a:xfrm>
              <a:off x="10550966" y="1964485"/>
              <a:ext cx="394400" cy="16579"/>
            </a:xfrm>
            <a:custGeom>
              <a:avLst/>
              <a:gdLst>
                <a:gd name="connsiteX0" fmla="*/ 386111 w 394400"/>
                <a:gd name="connsiteY0" fmla="*/ 16580 h 16579"/>
                <a:gd name="connsiteX1" fmla="*/ 8290 w 394400"/>
                <a:gd name="connsiteY1" fmla="*/ 16580 h 16579"/>
                <a:gd name="connsiteX2" fmla="*/ 0 w 394400"/>
                <a:gd name="connsiteY2" fmla="*/ 8290 h 16579"/>
                <a:gd name="connsiteX3" fmla="*/ 8290 w 394400"/>
                <a:gd name="connsiteY3" fmla="*/ 0 h 16579"/>
                <a:gd name="connsiteX4" fmla="*/ 386111 w 394400"/>
                <a:gd name="connsiteY4" fmla="*/ 0 h 16579"/>
                <a:gd name="connsiteX5" fmla="*/ 394401 w 394400"/>
                <a:gd name="connsiteY5" fmla="*/ 8290 h 16579"/>
                <a:gd name="connsiteX6" fmla="*/ 386111 w 394400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4400" h="16579">
                  <a:moveTo>
                    <a:pt x="386111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386111" y="0"/>
                  </a:lnTo>
                  <a:cubicBezTo>
                    <a:pt x="390687" y="0"/>
                    <a:pt x="394401" y="3714"/>
                    <a:pt x="394401" y="8290"/>
                  </a:cubicBezTo>
                  <a:cubicBezTo>
                    <a:pt x="394401" y="12866"/>
                    <a:pt x="390687" y="16580"/>
                    <a:pt x="386111" y="16580"/>
                  </a:cubicBez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ADFD06CC-48A4-D26A-3E9A-DBB001217838}"/>
                </a:ext>
              </a:extLst>
            </p:cNvPr>
            <p:cNvSpPr/>
            <p:nvPr/>
          </p:nvSpPr>
          <p:spPr>
            <a:xfrm>
              <a:off x="10550966" y="2040056"/>
              <a:ext cx="394400" cy="16579"/>
            </a:xfrm>
            <a:custGeom>
              <a:avLst/>
              <a:gdLst>
                <a:gd name="connsiteX0" fmla="*/ 386111 w 394400"/>
                <a:gd name="connsiteY0" fmla="*/ 16580 h 16579"/>
                <a:gd name="connsiteX1" fmla="*/ 8290 w 394400"/>
                <a:gd name="connsiteY1" fmla="*/ 16580 h 16579"/>
                <a:gd name="connsiteX2" fmla="*/ 0 w 394400"/>
                <a:gd name="connsiteY2" fmla="*/ 8290 h 16579"/>
                <a:gd name="connsiteX3" fmla="*/ 8290 w 394400"/>
                <a:gd name="connsiteY3" fmla="*/ 0 h 16579"/>
                <a:gd name="connsiteX4" fmla="*/ 386111 w 394400"/>
                <a:gd name="connsiteY4" fmla="*/ 0 h 16579"/>
                <a:gd name="connsiteX5" fmla="*/ 394401 w 394400"/>
                <a:gd name="connsiteY5" fmla="*/ 8290 h 16579"/>
                <a:gd name="connsiteX6" fmla="*/ 386111 w 394400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4400" h="16579">
                  <a:moveTo>
                    <a:pt x="386111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386111" y="0"/>
                  </a:lnTo>
                  <a:cubicBezTo>
                    <a:pt x="390687" y="0"/>
                    <a:pt x="394401" y="3714"/>
                    <a:pt x="394401" y="8290"/>
                  </a:cubicBezTo>
                  <a:cubicBezTo>
                    <a:pt x="394401" y="12866"/>
                    <a:pt x="390687" y="16580"/>
                    <a:pt x="386111" y="16580"/>
                  </a:cubicBez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D2BB321F-797C-6698-A47E-8EA76255E352}"/>
                </a:ext>
              </a:extLst>
            </p:cNvPr>
            <p:cNvSpPr/>
            <p:nvPr/>
          </p:nvSpPr>
          <p:spPr>
            <a:xfrm>
              <a:off x="10550966" y="2115594"/>
              <a:ext cx="394400" cy="16579"/>
            </a:xfrm>
            <a:custGeom>
              <a:avLst/>
              <a:gdLst>
                <a:gd name="connsiteX0" fmla="*/ 386111 w 394400"/>
                <a:gd name="connsiteY0" fmla="*/ 16580 h 16579"/>
                <a:gd name="connsiteX1" fmla="*/ 8290 w 394400"/>
                <a:gd name="connsiteY1" fmla="*/ 16580 h 16579"/>
                <a:gd name="connsiteX2" fmla="*/ 0 w 394400"/>
                <a:gd name="connsiteY2" fmla="*/ 8290 h 16579"/>
                <a:gd name="connsiteX3" fmla="*/ 8290 w 394400"/>
                <a:gd name="connsiteY3" fmla="*/ 0 h 16579"/>
                <a:gd name="connsiteX4" fmla="*/ 386111 w 394400"/>
                <a:gd name="connsiteY4" fmla="*/ 0 h 16579"/>
                <a:gd name="connsiteX5" fmla="*/ 394401 w 394400"/>
                <a:gd name="connsiteY5" fmla="*/ 8290 h 16579"/>
                <a:gd name="connsiteX6" fmla="*/ 386111 w 394400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4400" h="16579">
                  <a:moveTo>
                    <a:pt x="386111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386111" y="0"/>
                  </a:lnTo>
                  <a:cubicBezTo>
                    <a:pt x="390687" y="0"/>
                    <a:pt x="394401" y="3714"/>
                    <a:pt x="394401" y="8290"/>
                  </a:cubicBezTo>
                  <a:cubicBezTo>
                    <a:pt x="394401" y="12866"/>
                    <a:pt x="390687" y="16580"/>
                    <a:pt x="386111" y="16580"/>
                  </a:cubicBez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98A2C04D-B357-81D6-EA96-486B9C47D4DC}"/>
                </a:ext>
              </a:extLst>
            </p:cNvPr>
            <p:cNvSpPr/>
            <p:nvPr/>
          </p:nvSpPr>
          <p:spPr>
            <a:xfrm>
              <a:off x="10550966" y="2191165"/>
              <a:ext cx="394400" cy="16579"/>
            </a:xfrm>
            <a:custGeom>
              <a:avLst/>
              <a:gdLst>
                <a:gd name="connsiteX0" fmla="*/ 386111 w 394400"/>
                <a:gd name="connsiteY0" fmla="*/ 16580 h 16579"/>
                <a:gd name="connsiteX1" fmla="*/ 8290 w 394400"/>
                <a:gd name="connsiteY1" fmla="*/ 16580 h 16579"/>
                <a:gd name="connsiteX2" fmla="*/ 0 w 394400"/>
                <a:gd name="connsiteY2" fmla="*/ 8290 h 16579"/>
                <a:gd name="connsiteX3" fmla="*/ 8290 w 394400"/>
                <a:gd name="connsiteY3" fmla="*/ 0 h 16579"/>
                <a:gd name="connsiteX4" fmla="*/ 386111 w 394400"/>
                <a:gd name="connsiteY4" fmla="*/ 0 h 16579"/>
                <a:gd name="connsiteX5" fmla="*/ 394401 w 394400"/>
                <a:gd name="connsiteY5" fmla="*/ 8290 h 16579"/>
                <a:gd name="connsiteX6" fmla="*/ 386111 w 394400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4400" h="16579">
                  <a:moveTo>
                    <a:pt x="386111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386111" y="0"/>
                  </a:lnTo>
                  <a:cubicBezTo>
                    <a:pt x="390687" y="0"/>
                    <a:pt x="394401" y="3714"/>
                    <a:pt x="394401" y="8290"/>
                  </a:cubicBezTo>
                  <a:cubicBezTo>
                    <a:pt x="394401" y="12866"/>
                    <a:pt x="390687" y="16580"/>
                    <a:pt x="386111" y="16580"/>
                  </a:cubicBezTo>
                  <a:close/>
                </a:path>
              </a:pathLst>
            </a:custGeom>
            <a:solidFill>
              <a:schemeClr val="tx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8DD42084-0795-F57E-DB4D-C7BE2120AB46}"/>
                </a:ext>
              </a:extLst>
            </p:cNvPr>
            <p:cNvSpPr/>
            <p:nvPr/>
          </p:nvSpPr>
          <p:spPr>
            <a:xfrm>
              <a:off x="11004357" y="1548861"/>
              <a:ext cx="299900" cy="715553"/>
            </a:xfrm>
            <a:custGeom>
              <a:avLst/>
              <a:gdLst>
                <a:gd name="connsiteX0" fmla="*/ 65127 w 299900"/>
                <a:gd name="connsiteY0" fmla="*/ 715554 h 715553"/>
                <a:gd name="connsiteX1" fmla="*/ 62507 w 299900"/>
                <a:gd name="connsiteY1" fmla="*/ 715123 h 715553"/>
                <a:gd name="connsiteX2" fmla="*/ 5738 w 299900"/>
                <a:gd name="connsiteY2" fmla="*/ 696221 h 715553"/>
                <a:gd name="connsiteX3" fmla="*/ 499 w 299900"/>
                <a:gd name="connsiteY3" fmla="*/ 685743 h 715553"/>
                <a:gd name="connsiteX4" fmla="*/ 10977 w 299900"/>
                <a:gd name="connsiteY4" fmla="*/ 680504 h 715553"/>
                <a:gd name="connsiteX5" fmla="*/ 60153 w 299900"/>
                <a:gd name="connsiteY5" fmla="*/ 696885 h 715553"/>
                <a:gd name="connsiteX6" fmla="*/ 280864 w 299900"/>
                <a:gd name="connsiteY6" fmla="*/ 107903 h 715553"/>
                <a:gd name="connsiteX7" fmla="*/ 5672 w 299900"/>
                <a:gd name="connsiteY7" fmla="*/ 16150 h 715553"/>
                <a:gd name="connsiteX8" fmla="*/ 432 w 299900"/>
                <a:gd name="connsiteY8" fmla="*/ 5672 h 715553"/>
                <a:gd name="connsiteX9" fmla="*/ 10911 w 299900"/>
                <a:gd name="connsiteY9" fmla="*/ 432 h 715553"/>
                <a:gd name="connsiteX10" fmla="*/ 294260 w 299900"/>
                <a:gd name="connsiteY10" fmla="*/ 94904 h 715553"/>
                <a:gd name="connsiteX11" fmla="*/ 299101 w 299900"/>
                <a:gd name="connsiteY11" fmla="*/ 99182 h 715553"/>
                <a:gd name="connsiteX12" fmla="*/ 299367 w 299900"/>
                <a:gd name="connsiteY12" fmla="*/ 105648 h 715553"/>
                <a:gd name="connsiteX13" fmla="*/ 72853 w 299900"/>
                <a:gd name="connsiteY13" fmla="*/ 710149 h 715553"/>
                <a:gd name="connsiteX14" fmla="*/ 65094 w 299900"/>
                <a:gd name="connsiteY14" fmla="*/ 715520 h 715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9900" h="715553">
                  <a:moveTo>
                    <a:pt x="65127" y="715554"/>
                  </a:moveTo>
                  <a:cubicBezTo>
                    <a:pt x="64265" y="715554"/>
                    <a:pt x="63369" y="715421"/>
                    <a:pt x="62507" y="715123"/>
                  </a:cubicBezTo>
                  <a:lnTo>
                    <a:pt x="5738" y="696221"/>
                  </a:lnTo>
                  <a:cubicBezTo>
                    <a:pt x="1394" y="694762"/>
                    <a:pt x="-960" y="690087"/>
                    <a:pt x="499" y="685743"/>
                  </a:cubicBezTo>
                  <a:cubicBezTo>
                    <a:pt x="1958" y="681399"/>
                    <a:pt x="6633" y="679045"/>
                    <a:pt x="10977" y="680504"/>
                  </a:cubicBezTo>
                  <a:lnTo>
                    <a:pt x="60153" y="696885"/>
                  </a:lnTo>
                  <a:lnTo>
                    <a:pt x="280864" y="107903"/>
                  </a:lnTo>
                  <a:lnTo>
                    <a:pt x="5672" y="16150"/>
                  </a:lnTo>
                  <a:cubicBezTo>
                    <a:pt x="1328" y="14691"/>
                    <a:pt x="-1027" y="10016"/>
                    <a:pt x="432" y="5672"/>
                  </a:cubicBezTo>
                  <a:cubicBezTo>
                    <a:pt x="1891" y="1328"/>
                    <a:pt x="6567" y="-1027"/>
                    <a:pt x="10911" y="432"/>
                  </a:cubicBezTo>
                  <a:lnTo>
                    <a:pt x="294260" y="94904"/>
                  </a:lnTo>
                  <a:cubicBezTo>
                    <a:pt x="296382" y="95601"/>
                    <a:pt x="298140" y="97159"/>
                    <a:pt x="299101" y="99182"/>
                  </a:cubicBezTo>
                  <a:cubicBezTo>
                    <a:pt x="300063" y="101205"/>
                    <a:pt x="300162" y="103559"/>
                    <a:pt x="299367" y="105648"/>
                  </a:cubicBezTo>
                  <a:lnTo>
                    <a:pt x="72853" y="710149"/>
                  </a:lnTo>
                  <a:cubicBezTo>
                    <a:pt x="71593" y="713465"/>
                    <a:pt x="68443" y="715520"/>
                    <a:pt x="65094" y="71552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F5388554-6C2A-EAE1-429D-9B7B53298756}"/>
                </a:ext>
              </a:extLst>
            </p:cNvPr>
            <p:cNvSpPr/>
            <p:nvPr/>
          </p:nvSpPr>
          <p:spPr>
            <a:xfrm>
              <a:off x="10192077" y="1548894"/>
              <a:ext cx="299900" cy="715520"/>
            </a:xfrm>
            <a:custGeom>
              <a:avLst/>
              <a:gdLst>
                <a:gd name="connsiteX0" fmla="*/ 234806 w 299900"/>
                <a:gd name="connsiteY0" fmla="*/ 715520 h 715520"/>
                <a:gd name="connsiteX1" fmla="*/ 227047 w 299900"/>
                <a:gd name="connsiteY1" fmla="*/ 710149 h 715520"/>
                <a:gd name="connsiteX2" fmla="*/ 534 w 299900"/>
                <a:gd name="connsiteY2" fmla="*/ 105648 h 715520"/>
                <a:gd name="connsiteX3" fmla="*/ 799 w 299900"/>
                <a:gd name="connsiteY3" fmla="*/ 99182 h 715520"/>
                <a:gd name="connsiteX4" fmla="*/ 5640 w 299900"/>
                <a:gd name="connsiteY4" fmla="*/ 94904 h 715520"/>
                <a:gd name="connsiteX5" fmla="*/ 288989 w 299900"/>
                <a:gd name="connsiteY5" fmla="*/ 432 h 715520"/>
                <a:gd name="connsiteX6" fmla="*/ 299468 w 299900"/>
                <a:gd name="connsiteY6" fmla="*/ 5672 h 715520"/>
                <a:gd name="connsiteX7" fmla="*/ 294228 w 299900"/>
                <a:gd name="connsiteY7" fmla="*/ 16150 h 715520"/>
                <a:gd name="connsiteX8" fmla="*/ 19070 w 299900"/>
                <a:gd name="connsiteY8" fmla="*/ 107870 h 715520"/>
                <a:gd name="connsiteX9" fmla="*/ 239747 w 299900"/>
                <a:gd name="connsiteY9" fmla="*/ 696852 h 715520"/>
                <a:gd name="connsiteX10" fmla="*/ 288890 w 299900"/>
                <a:gd name="connsiteY10" fmla="*/ 680471 h 715520"/>
                <a:gd name="connsiteX11" fmla="*/ 299368 w 299900"/>
                <a:gd name="connsiteY11" fmla="*/ 685710 h 715520"/>
                <a:gd name="connsiteX12" fmla="*/ 294129 w 299900"/>
                <a:gd name="connsiteY12" fmla="*/ 696188 h 715520"/>
                <a:gd name="connsiteX13" fmla="*/ 237393 w 299900"/>
                <a:gd name="connsiteY13" fmla="*/ 715089 h 715520"/>
                <a:gd name="connsiteX14" fmla="*/ 234773 w 299900"/>
                <a:gd name="connsiteY14" fmla="*/ 715520 h 71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9900" h="715520">
                  <a:moveTo>
                    <a:pt x="234806" y="715520"/>
                  </a:moveTo>
                  <a:cubicBezTo>
                    <a:pt x="231424" y="715520"/>
                    <a:pt x="228274" y="713465"/>
                    <a:pt x="227047" y="710149"/>
                  </a:cubicBezTo>
                  <a:lnTo>
                    <a:pt x="534" y="105648"/>
                  </a:lnTo>
                  <a:cubicBezTo>
                    <a:pt x="-262" y="103526"/>
                    <a:pt x="-163" y="101205"/>
                    <a:pt x="799" y="99182"/>
                  </a:cubicBezTo>
                  <a:cubicBezTo>
                    <a:pt x="1760" y="97159"/>
                    <a:pt x="3518" y="95601"/>
                    <a:pt x="5640" y="94904"/>
                  </a:cubicBezTo>
                  <a:lnTo>
                    <a:pt x="288989" y="432"/>
                  </a:lnTo>
                  <a:cubicBezTo>
                    <a:pt x="293333" y="-1027"/>
                    <a:pt x="298042" y="1328"/>
                    <a:pt x="299468" y="5672"/>
                  </a:cubicBezTo>
                  <a:cubicBezTo>
                    <a:pt x="300927" y="10016"/>
                    <a:pt x="298572" y="14724"/>
                    <a:pt x="294228" y="16150"/>
                  </a:cubicBezTo>
                  <a:lnTo>
                    <a:pt x="19070" y="107870"/>
                  </a:lnTo>
                  <a:lnTo>
                    <a:pt x="239747" y="696852"/>
                  </a:lnTo>
                  <a:lnTo>
                    <a:pt x="288890" y="680471"/>
                  </a:lnTo>
                  <a:cubicBezTo>
                    <a:pt x="293234" y="679045"/>
                    <a:pt x="297909" y="681366"/>
                    <a:pt x="299368" y="685710"/>
                  </a:cubicBezTo>
                  <a:cubicBezTo>
                    <a:pt x="300827" y="690054"/>
                    <a:pt x="298473" y="694762"/>
                    <a:pt x="294129" y="696188"/>
                  </a:cubicBezTo>
                  <a:lnTo>
                    <a:pt x="237393" y="715089"/>
                  </a:lnTo>
                  <a:cubicBezTo>
                    <a:pt x="236531" y="715388"/>
                    <a:pt x="235635" y="715520"/>
                    <a:pt x="234773" y="71552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740CF298-A7F1-7360-0D04-D3B54E4F99B5}"/>
                </a:ext>
              </a:extLst>
            </p:cNvPr>
            <p:cNvSpPr/>
            <p:nvPr/>
          </p:nvSpPr>
          <p:spPr>
            <a:xfrm>
              <a:off x="10542760" y="1718905"/>
              <a:ext cx="180518" cy="165798"/>
            </a:xfrm>
            <a:custGeom>
              <a:avLst/>
              <a:gdLst>
                <a:gd name="connsiteX0" fmla="*/ 0 w 164107"/>
                <a:gd name="connsiteY0" fmla="*/ 0 h 165798"/>
                <a:gd name="connsiteX1" fmla="*/ 164107 w 164107"/>
                <a:gd name="connsiteY1" fmla="*/ 0 h 165798"/>
                <a:gd name="connsiteX2" fmla="*/ 164107 w 164107"/>
                <a:gd name="connsiteY2" fmla="*/ 165798 h 165798"/>
                <a:gd name="connsiteX3" fmla="*/ 0 w 164107"/>
                <a:gd name="connsiteY3" fmla="*/ 165798 h 16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107" h="165798">
                  <a:moveTo>
                    <a:pt x="0" y="0"/>
                  </a:moveTo>
                  <a:lnTo>
                    <a:pt x="164107" y="0"/>
                  </a:lnTo>
                  <a:lnTo>
                    <a:pt x="164107" y="165798"/>
                  </a:lnTo>
                  <a:lnTo>
                    <a:pt x="0" y="165798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9D9893E-6C90-6B17-978D-750E8C3B7E5F}"/>
                </a:ext>
              </a:extLst>
            </p:cNvPr>
            <p:cNvSpPr/>
            <p:nvPr/>
          </p:nvSpPr>
          <p:spPr>
            <a:xfrm>
              <a:off x="10569171" y="1737939"/>
              <a:ext cx="53975" cy="54017"/>
            </a:xfrm>
            <a:custGeom>
              <a:avLst/>
              <a:gdLst>
                <a:gd name="connsiteX0" fmla="*/ 27025 w 53975"/>
                <a:gd name="connsiteY0" fmla="*/ 54017 h 54017"/>
                <a:gd name="connsiteX1" fmla="*/ 7925 w 53975"/>
                <a:gd name="connsiteY1" fmla="*/ 46092 h 54017"/>
                <a:gd name="connsiteX2" fmla="*/ 0 w 53975"/>
                <a:gd name="connsiteY2" fmla="*/ 26992 h 54017"/>
                <a:gd name="connsiteX3" fmla="*/ 7925 w 53975"/>
                <a:gd name="connsiteY3" fmla="*/ 7892 h 54017"/>
                <a:gd name="connsiteX4" fmla="*/ 27025 w 53975"/>
                <a:gd name="connsiteY4" fmla="*/ 0 h 54017"/>
                <a:gd name="connsiteX5" fmla="*/ 46092 w 53975"/>
                <a:gd name="connsiteY5" fmla="*/ 7892 h 54017"/>
                <a:gd name="connsiteX6" fmla="*/ 46092 w 53975"/>
                <a:gd name="connsiteY6" fmla="*/ 46059 h 54017"/>
                <a:gd name="connsiteX7" fmla="*/ 26992 w 53975"/>
                <a:gd name="connsiteY7" fmla="*/ 53984 h 54017"/>
                <a:gd name="connsiteX8" fmla="*/ 27025 w 53975"/>
                <a:gd name="connsiteY8" fmla="*/ 12302 h 54017"/>
                <a:gd name="connsiteX9" fmla="*/ 16613 w 53975"/>
                <a:gd name="connsiteY9" fmla="*/ 16613 h 54017"/>
                <a:gd name="connsiteX10" fmla="*/ 12302 w 53975"/>
                <a:gd name="connsiteY10" fmla="*/ 27025 h 54017"/>
                <a:gd name="connsiteX11" fmla="*/ 16613 w 53975"/>
                <a:gd name="connsiteY11" fmla="*/ 37437 h 54017"/>
                <a:gd name="connsiteX12" fmla="*/ 27025 w 53975"/>
                <a:gd name="connsiteY12" fmla="*/ 41748 h 54017"/>
                <a:gd name="connsiteX13" fmla="*/ 37437 w 53975"/>
                <a:gd name="connsiteY13" fmla="*/ 37437 h 54017"/>
                <a:gd name="connsiteX14" fmla="*/ 37437 w 53975"/>
                <a:gd name="connsiteY14" fmla="*/ 16613 h 54017"/>
                <a:gd name="connsiteX15" fmla="*/ 27058 w 53975"/>
                <a:gd name="connsiteY15" fmla="*/ 12302 h 54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975" h="54017">
                  <a:moveTo>
                    <a:pt x="27025" y="54017"/>
                  </a:moveTo>
                  <a:cubicBezTo>
                    <a:pt x="19829" y="54017"/>
                    <a:pt x="13032" y="51199"/>
                    <a:pt x="7925" y="46092"/>
                  </a:cubicBezTo>
                  <a:cubicBezTo>
                    <a:pt x="2819" y="40985"/>
                    <a:pt x="0" y="34221"/>
                    <a:pt x="0" y="26992"/>
                  </a:cubicBezTo>
                  <a:cubicBezTo>
                    <a:pt x="0" y="19763"/>
                    <a:pt x="2819" y="12999"/>
                    <a:pt x="7925" y="7892"/>
                  </a:cubicBezTo>
                  <a:cubicBezTo>
                    <a:pt x="13032" y="2785"/>
                    <a:pt x="19829" y="0"/>
                    <a:pt x="27025" y="0"/>
                  </a:cubicBezTo>
                  <a:cubicBezTo>
                    <a:pt x="34221" y="0"/>
                    <a:pt x="41018" y="2819"/>
                    <a:pt x="46092" y="7892"/>
                  </a:cubicBezTo>
                  <a:cubicBezTo>
                    <a:pt x="56603" y="18404"/>
                    <a:pt x="56603" y="35514"/>
                    <a:pt x="46092" y="46059"/>
                  </a:cubicBezTo>
                  <a:cubicBezTo>
                    <a:pt x="40985" y="51165"/>
                    <a:pt x="34221" y="53984"/>
                    <a:pt x="26992" y="53984"/>
                  </a:cubicBezTo>
                  <a:close/>
                  <a:moveTo>
                    <a:pt x="27025" y="12302"/>
                  </a:moveTo>
                  <a:cubicBezTo>
                    <a:pt x="23079" y="12302"/>
                    <a:pt x="19398" y="13828"/>
                    <a:pt x="16613" y="16613"/>
                  </a:cubicBezTo>
                  <a:cubicBezTo>
                    <a:pt x="13828" y="19398"/>
                    <a:pt x="12302" y="23079"/>
                    <a:pt x="12302" y="27025"/>
                  </a:cubicBezTo>
                  <a:cubicBezTo>
                    <a:pt x="12302" y="30971"/>
                    <a:pt x="13828" y="34652"/>
                    <a:pt x="16613" y="37437"/>
                  </a:cubicBezTo>
                  <a:cubicBezTo>
                    <a:pt x="19398" y="40223"/>
                    <a:pt x="23079" y="41748"/>
                    <a:pt x="27025" y="41748"/>
                  </a:cubicBezTo>
                  <a:cubicBezTo>
                    <a:pt x="30971" y="41748"/>
                    <a:pt x="34652" y="40223"/>
                    <a:pt x="37437" y="37437"/>
                  </a:cubicBezTo>
                  <a:cubicBezTo>
                    <a:pt x="43174" y="31701"/>
                    <a:pt x="43174" y="22350"/>
                    <a:pt x="37437" y="16613"/>
                  </a:cubicBezTo>
                  <a:cubicBezTo>
                    <a:pt x="34652" y="13828"/>
                    <a:pt x="30971" y="12302"/>
                    <a:pt x="27058" y="12302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0097A42-500C-DD16-4672-E521827C5F31}"/>
                </a:ext>
              </a:extLst>
            </p:cNvPr>
            <p:cNvSpPr/>
            <p:nvPr/>
          </p:nvSpPr>
          <p:spPr>
            <a:xfrm>
              <a:off x="10642885" y="1811652"/>
              <a:ext cx="53975" cy="53983"/>
            </a:xfrm>
            <a:custGeom>
              <a:avLst/>
              <a:gdLst>
                <a:gd name="connsiteX0" fmla="*/ 27025 w 53975"/>
                <a:gd name="connsiteY0" fmla="*/ 53984 h 53983"/>
                <a:gd name="connsiteX1" fmla="*/ 27025 w 53975"/>
                <a:gd name="connsiteY1" fmla="*/ 53984 h 53983"/>
                <a:gd name="connsiteX2" fmla="*/ 7925 w 53975"/>
                <a:gd name="connsiteY2" fmla="*/ 46092 h 53983"/>
                <a:gd name="connsiteX3" fmla="*/ 0 w 53975"/>
                <a:gd name="connsiteY3" fmla="*/ 26992 h 53983"/>
                <a:gd name="connsiteX4" fmla="*/ 7925 w 53975"/>
                <a:gd name="connsiteY4" fmla="*/ 7892 h 53983"/>
                <a:gd name="connsiteX5" fmla="*/ 27025 w 53975"/>
                <a:gd name="connsiteY5" fmla="*/ 0 h 53983"/>
                <a:gd name="connsiteX6" fmla="*/ 46092 w 53975"/>
                <a:gd name="connsiteY6" fmla="*/ 7892 h 53983"/>
                <a:gd name="connsiteX7" fmla="*/ 46092 w 53975"/>
                <a:gd name="connsiteY7" fmla="*/ 46059 h 53983"/>
                <a:gd name="connsiteX8" fmla="*/ 27025 w 53975"/>
                <a:gd name="connsiteY8" fmla="*/ 53984 h 53983"/>
                <a:gd name="connsiteX9" fmla="*/ 27025 w 53975"/>
                <a:gd name="connsiteY9" fmla="*/ 12302 h 53983"/>
                <a:gd name="connsiteX10" fmla="*/ 16613 w 53975"/>
                <a:gd name="connsiteY10" fmla="*/ 16613 h 53983"/>
                <a:gd name="connsiteX11" fmla="*/ 12302 w 53975"/>
                <a:gd name="connsiteY11" fmla="*/ 27025 h 53983"/>
                <a:gd name="connsiteX12" fmla="*/ 16613 w 53975"/>
                <a:gd name="connsiteY12" fmla="*/ 37437 h 53983"/>
                <a:gd name="connsiteX13" fmla="*/ 27025 w 53975"/>
                <a:gd name="connsiteY13" fmla="*/ 41748 h 53983"/>
                <a:gd name="connsiteX14" fmla="*/ 37404 w 53975"/>
                <a:gd name="connsiteY14" fmla="*/ 37437 h 53983"/>
                <a:gd name="connsiteX15" fmla="*/ 37404 w 53975"/>
                <a:gd name="connsiteY15" fmla="*/ 16613 h 53983"/>
                <a:gd name="connsiteX16" fmla="*/ 27025 w 53975"/>
                <a:gd name="connsiteY16" fmla="*/ 12302 h 53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975" h="53983">
                  <a:moveTo>
                    <a:pt x="27025" y="53984"/>
                  </a:moveTo>
                  <a:lnTo>
                    <a:pt x="27025" y="53984"/>
                  </a:lnTo>
                  <a:cubicBezTo>
                    <a:pt x="19829" y="53984"/>
                    <a:pt x="13032" y="51165"/>
                    <a:pt x="7925" y="46092"/>
                  </a:cubicBezTo>
                  <a:cubicBezTo>
                    <a:pt x="2819" y="40985"/>
                    <a:pt x="0" y="34221"/>
                    <a:pt x="0" y="26992"/>
                  </a:cubicBezTo>
                  <a:cubicBezTo>
                    <a:pt x="0" y="19763"/>
                    <a:pt x="2819" y="12999"/>
                    <a:pt x="7925" y="7892"/>
                  </a:cubicBezTo>
                  <a:cubicBezTo>
                    <a:pt x="13032" y="2785"/>
                    <a:pt x="19796" y="0"/>
                    <a:pt x="27025" y="0"/>
                  </a:cubicBezTo>
                  <a:cubicBezTo>
                    <a:pt x="34254" y="0"/>
                    <a:pt x="41019" y="2819"/>
                    <a:pt x="46092" y="7892"/>
                  </a:cubicBezTo>
                  <a:cubicBezTo>
                    <a:pt x="56604" y="18404"/>
                    <a:pt x="56604" y="35547"/>
                    <a:pt x="46092" y="46059"/>
                  </a:cubicBezTo>
                  <a:cubicBezTo>
                    <a:pt x="40985" y="51165"/>
                    <a:pt x="34221" y="53984"/>
                    <a:pt x="27025" y="53984"/>
                  </a:cubicBezTo>
                  <a:close/>
                  <a:moveTo>
                    <a:pt x="27025" y="12302"/>
                  </a:moveTo>
                  <a:cubicBezTo>
                    <a:pt x="23079" y="12302"/>
                    <a:pt x="19398" y="13828"/>
                    <a:pt x="16613" y="16613"/>
                  </a:cubicBezTo>
                  <a:cubicBezTo>
                    <a:pt x="13828" y="19398"/>
                    <a:pt x="12302" y="23079"/>
                    <a:pt x="12302" y="27025"/>
                  </a:cubicBezTo>
                  <a:cubicBezTo>
                    <a:pt x="12302" y="30971"/>
                    <a:pt x="13828" y="34652"/>
                    <a:pt x="16613" y="37437"/>
                  </a:cubicBezTo>
                  <a:cubicBezTo>
                    <a:pt x="19398" y="40223"/>
                    <a:pt x="23112" y="41748"/>
                    <a:pt x="27025" y="41748"/>
                  </a:cubicBezTo>
                  <a:cubicBezTo>
                    <a:pt x="30938" y="41748"/>
                    <a:pt x="34652" y="40223"/>
                    <a:pt x="37404" y="37437"/>
                  </a:cubicBezTo>
                  <a:cubicBezTo>
                    <a:pt x="43108" y="31701"/>
                    <a:pt x="43108" y="22350"/>
                    <a:pt x="37404" y="16613"/>
                  </a:cubicBezTo>
                  <a:cubicBezTo>
                    <a:pt x="34619" y="13828"/>
                    <a:pt x="30938" y="12302"/>
                    <a:pt x="27025" y="12302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2CE3EF8F-8030-CCEF-4B02-2F88D43B1F33}"/>
                </a:ext>
              </a:extLst>
            </p:cNvPr>
            <p:cNvSpPr/>
            <p:nvPr/>
          </p:nvSpPr>
          <p:spPr>
            <a:xfrm>
              <a:off x="10575305" y="1744073"/>
              <a:ext cx="115461" cy="115461"/>
            </a:xfrm>
            <a:custGeom>
              <a:avLst/>
              <a:gdLst>
                <a:gd name="connsiteX0" fmla="*/ 6135 w 115461"/>
                <a:gd name="connsiteY0" fmla="*/ 115462 h 115461"/>
                <a:gd name="connsiteX1" fmla="*/ 1791 w 115461"/>
                <a:gd name="connsiteY1" fmla="*/ 113671 h 115461"/>
                <a:gd name="connsiteX2" fmla="*/ 1791 w 115461"/>
                <a:gd name="connsiteY2" fmla="*/ 104983 h 115461"/>
                <a:gd name="connsiteX3" fmla="*/ 104983 w 115461"/>
                <a:gd name="connsiteY3" fmla="*/ 1791 h 115461"/>
                <a:gd name="connsiteX4" fmla="*/ 113671 w 115461"/>
                <a:gd name="connsiteY4" fmla="*/ 1791 h 115461"/>
                <a:gd name="connsiteX5" fmla="*/ 113671 w 115461"/>
                <a:gd name="connsiteY5" fmla="*/ 10478 h 115461"/>
                <a:gd name="connsiteX6" fmla="*/ 10478 w 115461"/>
                <a:gd name="connsiteY6" fmla="*/ 113671 h 115461"/>
                <a:gd name="connsiteX7" fmla="*/ 6135 w 115461"/>
                <a:gd name="connsiteY7" fmla="*/ 115462 h 115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461" h="115461">
                  <a:moveTo>
                    <a:pt x="6135" y="115462"/>
                  </a:moveTo>
                  <a:cubicBezTo>
                    <a:pt x="4576" y="115462"/>
                    <a:pt x="2984" y="114865"/>
                    <a:pt x="1791" y="113671"/>
                  </a:cubicBezTo>
                  <a:cubicBezTo>
                    <a:pt x="-597" y="111284"/>
                    <a:pt x="-597" y="107371"/>
                    <a:pt x="1791" y="104983"/>
                  </a:cubicBezTo>
                  <a:lnTo>
                    <a:pt x="104983" y="1791"/>
                  </a:lnTo>
                  <a:cubicBezTo>
                    <a:pt x="107371" y="-597"/>
                    <a:pt x="111251" y="-597"/>
                    <a:pt x="113671" y="1791"/>
                  </a:cubicBezTo>
                  <a:cubicBezTo>
                    <a:pt x="116059" y="4178"/>
                    <a:pt x="116059" y="8058"/>
                    <a:pt x="113671" y="10478"/>
                  </a:cubicBezTo>
                  <a:lnTo>
                    <a:pt x="10478" y="113671"/>
                  </a:lnTo>
                  <a:cubicBezTo>
                    <a:pt x="9285" y="114865"/>
                    <a:pt x="7693" y="115462"/>
                    <a:pt x="6135" y="115462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2B2AB3B-6450-3703-2E57-BAB4E2554AAD}"/>
                </a:ext>
              </a:extLst>
            </p:cNvPr>
            <p:cNvSpPr/>
            <p:nvPr/>
          </p:nvSpPr>
          <p:spPr>
            <a:xfrm>
              <a:off x="10195893" y="1982624"/>
              <a:ext cx="89531" cy="89564"/>
            </a:xfrm>
            <a:custGeom>
              <a:avLst/>
              <a:gdLst>
                <a:gd name="connsiteX0" fmla="*/ 44766 w 89531"/>
                <a:gd name="connsiteY0" fmla="*/ 89564 h 89564"/>
                <a:gd name="connsiteX1" fmla="*/ 0 w 89531"/>
                <a:gd name="connsiteY1" fmla="*/ 44766 h 89564"/>
                <a:gd name="connsiteX2" fmla="*/ 44766 w 89531"/>
                <a:gd name="connsiteY2" fmla="*/ 0 h 89564"/>
                <a:gd name="connsiteX3" fmla="*/ 89531 w 89531"/>
                <a:gd name="connsiteY3" fmla="*/ 44766 h 89564"/>
                <a:gd name="connsiteX4" fmla="*/ 44766 w 89531"/>
                <a:gd name="connsiteY4" fmla="*/ 89564 h 89564"/>
                <a:gd name="connsiteX5" fmla="*/ 44766 w 89531"/>
                <a:gd name="connsiteY5" fmla="*/ 16580 h 89564"/>
                <a:gd name="connsiteX6" fmla="*/ 16580 w 89531"/>
                <a:gd name="connsiteY6" fmla="*/ 44766 h 89564"/>
                <a:gd name="connsiteX7" fmla="*/ 44766 w 89531"/>
                <a:gd name="connsiteY7" fmla="*/ 72984 h 89564"/>
                <a:gd name="connsiteX8" fmla="*/ 72951 w 89531"/>
                <a:gd name="connsiteY8" fmla="*/ 44766 h 89564"/>
                <a:gd name="connsiteX9" fmla="*/ 44766 w 89531"/>
                <a:gd name="connsiteY9" fmla="*/ 16580 h 8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531" h="89564">
                  <a:moveTo>
                    <a:pt x="44766" y="89564"/>
                  </a:moveTo>
                  <a:cubicBezTo>
                    <a:pt x="20095" y="89564"/>
                    <a:pt x="0" y="69469"/>
                    <a:pt x="0" y="44766"/>
                  </a:cubicBezTo>
                  <a:cubicBezTo>
                    <a:pt x="0" y="20062"/>
                    <a:pt x="20095" y="0"/>
                    <a:pt x="44766" y="0"/>
                  </a:cubicBezTo>
                  <a:cubicBezTo>
                    <a:pt x="69436" y="0"/>
                    <a:pt x="89531" y="20095"/>
                    <a:pt x="89531" y="44766"/>
                  </a:cubicBezTo>
                  <a:cubicBezTo>
                    <a:pt x="89531" y="69436"/>
                    <a:pt x="69436" y="89564"/>
                    <a:pt x="44766" y="89564"/>
                  </a:cubicBezTo>
                  <a:close/>
                  <a:moveTo>
                    <a:pt x="44766" y="16580"/>
                  </a:moveTo>
                  <a:cubicBezTo>
                    <a:pt x="29214" y="16580"/>
                    <a:pt x="16580" y="29214"/>
                    <a:pt x="16580" y="44766"/>
                  </a:cubicBezTo>
                  <a:cubicBezTo>
                    <a:pt x="16580" y="60317"/>
                    <a:pt x="29214" y="72984"/>
                    <a:pt x="44766" y="72984"/>
                  </a:cubicBezTo>
                  <a:cubicBezTo>
                    <a:pt x="60317" y="72984"/>
                    <a:pt x="72951" y="60317"/>
                    <a:pt x="72951" y="44766"/>
                  </a:cubicBezTo>
                  <a:cubicBezTo>
                    <a:pt x="72951" y="29214"/>
                    <a:pt x="60317" y="16580"/>
                    <a:pt x="44766" y="1658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6ECAD840-EEFB-4535-83EB-E7D33EF6A061}"/>
                </a:ext>
              </a:extLst>
            </p:cNvPr>
            <p:cNvSpPr/>
            <p:nvPr/>
          </p:nvSpPr>
          <p:spPr>
            <a:xfrm>
              <a:off x="10232449" y="1385385"/>
              <a:ext cx="157480" cy="147759"/>
            </a:xfrm>
            <a:custGeom>
              <a:avLst/>
              <a:gdLst>
                <a:gd name="connsiteX0" fmla="*/ 34638 w 157480"/>
                <a:gd name="connsiteY0" fmla="*/ 147759 h 147759"/>
                <a:gd name="connsiteX1" fmla="*/ 29764 w 157480"/>
                <a:gd name="connsiteY1" fmla="*/ 146168 h 147759"/>
                <a:gd name="connsiteX2" fmla="*/ 26414 w 157480"/>
                <a:gd name="connsiteY2" fmla="*/ 138342 h 147759"/>
                <a:gd name="connsiteX3" fmla="*/ 32284 w 157480"/>
                <a:gd name="connsiteY3" fmla="*/ 95433 h 147759"/>
                <a:gd name="connsiteX4" fmla="*/ 2307 w 157480"/>
                <a:gd name="connsiteY4" fmla="*/ 64131 h 147759"/>
                <a:gd name="connsiteX5" fmla="*/ 417 w 157480"/>
                <a:gd name="connsiteY5" fmla="*/ 55841 h 147759"/>
                <a:gd name="connsiteX6" fmla="*/ 6817 w 157480"/>
                <a:gd name="connsiteY6" fmla="*/ 50237 h 147759"/>
                <a:gd name="connsiteX7" fmla="*/ 49427 w 157480"/>
                <a:gd name="connsiteY7" fmla="*/ 42544 h 147759"/>
                <a:gd name="connsiteX8" fmla="*/ 69920 w 157480"/>
                <a:gd name="connsiteY8" fmla="*/ 4377 h 147759"/>
                <a:gd name="connsiteX9" fmla="*/ 77215 w 157480"/>
                <a:gd name="connsiteY9" fmla="*/ 0 h 147759"/>
                <a:gd name="connsiteX10" fmla="*/ 77215 w 157480"/>
                <a:gd name="connsiteY10" fmla="*/ 0 h 147759"/>
                <a:gd name="connsiteX11" fmla="*/ 78740 w 157480"/>
                <a:gd name="connsiteY11" fmla="*/ 133 h 147759"/>
                <a:gd name="connsiteX12" fmla="*/ 80266 w 157480"/>
                <a:gd name="connsiteY12" fmla="*/ 0 h 147759"/>
                <a:gd name="connsiteX13" fmla="*/ 87561 w 157480"/>
                <a:gd name="connsiteY13" fmla="*/ 4377 h 147759"/>
                <a:gd name="connsiteX14" fmla="*/ 108053 w 157480"/>
                <a:gd name="connsiteY14" fmla="*/ 42544 h 147759"/>
                <a:gd name="connsiteX15" fmla="*/ 150664 w 157480"/>
                <a:gd name="connsiteY15" fmla="*/ 50237 h 147759"/>
                <a:gd name="connsiteX16" fmla="*/ 157063 w 157480"/>
                <a:gd name="connsiteY16" fmla="*/ 55841 h 147759"/>
                <a:gd name="connsiteX17" fmla="*/ 155173 w 157480"/>
                <a:gd name="connsiteY17" fmla="*/ 64131 h 147759"/>
                <a:gd name="connsiteX18" fmla="*/ 125197 w 157480"/>
                <a:gd name="connsiteY18" fmla="*/ 95433 h 147759"/>
                <a:gd name="connsiteX19" fmla="*/ 131066 w 157480"/>
                <a:gd name="connsiteY19" fmla="*/ 138342 h 147759"/>
                <a:gd name="connsiteX20" fmla="*/ 127717 w 157480"/>
                <a:gd name="connsiteY20" fmla="*/ 146168 h 147759"/>
                <a:gd name="connsiteX21" fmla="*/ 119228 w 157480"/>
                <a:gd name="connsiteY21" fmla="*/ 146930 h 147759"/>
                <a:gd name="connsiteX22" fmla="*/ 79702 w 157480"/>
                <a:gd name="connsiteY22" fmla="*/ 127864 h 147759"/>
                <a:gd name="connsiteX23" fmla="*/ 77712 w 157480"/>
                <a:gd name="connsiteY23" fmla="*/ 127864 h 147759"/>
                <a:gd name="connsiteX24" fmla="*/ 38186 w 157480"/>
                <a:gd name="connsiteY24" fmla="*/ 146930 h 147759"/>
                <a:gd name="connsiteX25" fmla="*/ 34572 w 157480"/>
                <a:gd name="connsiteY25" fmla="*/ 147759 h 147759"/>
                <a:gd name="connsiteX26" fmla="*/ 24955 w 157480"/>
                <a:gd name="connsiteY26" fmla="*/ 63799 h 147759"/>
                <a:gd name="connsiteX27" fmla="*/ 47007 w 157480"/>
                <a:gd name="connsiteY27" fmla="*/ 86845 h 147759"/>
                <a:gd name="connsiteX28" fmla="*/ 49228 w 157480"/>
                <a:gd name="connsiteY28" fmla="*/ 93709 h 147759"/>
                <a:gd name="connsiteX29" fmla="*/ 44917 w 157480"/>
                <a:gd name="connsiteY29" fmla="*/ 125310 h 147759"/>
                <a:gd name="connsiteX30" fmla="*/ 73634 w 157480"/>
                <a:gd name="connsiteY30" fmla="*/ 111450 h 147759"/>
                <a:gd name="connsiteX31" fmla="*/ 78740 w 157480"/>
                <a:gd name="connsiteY31" fmla="*/ 110753 h 147759"/>
                <a:gd name="connsiteX32" fmla="*/ 83847 w 157480"/>
                <a:gd name="connsiteY32" fmla="*/ 111450 h 147759"/>
                <a:gd name="connsiteX33" fmla="*/ 112563 w 157480"/>
                <a:gd name="connsiteY33" fmla="*/ 125310 h 147759"/>
                <a:gd name="connsiteX34" fmla="*/ 108252 w 157480"/>
                <a:gd name="connsiteY34" fmla="*/ 93709 h 147759"/>
                <a:gd name="connsiteX35" fmla="*/ 110474 w 157480"/>
                <a:gd name="connsiteY35" fmla="*/ 86845 h 147759"/>
                <a:gd name="connsiteX36" fmla="*/ 132525 w 157480"/>
                <a:gd name="connsiteY36" fmla="*/ 63799 h 147759"/>
                <a:gd name="connsiteX37" fmla="*/ 101156 w 157480"/>
                <a:gd name="connsiteY37" fmla="*/ 58162 h 147759"/>
                <a:gd name="connsiteX38" fmla="*/ 95320 w 157480"/>
                <a:gd name="connsiteY38" fmla="*/ 53918 h 147759"/>
                <a:gd name="connsiteX39" fmla="*/ 78740 w 157480"/>
                <a:gd name="connsiteY39" fmla="*/ 23013 h 147759"/>
                <a:gd name="connsiteX40" fmla="*/ 62160 w 157480"/>
                <a:gd name="connsiteY40" fmla="*/ 53918 h 147759"/>
                <a:gd name="connsiteX41" fmla="*/ 56324 w 157480"/>
                <a:gd name="connsiteY41" fmla="*/ 58162 h 147759"/>
                <a:gd name="connsiteX42" fmla="*/ 24955 w 157480"/>
                <a:gd name="connsiteY42" fmla="*/ 63799 h 14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57480" h="147759">
                  <a:moveTo>
                    <a:pt x="34638" y="147759"/>
                  </a:moveTo>
                  <a:cubicBezTo>
                    <a:pt x="32914" y="147759"/>
                    <a:pt x="31189" y="147229"/>
                    <a:pt x="29764" y="146168"/>
                  </a:cubicBezTo>
                  <a:cubicBezTo>
                    <a:pt x="27277" y="144377"/>
                    <a:pt x="26016" y="141360"/>
                    <a:pt x="26414" y="138342"/>
                  </a:cubicBezTo>
                  <a:lnTo>
                    <a:pt x="32284" y="95433"/>
                  </a:lnTo>
                  <a:lnTo>
                    <a:pt x="2307" y="64131"/>
                  </a:lnTo>
                  <a:cubicBezTo>
                    <a:pt x="185" y="61909"/>
                    <a:pt x="-544" y="58726"/>
                    <a:pt x="417" y="55841"/>
                  </a:cubicBezTo>
                  <a:cubicBezTo>
                    <a:pt x="1346" y="52923"/>
                    <a:pt x="3833" y="50801"/>
                    <a:pt x="6817" y="50237"/>
                  </a:cubicBezTo>
                  <a:lnTo>
                    <a:pt x="49427" y="42544"/>
                  </a:lnTo>
                  <a:lnTo>
                    <a:pt x="69920" y="4377"/>
                  </a:lnTo>
                  <a:cubicBezTo>
                    <a:pt x="71346" y="1691"/>
                    <a:pt x="74164" y="0"/>
                    <a:pt x="77215" y="0"/>
                  </a:cubicBezTo>
                  <a:lnTo>
                    <a:pt x="77215" y="0"/>
                  </a:lnTo>
                  <a:cubicBezTo>
                    <a:pt x="77746" y="0"/>
                    <a:pt x="78243" y="33"/>
                    <a:pt x="78740" y="133"/>
                  </a:cubicBezTo>
                  <a:cubicBezTo>
                    <a:pt x="79238" y="33"/>
                    <a:pt x="79868" y="66"/>
                    <a:pt x="80266" y="0"/>
                  </a:cubicBezTo>
                  <a:cubicBezTo>
                    <a:pt x="83316" y="0"/>
                    <a:pt x="86135" y="1691"/>
                    <a:pt x="87561" y="4377"/>
                  </a:cubicBezTo>
                  <a:lnTo>
                    <a:pt x="108053" y="42544"/>
                  </a:lnTo>
                  <a:lnTo>
                    <a:pt x="150664" y="50237"/>
                  </a:lnTo>
                  <a:cubicBezTo>
                    <a:pt x="153681" y="50767"/>
                    <a:pt x="156135" y="52923"/>
                    <a:pt x="157063" y="55841"/>
                  </a:cubicBezTo>
                  <a:cubicBezTo>
                    <a:pt x="158025" y="58759"/>
                    <a:pt x="157296" y="61942"/>
                    <a:pt x="155173" y="64131"/>
                  </a:cubicBezTo>
                  <a:lnTo>
                    <a:pt x="125197" y="95433"/>
                  </a:lnTo>
                  <a:lnTo>
                    <a:pt x="131066" y="138342"/>
                  </a:lnTo>
                  <a:cubicBezTo>
                    <a:pt x="131464" y="141360"/>
                    <a:pt x="130204" y="144377"/>
                    <a:pt x="127717" y="146168"/>
                  </a:cubicBezTo>
                  <a:cubicBezTo>
                    <a:pt x="125263" y="147958"/>
                    <a:pt x="121980" y="148257"/>
                    <a:pt x="119228" y="146930"/>
                  </a:cubicBezTo>
                  <a:lnTo>
                    <a:pt x="79702" y="127864"/>
                  </a:lnTo>
                  <a:cubicBezTo>
                    <a:pt x="79039" y="127930"/>
                    <a:pt x="78376" y="127930"/>
                    <a:pt x="77712" y="127864"/>
                  </a:cubicBezTo>
                  <a:lnTo>
                    <a:pt x="38186" y="146930"/>
                  </a:lnTo>
                  <a:cubicBezTo>
                    <a:pt x="37059" y="147494"/>
                    <a:pt x="35799" y="147759"/>
                    <a:pt x="34572" y="147759"/>
                  </a:cubicBezTo>
                  <a:close/>
                  <a:moveTo>
                    <a:pt x="24955" y="63799"/>
                  </a:moveTo>
                  <a:lnTo>
                    <a:pt x="47007" y="86845"/>
                  </a:lnTo>
                  <a:cubicBezTo>
                    <a:pt x="48764" y="88669"/>
                    <a:pt x="49560" y="91189"/>
                    <a:pt x="49228" y="93709"/>
                  </a:cubicBezTo>
                  <a:lnTo>
                    <a:pt x="44917" y="125310"/>
                  </a:lnTo>
                  <a:lnTo>
                    <a:pt x="73634" y="111450"/>
                  </a:lnTo>
                  <a:cubicBezTo>
                    <a:pt x="75225" y="110687"/>
                    <a:pt x="77016" y="110455"/>
                    <a:pt x="78740" y="110753"/>
                  </a:cubicBezTo>
                  <a:cubicBezTo>
                    <a:pt x="80465" y="110422"/>
                    <a:pt x="82255" y="110654"/>
                    <a:pt x="83847" y="111450"/>
                  </a:cubicBezTo>
                  <a:lnTo>
                    <a:pt x="112563" y="125310"/>
                  </a:lnTo>
                  <a:lnTo>
                    <a:pt x="108252" y="93709"/>
                  </a:lnTo>
                  <a:cubicBezTo>
                    <a:pt x="107921" y="91189"/>
                    <a:pt x="108717" y="88669"/>
                    <a:pt x="110474" y="86845"/>
                  </a:cubicBezTo>
                  <a:lnTo>
                    <a:pt x="132525" y="63799"/>
                  </a:lnTo>
                  <a:lnTo>
                    <a:pt x="101156" y="58162"/>
                  </a:lnTo>
                  <a:cubicBezTo>
                    <a:pt x="98669" y="57698"/>
                    <a:pt x="96514" y="56139"/>
                    <a:pt x="95320" y="53918"/>
                  </a:cubicBezTo>
                  <a:lnTo>
                    <a:pt x="78740" y="23013"/>
                  </a:lnTo>
                  <a:lnTo>
                    <a:pt x="62160" y="53918"/>
                  </a:lnTo>
                  <a:cubicBezTo>
                    <a:pt x="60967" y="56139"/>
                    <a:pt x="58811" y="57698"/>
                    <a:pt x="56324" y="58162"/>
                  </a:cubicBezTo>
                  <a:lnTo>
                    <a:pt x="24955" y="63799"/>
                  </a:ln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1C9F541-489C-F5D5-9F1E-D7A08380E4B4}"/>
                </a:ext>
              </a:extLst>
            </p:cNvPr>
            <p:cNvSpPr/>
            <p:nvPr/>
          </p:nvSpPr>
          <p:spPr>
            <a:xfrm>
              <a:off x="11214889" y="2067744"/>
              <a:ext cx="16579" cy="46324"/>
            </a:xfrm>
            <a:custGeom>
              <a:avLst/>
              <a:gdLst>
                <a:gd name="connsiteX0" fmla="*/ 8290 w 16579"/>
                <a:gd name="connsiteY0" fmla="*/ 46324 h 46324"/>
                <a:gd name="connsiteX1" fmla="*/ 0 w 16579"/>
                <a:gd name="connsiteY1" fmla="*/ 38034 h 46324"/>
                <a:gd name="connsiteX2" fmla="*/ 0 w 16579"/>
                <a:gd name="connsiteY2" fmla="*/ 8290 h 46324"/>
                <a:gd name="connsiteX3" fmla="*/ 8290 w 16579"/>
                <a:gd name="connsiteY3" fmla="*/ 0 h 46324"/>
                <a:gd name="connsiteX4" fmla="*/ 16580 w 16579"/>
                <a:gd name="connsiteY4" fmla="*/ 8290 h 46324"/>
                <a:gd name="connsiteX5" fmla="*/ 16580 w 16579"/>
                <a:gd name="connsiteY5" fmla="*/ 38034 h 46324"/>
                <a:gd name="connsiteX6" fmla="*/ 8290 w 16579"/>
                <a:gd name="connsiteY6" fmla="*/ 46324 h 46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79" h="46324">
                  <a:moveTo>
                    <a:pt x="8290" y="46324"/>
                  </a:moveTo>
                  <a:cubicBezTo>
                    <a:pt x="3714" y="46324"/>
                    <a:pt x="0" y="42610"/>
                    <a:pt x="0" y="38034"/>
                  </a:cubicBezTo>
                  <a:lnTo>
                    <a:pt x="0" y="8290"/>
                  </a:lnTo>
                  <a:cubicBezTo>
                    <a:pt x="0" y="3714"/>
                    <a:pt x="3714" y="0"/>
                    <a:pt x="8290" y="0"/>
                  </a:cubicBezTo>
                  <a:cubicBezTo>
                    <a:pt x="12866" y="0"/>
                    <a:pt x="16580" y="3714"/>
                    <a:pt x="16580" y="8290"/>
                  </a:cubicBezTo>
                  <a:lnTo>
                    <a:pt x="16580" y="38034"/>
                  </a:lnTo>
                  <a:cubicBezTo>
                    <a:pt x="16580" y="42610"/>
                    <a:pt x="12866" y="46324"/>
                    <a:pt x="8290" y="46324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70058BD-A57E-205E-F0EF-FD70C8E87691}"/>
                </a:ext>
              </a:extLst>
            </p:cNvPr>
            <p:cNvSpPr/>
            <p:nvPr/>
          </p:nvSpPr>
          <p:spPr>
            <a:xfrm>
              <a:off x="11214889" y="2133732"/>
              <a:ext cx="16579" cy="46290"/>
            </a:xfrm>
            <a:custGeom>
              <a:avLst/>
              <a:gdLst>
                <a:gd name="connsiteX0" fmla="*/ 8290 w 16579"/>
                <a:gd name="connsiteY0" fmla="*/ 46291 h 46290"/>
                <a:gd name="connsiteX1" fmla="*/ 0 w 16579"/>
                <a:gd name="connsiteY1" fmla="*/ 38001 h 46290"/>
                <a:gd name="connsiteX2" fmla="*/ 0 w 16579"/>
                <a:gd name="connsiteY2" fmla="*/ 8290 h 46290"/>
                <a:gd name="connsiteX3" fmla="*/ 8290 w 16579"/>
                <a:gd name="connsiteY3" fmla="*/ 0 h 46290"/>
                <a:gd name="connsiteX4" fmla="*/ 16580 w 16579"/>
                <a:gd name="connsiteY4" fmla="*/ 8290 h 46290"/>
                <a:gd name="connsiteX5" fmla="*/ 16580 w 16579"/>
                <a:gd name="connsiteY5" fmla="*/ 38001 h 46290"/>
                <a:gd name="connsiteX6" fmla="*/ 8290 w 16579"/>
                <a:gd name="connsiteY6" fmla="*/ 46291 h 4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79" h="46290">
                  <a:moveTo>
                    <a:pt x="8290" y="46291"/>
                  </a:moveTo>
                  <a:cubicBezTo>
                    <a:pt x="3714" y="46291"/>
                    <a:pt x="0" y="42577"/>
                    <a:pt x="0" y="38001"/>
                  </a:cubicBezTo>
                  <a:lnTo>
                    <a:pt x="0" y="8290"/>
                  </a:lnTo>
                  <a:cubicBezTo>
                    <a:pt x="0" y="3714"/>
                    <a:pt x="3714" y="0"/>
                    <a:pt x="8290" y="0"/>
                  </a:cubicBezTo>
                  <a:cubicBezTo>
                    <a:pt x="12866" y="0"/>
                    <a:pt x="16580" y="3714"/>
                    <a:pt x="16580" y="8290"/>
                  </a:cubicBezTo>
                  <a:lnTo>
                    <a:pt x="16580" y="38001"/>
                  </a:lnTo>
                  <a:cubicBezTo>
                    <a:pt x="16580" y="42577"/>
                    <a:pt x="12866" y="46291"/>
                    <a:pt x="8290" y="46291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63D7FCAC-CADA-06F5-2A2A-2146F4174459}"/>
                </a:ext>
              </a:extLst>
            </p:cNvPr>
            <p:cNvSpPr/>
            <p:nvPr/>
          </p:nvSpPr>
          <p:spPr>
            <a:xfrm>
              <a:off x="11236177" y="2115627"/>
              <a:ext cx="48346" cy="16579"/>
            </a:xfrm>
            <a:custGeom>
              <a:avLst/>
              <a:gdLst>
                <a:gd name="connsiteX0" fmla="*/ 40057 w 48346"/>
                <a:gd name="connsiteY0" fmla="*/ 16580 h 16579"/>
                <a:gd name="connsiteX1" fmla="*/ 8290 w 48346"/>
                <a:gd name="connsiteY1" fmla="*/ 16580 h 16579"/>
                <a:gd name="connsiteX2" fmla="*/ 0 w 48346"/>
                <a:gd name="connsiteY2" fmla="*/ 8290 h 16579"/>
                <a:gd name="connsiteX3" fmla="*/ 8290 w 48346"/>
                <a:gd name="connsiteY3" fmla="*/ 0 h 16579"/>
                <a:gd name="connsiteX4" fmla="*/ 40057 w 48346"/>
                <a:gd name="connsiteY4" fmla="*/ 0 h 16579"/>
                <a:gd name="connsiteX5" fmla="*/ 48347 w 48346"/>
                <a:gd name="connsiteY5" fmla="*/ 8290 h 16579"/>
                <a:gd name="connsiteX6" fmla="*/ 40057 w 48346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346" h="16579">
                  <a:moveTo>
                    <a:pt x="40057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40057" y="0"/>
                  </a:lnTo>
                  <a:cubicBezTo>
                    <a:pt x="44633" y="0"/>
                    <a:pt x="48347" y="3714"/>
                    <a:pt x="48347" y="8290"/>
                  </a:cubicBezTo>
                  <a:cubicBezTo>
                    <a:pt x="48347" y="12866"/>
                    <a:pt x="44633" y="16580"/>
                    <a:pt x="40057" y="1658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6220B0D3-8131-897A-8437-52EFB19E0FF1}"/>
                </a:ext>
              </a:extLst>
            </p:cNvPr>
            <p:cNvSpPr/>
            <p:nvPr/>
          </p:nvSpPr>
          <p:spPr>
            <a:xfrm>
              <a:off x="11161833" y="2115627"/>
              <a:ext cx="48379" cy="16579"/>
            </a:xfrm>
            <a:custGeom>
              <a:avLst/>
              <a:gdLst>
                <a:gd name="connsiteX0" fmla="*/ 40090 w 48379"/>
                <a:gd name="connsiteY0" fmla="*/ 16580 h 16579"/>
                <a:gd name="connsiteX1" fmla="*/ 8290 w 48379"/>
                <a:gd name="connsiteY1" fmla="*/ 16580 h 16579"/>
                <a:gd name="connsiteX2" fmla="*/ 0 w 48379"/>
                <a:gd name="connsiteY2" fmla="*/ 8290 h 16579"/>
                <a:gd name="connsiteX3" fmla="*/ 8290 w 48379"/>
                <a:gd name="connsiteY3" fmla="*/ 0 h 16579"/>
                <a:gd name="connsiteX4" fmla="*/ 40090 w 48379"/>
                <a:gd name="connsiteY4" fmla="*/ 0 h 16579"/>
                <a:gd name="connsiteX5" fmla="*/ 48380 w 48379"/>
                <a:gd name="connsiteY5" fmla="*/ 8290 h 16579"/>
                <a:gd name="connsiteX6" fmla="*/ 40090 w 48379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379" h="16579">
                  <a:moveTo>
                    <a:pt x="40090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40090" y="0"/>
                  </a:lnTo>
                  <a:cubicBezTo>
                    <a:pt x="44666" y="0"/>
                    <a:pt x="48380" y="3714"/>
                    <a:pt x="48380" y="8290"/>
                  </a:cubicBezTo>
                  <a:cubicBezTo>
                    <a:pt x="48380" y="12866"/>
                    <a:pt x="44666" y="16580"/>
                    <a:pt x="40090" y="1658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9F18415A-50E8-B854-C141-8D00260BF248}"/>
                </a:ext>
              </a:extLst>
            </p:cNvPr>
            <p:cNvSpPr/>
            <p:nvPr/>
          </p:nvSpPr>
          <p:spPr>
            <a:xfrm>
              <a:off x="10759806" y="1275196"/>
              <a:ext cx="16579" cy="46290"/>
            </a:xfrm>
            <a:custGeom>
              <a:avLst/>
              <a:gdLst>
                <a:gd name="connsiteX0" fmla="*/ 8290 w 16579"/>
                <a:gd name="connsiteY0" fmla="*/ 46291 h 46290"/>
                <a:gd name="connsiteX1" fmla="*/ 0 w 16579"/>
                <a:gd name="connsiteY1" fmla="*/ 38001 h 46290"/>
                <a:gd name="connsiteX2" fmla="*/ 0 w 16579"/>
                <a:gd name="connsiteY2" fmla="*/ 8290 h 46290"/>
                <a:gd name="connsiteX3" fmla="*/ 8290 w 16579"/>
                <a:gd name="connsiteY3" fmla="*/ 0 h 46290"/>
                <a:gd name="connsiteX4" fmla="*/ 16580 w 16579"/>
                <a:gd name="connsiteY4" fmla="*/ 8290 h 46290"/>
                <a:gd name="connsiteX5" fmla="*/ 16580 w 16579"/>
                <a:gd name="connsiteY5" fmla="*/ 38001 h 46290"/>
                <a:gd name="connsiteX6" fmla="*/ 8290 w 16579"/>
                <a:gd name="connsiteY6" fmla="*/ 46291 h 4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79" h="46290">
                  <a:moveTo>
                    <a:pt x="8290" y="46291"/>
                  </a:moveTo>
                  <a:cubicBezTo>
                    <a:pt x="3714" y="46291"/>
                    <a:pt x="0" y="42577"/>
                    <a:pt x="0" y="38001"/>
                  </a:cubicBezTo>
                  <a:lnTo>
                    <a:pt x="0" y="8290"/>
                  </a:lnTo>
                  <a:cubicBezTo>
                    <a:pt x="0" y="3714"/>
                    <a:pt x="3714" y="0"/>
                    <a:pt x="8290" y="0"/>
                  </a:cubicBezTo>
                  <a:cubicBezTo>
                    <a:pt x="12866" y="0"/>
                    <a:pt x="16580" y="3714"/>
                    <a:pt x="16580" y="8290"/>
                  </a:cubicBezTo>
                  <a:lnTo>
                    <a:pt x="16580" y="38001"/>
                  </a:lnTo>
                  <a:cubicBezTo>
                    <a:pt x="16580" y="42577"/>
                    <a:pt x="12866" y="46291"/>
                    <a:pt x="8290" y="46291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C38B30EF-2187-94A2-8314-8F24814A1BF8}"/>
                </a:ext>
              </a:extLst>
            </p:cNvPr>
            <p:cNvSpPr/>
            <p:nvPr/>
          </p:nvSpPr>
          <p:spPr>
            <a:xfrm>
              <a:off x="10759806" y="1341150"/>
              <a:ext cx="16579" cy="46324"/>
            </a:xfrm>
            <a:custGeom>
              <a:avLst/>
              <a:gdLst>
                <a:gd name="connsiteX0" fmla="*/ 8290 w 16579"/>
                <a:gd name="connsiteY0" fmla="*/ 46324 h 46324"/>
                <a:gd name="connsiteX1" fmla="*/ 0 w 16579"/>
                <a:gd name="connsiteY1" fmla="*/ 38034 h 46324"/>
                <a:gd name="connsiteX2" fmla="*/ 0 w 16579"/>
                <a:gd name="connsiteY2" fmla="*/ 8290 h 46324"/>
                <a:gd name="connsiteX3" fmla="*/ 8290 w 16579"/>
                <a:gd name="connsiteY3" fmla="*/ 0 h 46324"/>
                <a:gd name="connsiteX4" fmla="*/ 16580 w 16579"/>
                <a:gd name="connsiteY4" fmla="*/ 8290 h 46324"/>
                <a:gd name="connsiteX5" fmla="*/ 16580 w 16579"/>
                <a:gd name="connsiteY5" fmla="*/ 38034 h 46324"/>
                <a:gd name="connsiteX6" fmla="*/ 8290 w 16579"/>
                <a:gd name="connsiteY6" fmla="*/ 46324 h 46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79" h="46324">
                  <a:moveTo>
                    <a:pt x="8290" y="46324"/>
                  </a:moveTo>
                  <a:cubicBezTo>
                    <a:pt x="3714" y="46324"/>
                    <a:pt x="0" y="42610"/>
                    <a:pt x="0" y="38034"/>
                  </a:cubicBezTo>
                  <a:lnTo>
                    <a:pt x="0" y="8290"/>
                  </a:lnTo>
                  <a:cubicBezTo>
                    <a:pt x="0" y="3714"/>
                    <a:pt x="3714" y="0"/>
                    <a:pt x="8290" y="0"/>
                  </a:cubicBezTo>
                  <a:cubicBezTo>
                    <a:pt x="12866" y="0"/>
                    <a:pt x="16580" y="3714"/>
                    <a:pt x="16580" y="8290"/>
                  </a:cubicBezTo>
                  <a:lnTo>
                    <a:pt x="16580" y="38034"/>
                  </a:lnTo>
                  <a:cubicBezTo>
                    <a:pt x="16580" y="42610"/>
                    <a:pt x="12866" y="46324"/>
                    <a:pt x="8290" y="46324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48C611B3-0ACD-69E6-5724-2C5006E27ABD}"/>
                </a:ext>
              </a:extLst>
            </p:cNvPr>
            <p:cNvSpPr/>
            <p:nvPr/>
          </p:nvSpPr>
          <p:spPr>
            <a:xfrm>
              <a:off x="10781094" y="1323045"/>
              <a:ext cx="48346" cy="16579"/>
            </a:xfrm>
            <a:custGeom>
              <a:avLst/>
              <a:gdLst>
                <a:gd name="connsiteX0" fmla="*/ 40057 w 48346"/>
                <a:gd name="connsiteY0" fmla="*/ 16580 h 16579"/>
                <a:gd name="connsiteX1" fmla="*/ 8290 w 48346"/>
                <a:gd name="connsiteY1" fmla="*/ 16580 h 16579"/>
                <a:gd name="connsiteX2" fmla="*/ 0 w 48346"/>
                <a:gd name="connsiteY2" fmla="*/ 8290 h 16579"/>
                <a:gd name="connsiteX3" fmla="*/ 8290 w 48346"/>
                <a:gd name="connsiteY3" fmla="*/ 0 h 16579"/>
                <a:gd name="connsiteX4" fmla="*/ 40057 w 48346"/>
                <a:gd name="connsiteY4" fmla="*/ 0 h 16579"/>
                <a:gd name="connsiteX5" fmla="*/ 48347 w 48346"/>
                <a:gd name="connsiteY5" fmla="*/ 8290 h 16579"/>
                <a:gd name="connsiteX6" fmla="*/ 40057 w 48346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346" h="16579">
                  <a:moveTo>
                    <a:pt x="40057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40057" y="0"/>
                  </a:lnTo>
                  <a:cubicBezTo>
                    <a:pt x="44633" y="0"/>
                    <a:pt x="48347" y="3714"/>
                    <a:pt x="48347" y="8290"/>
                  </a:cubicBezTo>
                  <a:cubicBezTo>
                    <a:pt x="48347" y="12866"/>
                    <a:pt x="44633" y="16580"/>
                    <a:pt x="40057" y="1658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2DA15509-4DAA-2410-DCFF-09D82A45057B}"/>
                </a:ext>
              </a:extLst>
            </p:cNvPr>
            <p:cNvSpPr/>
            <p:nvPr/>
          </p:nvSpPr>
          <p:spPr>
            <a:xfrm>
              <a:off x="10706750" y="1323045"/>
              <a:ext cx="48379" cy="16579"/>
            </a:xfrm>
            <a:custGeom>
              <a:avLst/>
              <a:gdLst>
                <a:gd name="connsiteX0" fmla="*/ 40090 w 48379"/>
                <a:gd name="connsiteY0" fmla="*/ 16580 h 16579"/>
                <a:gd name="connsiteX1" fmla="*/ 8290 w 48379"/>
                <a:gd name="connsiteY1" fmla="*/ 16580 h 16579"/>
                <a:gd name="connsiteX2" fmla="*/ 0 w 48379"/>
                <a:gd name="connsiteY2" fmla="*/ 8290 h 16579"/>
                <a:gd name="connsiteX3" fmla="*/ 8290 w 48379"/>
                <a:gd name="connsiteY3" fmla="*/ 0 h 16579"/>
                <a:gd name="connsiteX4" fmla="*/ 40090 w 48379"/>
                <a:gd name="connsiteY4" fmla="*/ 0 h 16579"/>
                <a:gd name="connsiteX5" fmla="*/ 48380 w 48379"/>
                <a:gd name="connsiteY5" fmla="*/ 8290 h 16579"/>
                <a:gd name="connsiteX6" fmla="*/ 40090 w 48379"/>
                <a:gd name="connsiteY6" fmla="*/ 16580 h 16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379" h="16579">
                  <a:moveTo>
                    <a:pt x="40090" y="16580"/>
                  </a:moveTo>
                  <a:lnTo>
                    <a:pt x="8290" y="16580"/>
                  </a:lnTo>
                  <a:cubicBezTo>
                    <a:pt x="3714" y="16580"/>
                    <a:pt x="0" y="12866"/>
                    <a:pt x="0" y="8290"/>
                  </a:cubicBezTo>
                  <a:cubicBezTo>
                    <a:pt x="0" y="3714"/>
                    <a:pt x="3714" y="0"/>
                    <a:pt x="8290" y="0"/>
                  </a:cubicBezTo>
                  <a:lnTo>
                    <a:pt x="40090" y="0"/>
                  </a:lnTo>
                  <a:cubicBezTo>
                    <a:pt x="44666" y="0"/>
                    <a:pt x="48380" y="3714"/>
                    <a:pt x="48380" y="8290"/>
                  </a:cubicBezTo>
                  <a:cubicBezTo>
                    <a:pt x="48380" y="12866"/>
                    <a:pt x="44666" y="16580"/>
                    <a:pt x="40090" y="1658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399" name="EY | Reforma Tributária  | 2023">
            <a:extLst>
              <a:ext uri="{FF2B5EF4-FFF2-40B4-BE49-F238E27FC236}">
                <a16:creationId xmlns:a16="http://schemas.microsoft.com/office/drawing/2014/main" id="{D93F4C6B-7805-A22C-B952-00DF7FA9E88A}"/>
              </a:ext>
            </a:extLst>
          </p:cNvPr>
          <p:cNvSpPr txBox="1"/>
          <p:nvPr/>
        </p:nvSpPr>
        <p:spPr>
          <a:xfrm>
            <a:off x="340094" y="6509578"/>
            <a:ext cx="1779333" cy="189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645170">
              <a:defRPr sz="900">
                <a:solidFill>
                  <a:srgbClr val="2E2E38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pPr>
            <a:r>
              <a:rPr dirty="0">
                <a:solidFill>
                  <a:schemeClr val="bg2"/>
                </a:solidFill>
              </a:rPr>
              <a:t>EY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EE64D"/>
                </a:solidFill>
              </a:rPr>
              <a:t>| </a:t>
            </a:r>
            <a:r>
              <a:rPr dirty="0" err="1">
                <a:solidFill>
                  <a:schemeClr val="tx1"/>
                </a:solidFill>
              </a:rPr>
              <a:t>Reforma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Tributária</a:t>
            </a:r>
            <a:r>
              <a:rPr dirty="0">
                <a:solidFill>
                  <a:schemeClr val="tx1"/>
                </a:solidFill>
              </a:rPr>
              <a:t>  </a:t>
            </a:r>
            <a:r>
              <a:rPr dirty="0">
                <a:solidFill>
                  <a:srgbClr val="FFE600"/>
                </a:solidFill>
              </a:rPr>
              <a:t>|</a:t>
            </a:r>
            <a:r>
              <a:rPr dirty="0">
                <a:solidFill>
                  <a:schemeClr val="bg2"/>
                </a:solidFill>
              </a:rPr>
              <a:t> 202</a:t>
            </a:r>
            <a:r>
              <a:rPr lang="en-US" dirty="0">
                <a:solidFill>
                  <a:schemeClr val="bg2"/>
                </a:solidFill>
              </a:rPr>
              <a:t>4</a:t>
            </a:r>
            <a:endParaRPr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084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247F25C9-9C0F-8958-DB5B-6042B0B26AD9}"/>
              </a:ext>
            </a:extLst>
          </p:cNvPr>
          <p:cNvSpPr/>
          <p:nvPr/>
        </p:nvSpPr>
        <p:spPr>
          <a:xfrm rot="10800000">
            <a:off x="0" y="0"/>
            <a:ext cx="12192000" cy="6309361"/>
          </a:xfrm>
          <a:custGeom>
            <a:avLst/>
            <a:gdLst>
              <a:gd name="connsiteX0" fmla="*/ 12192000 w 12192000"/>
              <a:gd name="connsiteY0" fmla="*/ 6309361 h 6309361"/>
              <a:gd name="connsiteX1" fmla="*/ 3 w 12192000"/>
              <a:gd name="connsiteY1" fmla="*/ 6309361 h 6309361"/>
              <a:gd name="connsiteX2" fmla="*/ 3 w 12192000"/>
              <a:gd name="connsiteY2" fmla="*/ 3428997 h 6309361"/>
              <a:gd name="connsiteX3" fmla="*/ 0 w 12192000"/>
              <a:gd name="connsiteY3" fmla="*/ 3428997 h 6309361"/>
              <a:gd name="connsiteX4" fmla="*/ 0 w 12192000"/>
              <a:gd name="connsiteY4" fmla="*/ 2580365 h 6309361"/>
              <a:gd name="connsiteX5" fmla="*/ 0 w 12192000"/>
              <a:gd name="connsiteY5" fmla="*/ 2358016 h 6309361"/>
              <a:gd name="connsiteX6" fmla="*/ 12191997 w 12192000"/>
              <a:gd name="connsiteY6" fmla="*/ 0 h 6309361"/>
              <a:gd name="connsiteX7" fmla="*/ 12191997 w 12192000"/>
              <a:gd name="connsiteY7" fmla="*/ 2580366 h 6309361"/>
              <a:gd name="connsiteX8" fmla="*/ 12191997 w 12192000"/>
              <a:gd name="connsiteY8" fmla="*/ 2864523 h 6309361"/>
              <a:gd name="connsiteX9" fmla="*/ 12192000 w 12192000"/>
              <a:gd name="connsiteY9" fmla="*/ 2864523 h 630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309361">
                <a:moveTo>
                  <a:pt x="12192000" y="6309361"/>
                </a:moveTo>
                <a:lnTo>
                  <a:pt x="3" y="6309361"/>
                </a:lnTo>
                <a:lnTo>
                  <a:pt x="3" y="3428997"/>
                </a:lnTo>
                <a:lnTo>
                  <a:pt x="0" y="3428997"/>
                </a:lnTo>
                <a:lnTo>
                  <a:pt x="0" y="2580365"/>
                </a:lnTo>
                <a:lnTo>
                  <a:pt x="0" y="2358016"/>
                </a:lnTo>
                <a:lnTo>
                  <a:pt x="12191997" y="0"/>
                </a:lnTo>
                <a:lnTo>
                  <a:pt x="12191997" y="2580366"/>
                </a:lnTo>
                <a:lnTo>
                  <a:pt x="12191997" y="2864523"/>
                </a:lnTo>
                <a:lnTo>
                  <a:pt x="12192000" y="2864523"/>
                </a:lnTo>
                <a:close/>
              </a:path>
            </a:pathLst>
          </a:custGeom>
          <a:solidFill>
            <a:srgbClr val="F6F6F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A2D041-C936-C80B-9F86-B60E91D4E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83" y="369974"/>
            <a:ext cx="11522075" cy="898439"/>
          </a:xfrm>
        </p:spPr>
        <p:txBody>
          <a:bodyPr>
            <a:normAutofit fontScale="90000"/>
          </a:bodyPr>
          <a:lstStyle/>
          <a:p>
            <a:r>
              <a:rPr lang="pt-BR" dirty="0"/>
              <a:t>Reforma tributária</a:t>
            </a:r>
            <a:br>
              <a:rPr lang="pt-BR" dirty="0"/>
            </a:br>
            <a:r>
              <a:rPr lang="pt-BR" sz="2000" dirty="0"/>
              <a:t>Cronograma de Transição</a:t>
            </a:r>
          </a:p>
        </p:txBody>
      </p:sp>
      <p:sp>
        <p:nvSpPr>
          <p:cNvPr id="4" name="Linha">
            <a:extLst>
              <a:ext uri="{FF2B5EF4-FFF2-40B4-BE49-F238E27FC236}">
                <a16:creationId xmlns:a16="http://schemas.microsoft.com/office/drawing/2014/main" id="{2F7D8F75-4F84-ACF7-4533-36FF1586DBBC}"/>
              </a:ext>
            </a:extLst>
          </p:cNvPr>
          <p:cNvSpPr/>
          <p:nvPr/>
        </p:nvSpPr>
        <p:spPr>
          <a:xfrm flipV="1">
            <a:off x="2705283" y="1633232"/>
            <a:ext cx="1" cy="4140000"/>
          </a:xfrm>
          <a:prstGeom prst="line">
            <a:avLst/>
          </a:prstGeom>
          <a:ln w="12700">
            <a:solidFill>
              <a:srgbClr val="747480"/>
            </a:solidFill>
            <a:custDash>
              <a:ds d="100000" sp="200000"/>
            </a:custDash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Linha">
            <a:extLst>
              <a:ext uri="{FF2B5EF4-FFF2-40B4-BE49-F238E27FC236}">
                <a16:creationId xmlns:a16="http://schemas.microsoft.com/office/drawing/2014/main" id="{07C70741-1C8D-A102-30A6-5A86BDCD55F0}"/>
              </a:ext>
            </a:extLst>
          </p:cNvPr>
          <p:cNvSpPr/>
          <p:nvPr/>
        </p:nvSpPr>
        <p:spPr>
          <a:xfrm flipV="1">
            <a:off x="4015642" y="1633232"/>
            <a:ext cx="1" cy="4140000"/>
          </a:xfrm>
          <a:prstGeom prst="line">
            <a:avLst/>
          </a:prstGeom>
          <a:ln w="12700">
            <a:solidFill>
              <a:srgbClr val="747480"/>
            </a:solidFill>
            <a:custDash>
              <a:ds d="100000" sp="200000"/>
            </a:custDash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Linha">
            <a:extLst>
              <a:ext uri="{FF2B5EF4-FFF2-40B4-BE49-F238E27FC236}">
                <a16:creationId xmlns:a16="http://schemas.microsoft.com/office/drawing/2014/main" id="{7A089E69-CA1A-E8D6-02C1-48574A474ACD}"/>
              </a:ext>
            </a:extLst>
          </p:cNvPr>
          <p:cNvSpPr/>
          <p:nvPr/>
        </p:nvSpPr>
        <p:spPr>
          <a:xfrm flipV="1">
            <a:off x="5326001" y="1633232"/>
            <a:ext cx="1" cy="4140000"/>
          </a:xfrm>
          <a:prstGeom prst="line">
            <a:avLst/>
          </a:prstGeom>
          <a:ln w="12700">
            <a:solidFill>
              <a:srgbClr val="747480"/>
            </a:solidFill>
            <a:custDash>
              <a:ds d="100000" sp="200000"/>
            </a:custDash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Linha">
            <a:extLst>
              <a:ext uri="{FF2B5EF4-FFF2-40B4-BE49-F238E27FC236}">
                <a16:creationId xmlns:a16="http://schemas.microsoft.com/office/drawing/2014/main" id="{0237E4E7-7049-1F15-4E7C-A526E92AF749}"/>
              </a:ext>
            </a:extLst>
          </p:cNvPr>
          <p:cNvSpPr/>
          <p:nvPr/>
        </p:nvSpPr>
        <p:spPr>
          <a:xfrm flipV="1">
            <a:off x="6636360" y="1633232"/>
            <a:ext cx="1" cy="4140000"/>
          </a:xfrm>
          <a:prstGeom prst="line">
            <a:avLst/>
          </a:prstGeom>
          <a:ln w="12700">
            <a:solidFill>
              <a:srgbClr val="747480"/>
            </a:solidFill>
            <a:custDash>
              <a:ds d="100000" sp="200000"/>
            </a:custDash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Linha">
            <a:extLst>
              <a:ext uri="{FF2B5EF4-FFF2-40B4-BE49-F238E27FC236}">
                <a16:creationId xmlns:a16="http://schemas.microsoft.com/office/drawing/2014/main" id="{0BA7FAD6-9F9E-BE9C-8DCC-C84698CEA19C}"/>
              </a:ext>
            </a:extLst>
          </p:cNvPr>
          <p:cNvSpPr/>
          <p:nvPr/>
        </p:nvSpPr>
        <p:spPr>
          <a:xfrm flipV="1">
            <a:off x="7946719" y="1633232"/>
            <a:ext cx="1" cy="4140000"/>
          </a:xfrm>
          <a:prstGeom prst="line">
            <a:avLst/>
          </a:prstGeom>
          <a:ln w="12700">
            <a:solidFill>
              <a:srgbClr val="747480"/>
            </a:solidFill>
            <a:custDash>
              <a:ds d="100000" sp="200000"/>
            </a:custDash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Linha">
            <a:extLst>
              <a:ext uri="{FF2B5EF4-FFF2-40B4-BE49-F238E27FC236}">
                <a16:creationId xmlns:a16="http://schemas.microsoft.com/office/drawing/2014/main" id="{D75261DD-A80E-ABD5-4D0A-7CCC9F662966}"/>
              </a:ext>
            </a:extLst>
          </p:cNvPr>
          <p:cNvSpPr/>
          <p:nvPr/>
        </p:nvSpPr>
        <p:spPr>
          <a:xfrm flipV="1">
            <a:off x="9257078" y="1633232"/>
            <a:ext cx="1" cy="4140000"/>
          </a:xfrm>
          <a:prstGeom prst="line">
            <a:avLst/>
          </a:prstGeom>
          <a:ln w="12700">
            <a:solidFill>
              <a:srgbClr val="747480"/>
            </a:solidFill>
            <a:custDash>
              <a:ds d="100000" sp="200000"/>
            </a:custDash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Linha">
            <a:extLst>
              <a:ext uri="{FF2B5EF4-FFF2-40B4-BE49-F238E27FC236}">
                <a16:creationId xmlns:a16="http://schemas.microsoft.com/office/drawing/2014/main" id="{AF30CD78-3D57-2E88-A975-8B1752090F09}"/>
              </a:ext>
            </a:extLst>
          </p:cNvPr>
          <p:cNvSpPr/>
          <p:nvPr/>
        </p:nvSpPr>
        <p:spPr>
          <a:xfrm flipV="1">
            <a:off x="10567437" y="1633232"/>
            <a:ext cx="1" cy="4140000"/>
          </a:xfrm>
          <a:prstGeom prst="line">
            <a:avLst/>
          </a:prstGeom>
          <a:ln w="12700">
            <a:solidFill>
              <a:srgbClr val="747480"/>
            </a:solidFill>
            <a:custDash>
              <a:ds d="100000" sp="200000"/>
            </a:custDash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" name="Linha">
            <a:extLst>
              <a:ext uri="{FF2B5EF4-FFF2-40B4-BE49-F238E27FC236}">
                <a16:creationId xmlns:a16="http://schemas.microsoft.com/office/drawing/2014/main" id="{E605F0F3-0E3A-B8F5-27F1-FBAACB7E6635}"/>
              </a:ext>
            </a:extLst>
          </p:cNvPr>
          <p:cNvSpPr/>
          <p:nvPr/>
        </p:nvSpPr>
        <p:spPr>
          <a:xfrm>
            <a:off x="732852" y="5499150"/>
            <a:ext cx="5315555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Linha">
            <a:extLst>
              <a:ext uri="{FF2B5EF4-FFF2-40B4-BE49-F238E27FC236}">
                <a16:creationId xmlns:a16="http://schemas.microsoft.com/office/drawing/2014/main" id="{6A1EE1D3-AE47-1016-5D54-0B329C0F7286}"/>
              </a:ext>
            </a:extLst>
          </p:cNvPr>
          <p:cNvSpPr/>
          <p:nvPr/>
        </p:nvSpPr>
        <p:spPr>
          <a:xfrm>
            <a:off x="732852" y="5002210"/>
            <a:ext cx="5315555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" name="Linha">
            <a:extLst>
              <a:ext uri="{FF2B5EF4-FFF2-40B4-BE49-F238E27FC236}">
                <a16:creationId xmlns:a16="http://schemas.microsoft.com/office/drawing/2014/main" id="{95D09686-9796-B5CA-D12A-A5E28820D7CD}"/>
              </a:ext>
            </a:extLst>
          </p:cNvPr>
          <p:cNvSpPr/>
          <p:nvPr/>
        </p:nvSpPr>
        <p:spPr>
          <a:xfrm>
            <a:off x="732852" y="4505270"/>
            <a:ext cx="5315555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" name="Linha">
            <a:extLst>
              <a:ext uri="{FF2B5EF4-FFF2-40B4-BE49-F238E27FC236}">
                <a16:creationId xmlns:a16="http://schemas.microsoft.com/office/drawing/2014/main" id="{4947B061-32BD-0F27-5623-F29851988716}"/>
              </a:ext>
            </a:extLst>
          </p:cNvPr>
          <p:cNvSpPr/>
          <p:nvPr/>
        </p:nvSpPr>
        <p:spPr>
          <a:xfrm>
            <a:off x="732852" y="4008330"/>
            <a:ext cx="2608091" cy="0"/>
          </a:xfrm>
          <a:prstGeom prst="line">
            <a:avLst/>
          </a:prstGeom>
          <a:ln w="12700">
            <a:solidFill>
              <a:srgbClr val="FFE6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" name="Linha">
            <a:extLst>
              <a:ext uri="{FF2B5EF4-FFF2-40B4-BE49-F238E27FC236}">
                <a16:creationId xmlns:a16="http://schemas.microsoft.com/office/drawing/2014/main" id="{F12605F9-57E6-D6C7-2EF3-563EA888D43A}"/>
              </a:ext>
            </a:extLst>
          </p:cNvPr>
          <p:cNvSpPr/>
          <p:nvPr/>
        </p:nvSpPr>
        <p:spPr>
          <a:xfrm>
            <a:off x="732852" y="3505040"/>
            <a:ext cx="2608091" cy="0"/>
          </a:xfrm>
          <a:prstGeom prst="line">
            <a:avLst/>
          </a:prstGeom>
          <a:ln w="12700">
            <a:solidFill>
              <a:srgbClr val="FFE6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Linha">
            <a:extLst>
              <a:ext uri="{FF2B5EF4-FFF2-40B4-BE49-F238E27FC236}">
                <a16:creationId xmlns:a16="http://schemas.microsoft.com/office/drawing/2014/main" id="{82285935-DEC9-386F-51A4-769D27B69714}"/>
              </a:ext>
            </a:extLst>
          </p:cNvPr>
          <p:cNvSpPr/>
          <p:nvPr/>
        </p:nvSpPr>
        <p:spPr>
          <a:xfrm>
            <a:off x="732852" y="3000834"/>
            <a:ext cx="2608091" cy="1"/>
          </a:xfrm>
          <a:prstGeom prst="line">
            <a:avLst/>
          </a:prstGeom>
          <a:ln w="12700">
            <a:solidFill>
              <a:srgbClr val="FFE6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Linha">
            <a:extLst>
              <a:ext uri="{FF2B5EF4-FFF2-40B4-BE49-F238E27FC236}">
                <a16:creationId xmlns:a16="http://schemas.microsoft.com/office/drawing/2014/main" id="{79DA4A23-8F66-3B66-8DA8-920C987B8053}"/>
              </a:ext>
            </a:extLst>
          </p:cNvPr>
          <p:cNvSpPr/>
          <p:nvPr/>
        </p:nvSpPr>
        <p:spPr>
          <a:xfrm>
            <a:off x="732852" y="2511160"/>
            <a:ext cx="10358050" cy="0"/>
          </a:xfrm>
          <a:prstGeom prst="line">
            <a:avLst/>
          </a:prstGeom>
          <a:ln w="12700">
            <a:solidFill>
              <a:srgbClr val="FFE6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" name="Linha">
            <a:extLst>
              <a:ext uri="{FF2B5EF4-FFF2-40B4-BE49-F238E27FC236}">
                <a16:creationId xmlns:a16="http://schemas.microsoft.com/office/drawing/2014/main" id="{CACC1682-18BF-E021-FE17-8671DFC56793}"/>
              </a:ext>
            </a:extLst>
          </p:cNvPr>
          <p:cNvSpPr/>
          <p:nvPr/>
        </p:nvSpPr>
        <p:spPr>
          <a:xfrm>
            <a:off x="732852" y="2014220"/>
            <a:ext cx="10358050" cy="0"/>
          </a:xfrm>
          <a:prstGeom prst="line">
            <a:avLst/>
          </a:prstGeom>
          <a:ln w="12700">
            <a:solidFill>
              <a:srgbClr val="FFE600"/>
            </a:solidFill>
          </a:ln>
        </p:spPr>
        <p:txBody>
          <a:bodyPr lIns="45719" rIns="45719"/>
          <a:lstStyle/>
          <a:p>
            <a:endParaRPr>
              <a:latin typeface="EYInterstate" panose="02000503020000020004" pitchFamily="2" charset="0"/>
            </a:endParaRPr>
          </a:p>
        </p:txBody>
      </p:sp>
      <p:sp>
        <p:nvSpPr>
          <p:cNvPr id="19" name="(a) No ano de 2026, o montante recolhido de IBS e CBS poderá ser deduzido dos valores devidos de PIS/COFINS. Na ausência de débitos, poderá ser compensado com outros tributos federais ou restituído em até 60 dias. (b) Em 2027, o percentual de 0,1% de IBS">
            <a:extLst>
              <a:ext uri="{FF2B5EF4-FFF2-40B4-BE49-F238E27FC236}">
                <a16:creationId xmlns:a16="http://schemas.microsoft.com/office/drawing/2014/main" id="{0EED4AD7-2F0A-8A73-622E-51CA2557F601}"/>
              </a:ext>
            </a:extLst>
          </p:cNvPr>
          <p:cNvSpPr txBox="1"/>
          <p:nvPr/>
        </p:nvSpPr>
        <p:spPr>
          <a:xfrm>
            <a:off x="3582037" y="5852357"/>
            <a:ext cx="8172000" cy="45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rIns="0" anchor="ctr">
            <a:noAutofit/>
          </a:bodyPr>
          <a:lstStyle>
            <a:lvl1pPr defTabSz="457200">
              <a:defRPr sz="700" i="1">
                <a:solidFill>
                  <a:srgbClr val="FFFFFF"/>
                </a:solidFill>
                <a:latin typeface="EYInterstate Light"/>
                <a:ea typeface="EYInterstate Light"/>
                <a:cs typeface="EYInterstate Light"/>
                <a:sym typeface="EYInterstate Light"/>
              </a:defRPr>
            </a:lvl1pPr>
          </a:lstStyle>
          <a:p>
            <a:pPr>
              <a:spcAft>
                <a:spcPts val="100"/>
              </a:spcAft>
            </a:pPr>
            <a:r>
              <a:rPr b="1" dirty="0">
                <a:solidFill>
                  <a:schemeClr val="tx1"/>
                </a:solidFill>
                <a:latin typeface="EYInterstate" panose="02000503020000020004" pitchFamily="2" charset="0"/>
              </a:rPr>
              <a:t>(a) </a:t>
            </a:r>
            <a:r>
              <a:rPr dirty="0">
                <a:solidFill>
                  <a:schemeClr val="tx1"/>
                </a:solidFill>
              </a:rPr>
              <a:t>No </a:t>
            </a:r>
            <a:r>
              <a:rPr dirty="0" err="1">
                <a:solidFill>
                  <a:schemeClr val="tx1"/>
                </a:solidFill>
              </a:rPr>
              <a:t>ano</a:t>
            </a:r>
            <a:r>
              <a:rPr dirty="0">
                <a:solidFill>
                  <a:schemeClr val="tx1"/>
                </a:solidFill>
              </a:rPr>
              <a:t> de 2026, o </a:t>
            </a:r>
            <a:r>
              <a:rPr dirty="0" err="1">
                <a:solidFill>
                  <a:schemeClr val="tx1"/>
                </a:solidFill>
              </a:rPr>
              <a:t>montante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recolhido</a:t>
            </a:r>
            <a:r>
              <a:rPr dirty="0">
                <a:solidFill>
                  <a:schemeClr val="tx1"/>
                </a:solidFill>
              </a:rPr>
              <a:t> de IBS e CBS </a:t>
            </a:r>
            <a:r>
              <a:rPr dirty="0" err="1">
                <a:solidFill>
                  <a:schemeClr val="tx1"/>
                </a:solidFill>
              </a:rPr>
              <a:t>poderá</a:t>
            </a:r>
            <a:r>
              <a:rPr dirty="0">
                <a:solidFill>
                  <a:schemeClr val="tx1"/>
                </a:solidFill>
              </a:rPr>
              <a:t> ser </a:t>
            </a:r>
            <a:r>
              <a:rPr dirty="0" err="1">
                <a:solidFill>
                  <a:schemeClr val="tx1"/>
                </a:solidFill>
              </a:rPr>
              <a:t>deduzido</a:t>
            </a:r>
            <a:r>
              <a:rPr dirty="0">
                <a:solidFill>
                  <a:schemeClr val="tx1"/>
                </a:solidFill>
              </a:rPr>
              <a:t> dos </a:t>
            </a:r>
            <a:r>
              <a:rPr dirty="0" err="1">
                <a:solidFill>
                  <a:schemeClr val="tx1"/>
                </a:solidFill>
              </a:rPr>
              <a:t>valores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devidos</a:t>
            </a:r>
            <a:r>
              <a:rPr dirty="0">
                <a:solidFill>
                  <a:schemeClr val="tx1"/>
                </a:solidFill>
              </a:rPr>
              <a:t> de PIS/COFINS. Na </a:t>
            </a:r>
            <a:r>
              <a:rPr dirty="0" err="1">
                <a:solidFill>
                  <a:schemeClr val="tx1"/>
                </a:solidFill>
              </a:rPr>
              <a:t>ausência</a:t>
            </a:r>
            <a:r>
              <a:rPr dirty="0">
                <a:solidFill>
                  <a:schemeClr val="tx1"/>
                </a:solidFill>
              </a:rPr>
              <a:t> de </a:t>
            </a:r>
            <a:r>
              <a:rPr dirty="0" err="1">
                <a:solidFill>
                  <a:schemeClr val="tx1"/>
                </a:solidFill>
              </a:rPr>
              <a:t>débitos</a:t>
            </a:r>
            <a:r>
              <a:rPr dirty="0">
                <a:solidFill>
                  <a:schemeClr val="tx1"/>
                </a:solidFill>
              </a:rPr>
              <a:t>, </a:t>
            </a:r>
            <a:r>
              <a:rPr dirty="0" err="1">
                <a:solidFill>
                  <a:schemeClr val="tx1"/>
                </a:solidFill>
              </a:rPr>
              <a:t>poderá</a:t>
            </a:r>
            <a:r>
              <a:rPr dirty="0">
                <a:solidFill>
                  <a:schemeClr val="tx1"/>
                </a:solidFill>
              </a:rPr>
              <a:t> ser </a:t>
            </a:r>
            <a:r>
              <a:rPr dirty="0" err="1">
                <a:solidFill>
                  <a:schemeClr val="tx1"/>
                </a:solidFill>
              </a:rPr>
              <a:t>compensado</a:t>
            </a:r>
            <a:r>
              <a:rPr dirty="0">
                <a:solidFill>
                  <a:schemeClr val="tx1"/>
                </a:solidFill>
              </a:rPr>
              <a:t> com outros </a:t>
            </a:r>
            <a:r>
              <a:rPr dirty="0" err="1">
                <a:solidFill>
                  <a:schemeClr val="tx1"/>
                </a:solidFill>
              </a:rPr>
              <a:t>tributos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federais</a:t>
            </a:r>
            <a:r>
              <a:rPr dirty="0">
                <a:solidFill>
                  <a:schemeClr val="tx1"/>
                </a:solidFill>
              </a:rPr>
              <a:t> ou </a:t>
            </a:r>
            <a:r>
              <a:rPr dirty="0" err="1">
                <a:solidFill>
                  <a:schemeClr val="tx1"/>
                </a:solidFill>
              </a:rPr>
              <a:t>restituído</a:t>
            </a:r>
            <a:r>
              <a:rPr dirty="0">
                <a:solidFill>
                  <a:schemeClr val="tx1"/>
                </a:solidFill>
              </a:rPr>
              <a:t> em </a:t>
            </a:r>
            <a:r>
              <a:rPr dirty="0" err="1">
                <a:solidFill>
                  <a:schemeClr val="tx1"/>
                </a:solidFill>
              </a:rPr>
              <a:t>até</a:t>
            </a:r>
            <a:r>
              <a:rPr dirty="0">
                <a:solidFill>
                  <a:schemeClr val="tx1"/>
                </a:solidFill>
              </a:rPr>
              <a:t> 60 </a:t>
            </a:r>
            <a:r>
              <a:rPr dirty="0" err="1">
                <a:solidFill>
                  <a:schemeClr val="tx1"/>
                </a:solidFill>
              </a:rPr>
              <a:t>dias</a:t>
            </a:r>
            <a:r>
              <a:rPr dirty="0">
                <a:solidFill>
                  <a:schemeClr val="tx1"/>
                </a:solidFill>
              </a:rPr>
              <a:t>.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b="1" dirty="0">
                <a:solidFill>
                  <a:schemeClr val="tx1"/>
                </a:solidFill>
                <a:latin typeface="EYInterstate" panose="02000503020000020004" pitchFamily="2" charset="0"/>
              </a:rPr>
              <a:t>(b) </a:t>
            </a:r>
            <a:r>
              <a:rPr dirty="0">
                <a:solidFill>
                  <a:schemeClr val="tx1"/>
                </a:solidFill>
              </a:rPr>
              <a:t>Em 2027, o percentual de 0,1% de IBS </a:t>
            </a:r>
            <a:r>
              <a:rPr dirty="0" err="1">
                <a:solidFill>
                  <a:schemeClr val="tx1"/>
                </a:solidFill>
              </a:rPr>
              <a:t>deverá</a:t>
            </a:r>
            <a:r>
              <a:rPr dirty="0">
                <a:solidFill>
                  <a:schemeClr val="tx1"/>
                </a:solidFill>
              </a:rPr>
              <a:t> ser </a:t>
            </a:r>
            <a:r>
              <a:rPr dirty="0" err="1">
                <a:solidFill>
                  <a:schemeClr val="tx1"/>
                </a:solidFill>
              </a:rPr>
              <a:t>subtraído</a:t>
            </a:r>
            <a:r>
              <a:rPr dirty="0">
                <a:solidFill>
                  <a:schemeClr val="tx1"/>
                </a:solidFill>
              </a:rPr>
              <a:t> da </a:t>
            </a:r>
            <a:r>
              <a:rPr dirty="0" err="1">
                <a:solidFill>
                  <a:schemeClr val="tx1"/>
                </a:solidFill>
              </a:rPr>
              <a:t>alíquota</a:t>
            </a:r>
            <a:r>
              <a:rPr dirty="0">
                <a:solidFill>
                  <a:schemeClr val="tx1"/>
                </a:solidFill>
              </a:rPr>
              <a:t> de </a:t>
            </a:r>
            <a:r>
              <a:rPr dirty="0" err="1">
                <a:solidFill>
                  <a:schemeClr val="tx1"/>
                </a:solidFill>
              </a:rPr>
              <a:t>referência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definida</a:t>
            </a:r>
            <a:r>
              <a:rPr dirty="0">
                <a:solidFill>
                  <a:schemeClr val="tx1"/>
                </a:solidFill>
              </a:rPr>
              <a:t> para a CBS </a:t>
            </a:r>
            <a:r>
              <a:rPr dirty="0" err="1">
                <a:solidFill>
                  <a:schemeClr val="tx1"/>
                </a:solidFill>
              </a:rPr>
              <a:t>pelo</a:t>
            </a:r>
            <a:r>
              <a:rPr dirty="0">
                <a:solidFill>
                  <a:schemeClr val="tx1"/>
                </a:solidFill>
              </a:rPr>
              <a:t> TCU. O IPI é </a:t>
            </a:r>
            <a:r>
              <a:rPr lang="en-US" dirty="0" err="1">
                <a:solidFill>
                  <a:schemeClr val="tx1"/>
                </a:solidFill>
              </a:rPr>
              <a:t>reduzido</a:t>
            </a:r>
            <a:r>
              <a:rPr lang="en-US" dirty="0">
                <a:solidFill>
                  <a:schemeClr val="tx1"/>
                </a:solidFill>
              </a:rPr>
              <a:t> a zero</a:t>
            </a:r>
            <a:r>
              <a:rPr dirty="0">
                <a:solidFill>
                  <a:schemeClr val="tx1"/>
                </a:solidFill>
              </a:rPr>
              <a:t>, com </a:t>
            </a:r>
            <a:r>
              <a:rPr lang="en-US" dirty="0" err="1">
                <a:solidFill>
                  <a:schemeClr val="tx1"/>
                </a:solidFill>
              </a:rPr>
              <a:t>exceção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aos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produtos</a:t>
            </a:r>
            <a:r>
              <a:rPr dirty="0">
                <a:solidFill>
                  <a:schemeClr val="tx1"/>
                </a:solidFill>
              </a:rPr>
              <a:t> que </a:t>
            </a:r>
            <a:r>
              <a:rPr dirty="0" err="1">
                <a:solidFill>
                  <a:schemeClr val="tx1"/>
                </a:solidFill>
              </a:rPr>
              <a:t>também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tenham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industrialização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na</a:t>
            </a:r>
            <a:r>
              <a:rPr dirty="0">
                <a:solidFill>
                  <a:schemeClr val="tx1"/>
                </a:solidFill>
              </a:rPr>
              <a:t> Zona Franca de Manaus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b="1" dirty="0">
                <a:solidFill>
                  <a:schemeClr val="tx1"/>
                </a:solidFill>
                <a:latin typeface="EYInterstate" panose="02000503020000020004" pitchFamily="2" charset="0"/>
              </a:rPr>
              <a:t>(c) </a:t>
            </a:r>
            <a:r>
              <a:rPr dirty="0">
                <a:solidFill>
                  <a:schemeClr val="tx1"/>
                </a:solidFill>
              </a:rPr>
              <a:t>A </a:t>
            </a:r>
            <a:r>
              <a:rPr dirty="0" err="1">
                <a:solidFill>
                  <a:schemeClr val="tx1"/>
                </a:solidFill>
              </a:rPr>
              <a:t>partir</a:t>
            </a:r>
            <a:r>
              <a:rPr dirty="0">
                <a:solidFill>
                  <a:schemeClr val="tx1"/>
                </a:solidFill>
              </a:rPr>
              <a:t> de 2029, a </a:t>
            </a:r>
            <a:r>
              <a:rPr dirty="0" err="1">
                <a:solidFill>
                  <a:schemeClr val="tx1"/>
                </a:solidFill>
              </a:rPr>
              <a:t>redução</a:t>
            </a:r>
            <a:r>
              <a:rPr dirty="0">
                <a:solidFill>
                  <a:schemeClr val="tx1"/>
                </a:solidFill>
              </a:rPr>
              <a:t> gradual </a:t>
            </a:r>
            <a:r>
              <a:rPr dirty="0" err="1">
                <a:solidFill>
                  <a:schemeClr val="tx1"/>
                </a:solidFill>
              </a:rPr>
              <a:t>também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será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aplicada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aos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benefícios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fiscais</a:t>
            </a:r>
            <a:r>
              <a:rPr dirty="0">
                <a:solidFill>
                  <a:schemeClr val="tx1"/>
                </a:solidFill>
              </a:rPr>
              <a:t> de ICMS e IPI (PEC 45, art. 19, caput e art. 127, p. </a:t>
            </a:r>
            <a:r>
              <a:rPr dirty="0" err="1">
                <a:solidFill>
                  <a:schemeClr val="tx1"/>
                </a:solidFill>
              </a:rPr>
              <a:t>único</a:t>
            </a:r>
            <a:r>
              <a:rPr dirty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20" name="ICMS">
            <a:extLst>
              <a:ext uri="{FF2B5EF4-FFF2-40B4-BE49-F238E27FC236}">
                <a16:creationId xmlns:a16="http://schemas.microsoft.com/office/drawing/2014/main" id="{6EF911F8-54A2-C625-C978-ACC6DA02595D}"/>
              </a:ext>
            </a:extLst>
          </p:cNvPr>
          <p:cNvSpPr/>
          <p:nvPr/>
        </p:nvSpPr>
        <p:spPr>
          <a:xfrm>
            <a:off x="353337" y="1858950"/>
            <a:ext cx="944326" cy="310539"/>
          </a:xfrm>
          <a:prstGeom prst="roundRect">
            <a:avLst>
              <a:gd name="adj" fmla="val 22517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tx1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spcBef>
                <a:spcPts val="1000"/>
              </a:spcBef>
              <a:defRPr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r>
              <a:rPr sz="1400"/>
              <a:t>ICMS</a:t>
            </a:r>
          </a:p>
        </p:txBody>
      </p:sp>
      <p:sp>
        <p:nvSpPr>
          <p:cNvPr id="21" name="ISS">
            <a:extLst>
              <a:ext uri="{FF2B5EF4-FFF2-40B4-BE49-F238E27FC236}">
                <a16:creationId xmlns:a16="http://schemas.microsoft.com/office/drawing/2014/main" id="{D7FCC58E-F50A-6255-A63E-55E61FC1715A}"/>
              </a:ext>
            </a:extLst>
          </p:cNvPr>
          <p:cNvSpPr/>
          <p:nvPr/>
        </p:nvSpPr>
        <p:spPr>
          <a:xfrm>
            <a:off x="353337" y="2355890"/>
            <a:ext cx="944326" cy="310539"/>
          </a:xfrm>
          <a:prstGeom prst="roundRect">
            <a:avLst>
              <a:gd name="adj" fmla="val 22517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tx1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spcBef>
                <a:spcPts val="1000"/>
              </a:spcBef>
              <a:defRPr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r>
              <a:rPr sz="1400"/>
              <a:t>ISS</a:t>
            </a:r>
          </a:p>
        </p:txBody>
      </p:sp>
      <p:sp>
        <p:nvSpPr>
          <p:cNvPr id="22" name="IPI">
            <a:extLst>
              <a:ext uri="{FF2B5EF4-FFF2-40B4-BE49-F238E27FC236}">
                <a16:creationId xmlns:a16="http://schemas.microsoft.com/office/drawing/2014/main" id="{C5AE9922-0B5B-5D2F-62E8-EF7ADCA597F8}"/>
              </a:ext>
            </a:extLst>
          </p:cNvPr>
          <p:cNvSpPr/>
          <p:nvPr/>
        </p:nvSpPr>
        <p:spPr>
          <a:xfrm>
            <a:off x="353337" y="2852751"/>
            <a:ext cx="944326" cy="307417"/>
          </a:xfrm>
          <a:prstGeom prst="roundRect">
            <a:avLst>
              <a:gd name="adj" fmla="val 22746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tx1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spcBef>
                <a:spcPts val="1000"/>
              </a:spcBef>
              <a:defRPr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r>
              <a:rPr sz="1400"/>
              <a:t>IPI</a:t>
            </a:r>
          </a:p>
        </p:txBody>
      </p:sp>
      <p:sp>
        <p:nvSpPr>
          <p:cNvPr id="23" name="PIS">
            <a:extLst>
              <a:ext uri="{FF2B5EF4-FFF2-40B4-BE49-F238E27FC236}">
                <a16:creationId xmlns:a16="http://schemas.microsoft.com/office/drawing/2014/main" id="{5CA93E33-07AB-4A57-F1FF-2FCEA2F27757}"/>
              </a:ext>
            </a:extLst>
          </p:cNvPr>
          <p:cNvSpPr/>
          <p:nvPr/>
        </p:nvSpPr>
        <p:spPr>
          <a:xfrm>
            <a:off x="353337" y="3349771"/>
            <a:ext cx="944326" cy="310539"/>
          </a:xfrm>
          <a:prstGeom prst="roundRect">
            <a:avLst>
              <a:gd name="adj" fmla="val 22517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tx1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spcBef>
                <a:spcPts val="1000"/>
              </a:spcBef>
              <a:defRPr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r>
              <a:rPr sz="1400"/>
              <a:t>PIS</a:t>
            </a:r>
          </a:p>
        </p:txBody>
      </p:sp>
      <p:sp>
        <p:nvSpPr>
          <p:cNvPr id="24" name="COFINS">
            <a:extLst>
              <a:ext uri="{FF2B5EF4-FFF2-40B4-BE49-F238E27FC236}">
                <a16:creationId xmlns:a16="http://schemas.microsoft.com/office/drawing/2014/main" id="{AC6F6AFE-8761-DC89-ECFE-8C0EB493E819}"/>
              </a:ext>
            </a:extLst>
          </p:cNvPr>
          <p:cNvSpPr/>
          <p:nvPr/>
        </p:nvSpPr>
        <p:spPr>
          <a:xfrm>
            <a:off x="353337" y="3846711"/>
            <a:ext cx="944326" cy="310539"/>
          </a:xfrm>
          <a:prstGeom prst="roundRect">
            <a:avLst>
              <a:gd name="adj" fmla="val 22517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tx1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spcBef>
                <a:spcPts val="1000"/>
              </a:spcBef>
              <a:defRPr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r>
              <a:rPr sz="1400"/>
              <a:t>COFINS</a:t>
            </a:r>
          </a:p>
        </p:txBody>
      </p:sp>
      <p:sp>
        <p:nvSpPr>
          <p:cNvPr id="25" name="IBS">
            <a:extLst>
              <a:ext uri="{FF2B5EF4-FFF2-40B4-BE49-F238E27FC236}">
                <a16:creationId xmlns:a16="http://schemas.microsoft.com/office/drawing/2014/main" id="{ACA03057-D15A-FC19-2F3C-60D707BE2755}"/>
              </a:ext>
            </a:extLst>
          </p:cNvPr>
          <p:cNvSpPr/>
          <p:nvPr/>
        </p:nvSpPr>
        <p:spPr>
          <a:xfrm>
            <a:off x="353337" y="4343651"/>
            <a:ext cx="944326" cy="310539"/>
          </a:xfrm>
          <a:prstGeom prst="roundRect">
            <a:avLst>
              <a:gd name="adj" fmla="val 22517"/>
            </a:avLst>
          </a:prstGeom>
          <a:solidFill>
            <a:srgbClr val="FFE600"/>
          </a:solidFill>
          <a:ln w="12700"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spcBef>
                <a:spcPts val="1000"/>
              </a:spcBef>
              <a:defRPr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r>
              <a:rPr sz="1400"/>
              <a:t>IBS</a:t>
            </a:r>
          </a:p>
        </p:txBody>
      </p:sp>
      <p:sp>
        <p:nvSpPr>
          <p:cNvPr id="26" name="IS">
            <a:extLst>
              <a:ext uri="{FF2B5EF4-FFF2-40B4-BE49-F238E27FC236}">
                <a16:creationId xmlns:a16="http://schemas.microsoft.com/office/drawing/2014/main" id="{7E7A8606-51D6-0E4D-C61A-4C28943CE11B}"/>
              </a:ext>
            </a:extLst>
          </p:cNvPr>
          <p:cNvSpPr/>
          <p:nvPr/>
        </p:nvSpPr>
        <p:spPr>
          <a:xfrm>
            <a:off x="353337" y="4840591"/>
            <a:ext cx="944326" cy="310539"/>
          </a:xfrm>
          <a:prstGeom prst="roundRect">
            <a:avLst>
              <a:gd name="adj" fmla="val 22517"/>
            </a:avLst>
          </a:prstGeom>
          <a:solidFill>
            <a:srgbClr val="FFE600"/>
          </a:solidFill>
          <a:ln w="12700"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spcBef>
                <a:spcPts val="1000"/>
              </a:spcBef>
              <a:defRPr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r>
              <a:rPr sz="1400"/>
              <a:t>IS</a:t>
            </a:r>
          </a:p>
        </p:txBody>
      </p:sp>
      <p:sp>
        <p:nvSpPr>
          <p:cNvPr id="27" name="CBS">
            <a:extLst>
              <a:ext uri="{FF2B5EF4-FFF2-40B4-BE49-F238E27FC236}">
                <a16:creationId xmlns:a16="http://schemas.microsoft.com/office/drawing/2014/main" id="{802ADEB9-5BBD-2AF5-D648-ED5127B5143E}"/>
              </a:ext>
            </a:extLst>
          </p:cNvPr>
          <p:cNvSpPr/>
          <p:nvPr/>
        </p:nvSpPr>
        <p:spPr>
          <a:xfrm>
            <a:off x="353337" y="5330950"/>
            <a:ext cx="944326" cy="323701"/>
          </a:xfrm>
          <a:prstGeom prst="roundRect">
            <a:avLst>
              <a:gd name="adj" fmla="val 21602"/>
            </a:avLst>
          </a:prstGeom>
          <a:solidFill>
            <a:srgbClr val="FFE600"/>
          </a:solidFill>
          <a:ln w="12700"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spcBef>
                <a:spcPts val="1000"/>
              </a:spcBef>
              <a:defRPr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r>
              <a:rPr sz="1400"/>
              <a:t>CBS</a:t>
            </a:r>
          </a:p>
        </p:txBody>
      </p:sp>
      <p:sp>
        <p:nvSpPr>
          <p:cNvPr id="28" name="Sem Alt.">
            <a:extLst>
              <a:ext uri="{FF2B5EF4-FFF2-40B4-BE49-F238E27FC236}">
                <a16:creationId xmlns:a16="http://schemas.microsoft.com/office/drawing/2014/main" id="{94E9AA8F-D19C-32CC-CC45-A18173CB0065}"/>
              </a:ext>
            </a:extLst>
          </p:cNvPr>
          <p:cNvSpPr/>
          <p:nvPr/>
        </p:nvSpPr>
        <p:spPr>
          <a:xfrm>
            <a:off x="1476331" y="1806871"/>
            <a:ext cx="3768264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C4C4CD"/>
          </a:solidFill>
          <a:ln w="12700">
            <a:solidFill>
              <a:schemeClr val="bg2">
                <a:lumMod val="40000"/>
                <a:lumOff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t>Sem Alt.</a:t>
            </a:r>
          </a:p>
        </p:txBody>
      </p:sp>
      <p:sp>
        <p:nvSpPr>
          <p:cNvPr id="29" name="Sem Alt.">
            <a:extLst>
              <a:ext uri="{FF2B5EF4-FFF2-40B4-BE49-F238E27FC236}">
                <a16:creationId xmlns:a16="http://schemas.microsoft.com/office/drawing/2014/main" id="{9EF764AC-045D-69BE-EB6F-4DDE76578578}"/>
              </a:ext>
            </a:extLst>
          </p:cNvPr>
          <p:cNvSpPr/>
          <p:nvPr/>
        </p:nvSpPr>
        <p:spPr>
          <a:xfrm>
            <a:off x="1476331" y="2303811"/>
            <a:ext cx="3768264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C4C4CD"/>
          </a:solidFill>
          <a:ln w="12700">
            <a:solidFill>
              <a:schemeClr val="bg2">
                <a:lumMod val="40000"/>
                <a:lumOff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t>Sem Alt.</a:t>
            </a:r>
          </a:p>
        </p:txBody>
      </p:sp>
      <p:sp>
        <p:nvSpPr>
          <p:cNvPr id="30" name="Sem Alt.">
            <a:extLst>
              <a:ext uri="{FF2B5EF4-FFF2-40B4-BE49-F238E27FC236}">
                <a16:creationId xmlns:a16="http://schemas.microsoft.com/office/drawing/2014/main" id="{89A0A555-3742-CE54-FD1B-48119D3A19B0}"/>
              </a:ext>
            </a:extLst>
          </p:cNvPr>
          <p:cNvSpPr/>
          <p:nvPr/>
        </p:nvSpPr>
        <p:spPr>
          <a:xfrm>
            <a:off x="1435607" y="2800751"/>
            <a:ext cx="1228995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C4C4CD"/>
          </a:solidFill>
          <a:ln w="12700">
            <a:solidFill>
              <a:schemeClr val="bg2">
                <a:lumMod val="40000"/>
                <a:lumOff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t>Sem Alt.</a:t>
            </a:r>
          </a:p>
        </p:txBody>
      </p:sp>
      <p:sp>
        <p:nvSpPr>
          <p:cNvPr id="31" name="0,1%">
            <a:extLst>
              <a:ext uri="{FF2B5EF4-FFF2-40B4-BE49-F238E27FC236}">
                <a16:creationId xmlns:a16="http://schemas.microsoft.com/office/drawing/2014/main" id="{863C0F83-34C4-9A90-DE6B-DBC754076152}"/>
              </a:ext>
            </a:extLst>
          </p:cNvPr>
          <p:cNvSpPr/>
          <p:nvPr/>
        </p:nvSpPr>
        <p:spPr>
          <a:xfrm>
            <a:off x="1476331" y="4289451"/>
            <a:ext cx="3768264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C4C4CD"/>
          </a:solidFill>
          <a:ln w="12700">
            <a:solidFill>
              <a:schemeClr val="bg2">
                <a:lumMod val="40000"/>
                <a:lumOff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t>0,1%</a:t>
            </a:r>
          </a:p>
        </p:txBody>
      </p:sp>
      <p:sp>
        <p:nvSpPr>
          <p:cNvPr id="32" name="0,9%">
            <a:extLst>
              <a:ext uri="{FF2B5EF4-FFF2-40B4-BE49-F238E27FC236}">
                <a16:creationId xmlns:a16="http://schemas.microsoft.com/office/drawing/2014/main" id="{97A09811-2D22-B49B-34E3-23926B04F8CA}"/>
              </a:ext>
            </a:extLst>
          </p:cNvPr>
          <p:cNvSpPr/>
          <p:nvPr/>
        </p:nvSpPr>
        <p:spPr>
          <a:xfrm>
            <a:off x="1435607" y="5287570"/>
            <a:ext cx="1228995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C4C4CD"/>
          </a:solidFill>
          <a:ln w="12700">
            <a:solidFill>
              <a:schemeClr val="bg2">
                <a:lumMod val="40000"/>
                <a:lumOff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 dirty="0"/>
              <a:t>0,9%</a:t>
            </a:r>
          </a:p>
        </p:txBody>
      </p:sp>
      <p:sp>
        <p:nvSpPr>
          <p:cNvPr id="33" name="Sem Alt.">
            <a:extLst>
              <a:ext uri="{FF2B5EF4-FFF2-40B4-BE49-F238E27FC236}">
                <a16:creationId xmlns:a16="http://schemas.microsoft.com/office/drawing/2014/main" id="{77329E14-D623-0E8E-A6F7-0826F7B79AF4}"/>
              </a:ext>
            </a:extLst>
          </p:cNvPr>
          <p:cNvSpPr/>
          <p:nvPr/>
        </p:nvSpPr>
        <p:spPr>
          <a:xfrm>
            <a:off x="1435607" y="3301450"/>
            <a:ext cx="1228995" cy="407180"/>
          </a:xfrm>
          <a:prstGeom prst="roundRect">
            <a:avLst>
              <a:gd name="adj" fmla="val 16519"/>
            </a:avLst>
          </a:prstGeom>
          <a:solidFill>
            <a:schemeClr val="tx1"/>
          </a:solidFill>
          <a:ln w="12700">
            <a:solidFill>
              <a:srgbClr val="FFE6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bg1"/>
                </a:solidFill>
              </a:rPr>
              <a:t>Sem Alt.</a:t>
            </a:r>
          </a:p>
        </p:txBody>
      </p:sp>
      <p:sp>
        <p:nvSpPr>
          <p:cNvPr id="34" name="Sem Alt.">
            <a:extLst>
              <a:ext uri="{FF2B5EF4-FFF2-40B4-BE49-F238E27FC236}">
                <a16:creationId xmlns:a16="http://schemas.microsoft.com/office/drawing/2014/main" id="{5BD87AB7-3083-378F-5D34-B9FBB6B29DDA}"/>
              </a:ext>
            </a:extLst>
          </p:cNvPr>
          <p:cNvSpPr/>
          <p:nvPr/>
        </p:nvSpPr>
        <p:spPr>
          <a:xfrm>
            <a:off x="1435607" y="3798390"/>
            <a:ext cx="1228995" cy="407180"/>
          </a:xfrm>
          <a:prstGeom prst="roundRect">
            <a:avLst>
              <a:gd name="adj" fmla="val 16519"/>
            </a:avLst>
          </a:prstGeom>
          <a:solidFill>
            <a:schemeClr val="tx1"/>
          </a:solidFill>
          <a:ln w="12700">
            <a:solidFill>
              <a:srgbClr val="FFE6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bg1"/>
                </a:solidFill>
              </a:rPr>
              <a:t>Sem Alt.</a:t>
            </a:r>
          </a:p>
        </p:txBody>
      </p:sp>
      <p:sp>
        <p:nvSpPr>
          <p:cNvPr id="35" name="Extinção">
            <a:extLst>
              <a:ext uri="{FF2B5EF4-FFF2-40B4-BE49-F238E27FC236}">
                <a16:creationId xmlns:a16="http://schemas.microsoft.com/office/drawing/2014/main" id="{8F8C8C4E-6EC1-63B9-7242-F0F023D45B61}"/>
              </a:ext>
            </a:extLst>
          </p:cNvPr>
          <p:cNvSpPr/>
          <p:nvPr/>
        </p:nvSpPr>
        <p:spPr>
          <a:xfrm>
            <a:off x="2753298" y="3301450"/>
            <a:ext cx="1228995" cy="407180"/>
          </a:xfrm>
          <a:prstGeom prst="roundRect">
            <a:avLst>
              <a:gd name="adj" fmla="val 16519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tx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>
                <a:solidFill>
                  <a:schemeClr val="tx1"/>
                </a:solidFill>
              </a:rPr>
              <a:t>Extinção</a:t>
            </a:r>
          </a:p>
        </p:txBody>
      </p:sp>
      <p:sp>
        <p:nvSpPr>
          <p:cNvPr id="36" name="Extinção">
            <a:extLst>
              <a:ext uri="{FF2B5EF4-FFF2-40B4-BE49-F238E27FC236}">
                <a16:creationId xmlns:a16="http://schemas.microsoft.com/office/drawing/2014/main" id="{A528678D-96CD-EFE6-5854-D9489BCE72FA}"/>
              </a:ext>
            </a:extLst>
          </p:cNvPr>
          <p:cNvSpPr/>
          <p:nvPr/>
        </p:nvSpPr>
        <p:spPr>
          <a:xfrm>
            <a:off x="2753298" y="3798390"/>
            <a:ext cx="1228995" cy="407180"/>
          </a:xfrm>
          <a:prstGeom prst="roundRect">
            <a:avLst>
              <a:gd name="adj" fmla="val 16519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tx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>
                <a:solidFill>
                  <a:schemeClr val="tx1"/>
                </a:solidFill>
              </a:rPr>
              <a:t>Extinção</a:t>
            </a:r>
          </a:p>
        </p:txBody>
      </p:sp>
      <p:sp>
        <p:nvSpPr>
          <p:cNvPr id="37" name="Extinção">
            <a:extLst>
              <a:ext uri="{FF2B5EF4-FFF2-40B4-BE49-F238E27FC236}">
                <a16:creationId xmlns:a16="http://schemas.microsoft.com/office/drawing/2014/main" id="{1BFBD36C-600E-5376-F5F9-5B0475CEBDAB}"/>
              </a:ext>
            </a:extLst>
          </p:cNvPr>
          <p:cNvSpPr/>
          <p:nvPr/>
        </p:nvSpPr>
        <p:spPr>
          <a:xfrm>
            <a:off x="2753298" y="2797245"/>
            <a:ext cx="1228995" cy="407180"/>
          </a:xfrm>
          <a:prstGeom prst="roundRect">
            <a:avLst>
              <a:gd name="adj" fmla="val 16519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tx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 err="1">
                <a:solidFill>
                  <a:schemeClr val="tx1"/>
                </a:solidFill>
              </a:rPr>
              <a:t>Alíquota</a:t>
            </a:r>
            <a:r>
              <a:rPr lang="en-US" dirty="0">
                <a:solidFill>
                  <a:schemeClr val="tx1"/>
                </a:solidFill>
              </a:rPr>
              <a:t> Zero + IPI ZFM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8" name="90%">
            <a:extLst>
              <a:ext uri="{FF2B5EF4-FFF2-40B4-BE49-F238E27FC236}">
                <a16:creationId xmlns:a16="http://schemas.microsoft.com/office/drawing/2014/main" id="{4C2FF074-EEC4-7438-D2C5-1354BC85EE5C}"/>
              </a:ext>
            </a:extLst>
          </p:cNvPr>
          <p:cNvSpPr/>
          <p:nvPr/>
        </p:nvSpPr>
        <p:spPr>
          <a:xfrm>
            <a:off x="5366683" y="2303811"/>
            <a:ext cx="1228996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C4C4CD"/>
          </a:solidFill>
          <a:ln w="12700">
            <a:solidFill>
              <a:schemeClr val="bg2">
                <a:lumMod val="40000"/>
                <a:lumOff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t>90%</a:t>
            </a:r>
          </a:p>
        </p:txBody>
      </p:sp>
      <p:sp>
        <p:nvSpPr>
          <p:cNvPr id="39" name="90%">
            <a:extLst>
              <a:ext uri="{FF2B5EF4-FFF2-40B4-BE49-F238E27FC236}">
                <a16:creationId xmlns:a16="http://schemas.microsoft.com/office/drawing/2014/main" id="{71E7AB74-B055-08D7-EB3F-11BEF40D0E20}"/>
              </a:ext>
            </a:extLst>
          </p:cNvPr>
          <p:cNvSpPr/>
          <p:nvPr/>
        </p:nvSpPr>
        <p:spPr>
          <a:xfrm>
            <a:off x="5366683" y="1806870"/>
            <a:ext cx="1228996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C4C4CD"/>
          </a:solidFill>
          <a:ln w="12700">
            <a:solidFill>
              <a:schemeClr val="bg2">
                <a:lumMod val="40000"/>
                <a:lumOff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t>90%</a:t>
            </a:r>
          </a:p>
        </p:txBody>
      </p:sp>
      <p:sp>
        <p:nvSpPr>
          <p:cNvPr id="40" name="80%">
            <a:extLst>
              <a:ext uri="{FF2B5EF4-FFF2-40B4-BE49-F238E27FC236}">
                <a16:creationId xmlns:a16="http://schemas.microsoft.com/office/drawing/2014/main" id="{D32071AE-1591-8027-0CEA-545788D25C8E}"/>
              </a:ext>
            </a:extLst>
          </p:cNvPr>
          <p:cNvSpPr/>
          <p:nvPr/>
        </p:nvSpPr>
        <p:spPr>
          <a:xfrm>
            <a:off x="6677042" y="2303811"/>
            <a:ext cx="1228995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C4C4CD"/>
          </a:solidFill>
          <a:ln w="12700">
            <a:solidFill>
              <a:schemeClr val="bg2">
                <a:lumMod val="40000"/>
                <a:lumOff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t>80%</a:t>
            </a:r>
          </a:p>
        </p:txBody>
      </p:sp>
      <p:sp>
        <p:nvSpPr>
          <p:cNvPr id="41" name="80%">
            <a:extLst>
              <a:ext uri="{FF2B5EF4-FFF2-40B4-BE49-F238E27FC236}">
                <a16:creationId xmlns:a16="http://schemas.microsoft.com/office/drawing/2014/main" id="{70D99ED2-B8A1-747E-121B-5B069E5BCC63}"/>
              </a:ext>
            </a:extLst>
          </p:cNvPr>
          <p:cNvSpPr/>
          <p:nvPr/>
        </p:nvSpPr>
        <p:spPr>
          <a:xfrm>
            <a:off x="6677042" y="1806870"/>
            <a:ext cx="1228995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C4C4CD"/>
          </a:solidFill>
          <a:ln w="12700">
            <a:solidFill>
              <a:schemeClr val="bg2">
                <a:lumMod val="40000"/>
                <a:lumOff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t>80%</a:t>
            </a:r>
          </a:p>
        </p:txBody>
      </p:sp>
      <p:sp>
        <p:nvSpPr>
          <p:cNvPr id="42" name="70%">
            <a:extLst>
              <a:ext uri="{FF2B5EF4-FFF2-40B4-BE49-F238E27FC236}">
                <a16:creationId xmlns:a16="http://schemas.microsoft.com/office/drawing/2014/main" id="{B49E9FEB-A878-154D-6528-73F28B32F107}"/>
              </a:ext>
            </a:extLst>
          </p:cNvPr>
          <p:cNvSpPr/>
          <p:nvPr/>
        </p:nvSpPr>
        <p:spPr>
          <a:xfrm>
            <a:off x="7987400" y="2303811"/>
            <a:ext cx="1228995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C4C4CD"/>
          </a:solidFill>
          <a:ln w="12700">
            <a:solidFill>
              <a:schemeClr val="bg2">
                <a:lumMod val="40000"/>
                <a:lumOff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t>70%</a:t>
            </a:r>
          </a:p>
        </p:txBody>
      </p:sp>
      <p:sp>
        <p:nvSpPr>
          <p:cNvPr id="43" name="70%">
            <a:extLst>
              <a:ext uri="{FF2B5EF4-FFF2-40B4-BE49-F238E27FC236}">
                <a16:creationId xmlns:a16="http://schemas.microsoft.com/office/drawing/2014/main" id="{2970FF82-3141-0435-4BF4-D9F1C1369BD0}"/>
              </a:ext>
            </a:extLst>
          </p:cNvPr>
          <p:cNvSpPr/>
          <p:nvPr/>
        </p:nvSpPr>
        <p:spPr>
          <a:xfrm>
            <a:off x="7987400" y="1806870"/>
            <a:ext cx="1228995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C4C4CD"/>
          </a:solidFill>
          <a:ln w="12700">
            <a:solidFill>
              <a:schemeClr val="bg2">
                <a:lumMod val="40000"/>
                <a:lumOff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t>70%</a:t>
            </a:r>
          </a:p>
        </p:txBody>
      </p:sp>
      <p:sp>
        <p:nvSpPr>
          <p:cNvPr id="44" name="60%">
            <a:extLst>
              <a:ext uri="{FF2B5EF4-FFF2-40B4-BE49-F238E27FC236}">
                <a16:creationId xmlns:a16="http://schemas.microsoft.com/office/drawing/2014/main" id="{CDF1845C-797E-552A-A608-A70D0A9BC92C}"/>
              </a:ext>
            </a:extLst>
          </p:cNvPr>
          <p:cNvSpPr/>
          <p:nvPr/>
        </p:nvSpPr>
        <p:spPr>
          <a:xfrm>
            <a:off x="9297758" y="1807125"/>
            <a:ext cx="1228995" cy="407180"/>
          </a:xfrm>
          <a:prstGeom prst="roundRect">
            <a:avLst>
              <a:gd name="adj" fmla="val 16519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tx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>
                <a:solidFill>
                  <a:schemeClr val="tx1"/>
                </a:solidFill>
              </a:rPr>
              <a:t>60%</a:t>
            </a:r>
          </a:p>
        </p:txBody>
      </p:sp>
      <p:sp>
        <p:nvSpPr>
          <p:cNvPr id="45" name="60%">
            <a:extLst>
              <a:ext uri="{FF2B5EF4-FFF2-40B4-BE49-F238E27FC236}">
                <a16:creationId xmlns:a16="http://schemas.microsoft.com/office/drawing/2014/main" id="{ECCC9E90-9AAA-AA3C-20ED-4DD8E8F46AFC}"/>
              </a:ext>
            </a:extLst>
          </p:cNvPr>
          <p:cNvSpPr/>
          <p:nvPr/>
        </p:nvSpPr>
        <p:spPr>
          <a:xfrm>
            <a:off x="9297758" y="2307570"/>
            <a:ext cx="1228995" cy="407180"/>
          </a:xfrm>
          <a:prstGeom prst="roundRect">
            <a:avLst>
              <a:gd name="adj" fmla="val 16519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tx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>
                <a:solidFill>
                  <a:schemeClr val="tx1"/>
                </a:solidFill>
              </a:rPr>
              <a:t>60%</a:t>
            </a:r>
          </a:p>
        </p:txBody>
      </p:sp>
      <p:sp>
        <p:nvSpPr>
          <p:cNvPr id="46" name="Extinção">
            <a:extLst>
              <a:ext uri="{FF2B5EF4-FFF2-40B4-BE49-F238E27FC236}">
                <a16:creationId xmlns:a16="http://schemas.microsoft.com/office/drawing/2014/main" id="{C25EB6D9-ABC2-019E-9E9A-BAFB9B17953F}"/>
              </a:ext>
            </a:extLst>
          </p:cNvPr>
          <p:cNvSpPr/>
          <p:nvPr/>
        </p:nvSpPr>
        <p:spPr>
          <a:xfrm>
            <a:off x="10608116" y="1810630"/>
            <a:ext cx="1228995" cy="407180"/>
          </a:xfrm>
          <a:prstGeom prst="roundRect">
            <a:avLst>
              <a:gd name="adj" fmla="val 16519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tx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>
                <a:solidFill>
                  <a:schemeClr val="tx1"/>
                </a:solidFill>
              </a:rPr>
              <a:t>Extinção</a:t>
            </a:r>
          </a:p>
        </p:txBody>
      </p:sp>
      <p:sp>
        <p:nvSpPr>
          <p:cNvPr id="47" name="Extinção">
            <a:extLst>
              <a:ext uri="{FF2B5EF4-FFF2-40B4-BE49-F238E27FC236}">
                <a16:creationId xmlns:a16="http://schemas.microsoft.com/office/drawing/2014/main" id="{5C78B2F8-FD70-744D-3B1E-B88077CA25E5}"/>
              </a:ext>
            </a:extLst>
          </p:cNvPr>
          <p:cNvSpPr/>
          <p:nvPr/>
        </p:nvSpPr>
        <p:spPr>
          <a:xfrm>
            <a:off x="10608116" y="2307570"/>
            <a:ext cx="1228995" cy="407180"/>
          </a:xfrm>
          <a:prstGeom prst="roundRect">
            <a:avLst>
              <a:gd name="adj" fmla="val 16519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tx2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>
                <a:solidFill>
                  <a:schemeClr val="tx1"/>
                </a:solidFill>
              </a:rPr>
              <a:t>Extinção</a:t>
            </a:r>
          </a:p>
        </p:txBody>
      </p:sp>
      <p:sp>
        <p:nvSpPr>
          <p:cNvPr id="48" name="Alíquota a ser definida pelo TCU e Senado Federal">
            <a:extLst>
              <a:ext uri="{FF2B5EF4-FFF2-40B4-BE49-F238E27FC236}">
                <a16:creationId xmlns:a16="http://schemas.microsoft.com/office/drawing/2014/main" id="{77DFEC0D-78EC-77DE-3510-703506564098}"/>
              </a:ext>
            </a:extLst>
          </p:cNvPr>
          <p:cNvSpPr/>
          <p:nvPr/>
        </p:nvSpPr>
        <p:spPr>
          <a:xfrm>
            <a:off x="5366682" y="4289451"/>
            <a:ext cx="6497975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FFE600"/>
          </a:solidFill>
          <a:ln w="12700"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2E2E37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>
                <a:solidFill>
                  <a:schemeClr val="tx1"/>
                </a:solidFill>
              </a:rPr>
              <a:t>Alíquota a ser definida pelo TCU e Senado Federal</a:t>
            </a:r>
          </a:p>
        </p:txBody>
      </p:sp>
      <p:sp>
        <p:nvSpPr>
          <p:cNvPr id="49" name="Alíquota a ser definida pelo TCU e Senado Federal">
            <a:extLst>
              <a:ext uri="{FF2B5EF4-FFF2-40B4-BE49-F238E27FC236}">
                <a16:creationId xmlns:a16="http://schemas.microsoft.com/office/drawing/2014/main" id="{815C7162-682F-075F-260C-DBD5D954B844}"/>
              </a:ext>
            </a:extLst>
          </p:cNvPr>
          <p:cNvSpPr/>
          <p:nvPr/>
        </p:nvSpPr>
        <p:spPr>
          <a:xfrm>
            <a:off x="2753298" y="4788511"/>
            <a:ext cx="9111361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FFE600"/>
          </a:solidFill>
          <a:ln w="12700"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2E2E37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>
                <a:solidFill>
                  <a:schemeClr val="tx1"/>
                </a:solidFill>
              </a:rPr>
              <a:t>Alíquota a ser definida pelo TCU e Senado Federal</a:t>
            </a:r>
          </a:p>
        </p:txBody>
      </p:sp>
      <p:sp>
        <p:nvSpPr>
          <p:cNvPr id="50" name="Alíquota a ser definida pelo TCU e Senado Federal">
            <a:extLst>
              <a:ext uri="{FF2B5EF4-FFF2-40B4-BE49-F238E27FC236}">
                <a16:creationId xmlns:a16="http://schemas.microsoft.com/office/drawing/2014/main" id="{0F19CB9C-3A69-D971-AD3E-E1B37894695D}"/>
              </a:ext>
            </a:extLst>
          </p:cNvPr>
          <p:cNvSpPr/>
          <p:nvPr/>
        </p:nvSpPr>
        <p:spPr>
          <a:xfrm>
            <a:off x="2753298" y="5285451"/>
            <a:ext cx="9111361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FFE600"/>
          </a:solidFill>
          <a:ln w="12700"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2E2E37"/>
                </a:solidFill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>
                <a:solidFill>
                  <a:schemeClr val="tx1"/>
                </a:solidFill>
              </a:rPr>
              <a:t>Alíquota a ser definida pelo TCU e Senado Federal</a:t>
            </a:r>
          </a:p>
        </p:txBody>
      </p:sp>
      <p:sp>
        <p:nvSpPr>
          <p:cNvPr id="51" name="2026 (a)">
            <a:extLst>
              <a:ext uri="{FF2B5EF4-FFF2-40B4-BE49-F238E27FC236}">
                <a16:creationId xmlns:a16="http://schemas.microsoft.com/office/drawing/2014/main" id="{A38874F9-7B56-9A22-B89E-7D8D7404DB5B}"/>
              </a:ext>
            </a:extLst>
          </p:cNvPr>
          <p:cNvSpPr/>
          <p:nvPr/>
        </p:nvSpPr>
        <p:spPr>
          <a:xfrm>
            <a:off x="1420104" y="1461185"/>
            <a:ext cx="1260000" cy="305920"/>
          </a:xfrm>
          <a:prstGeom prst="roundRect">
            <a:avLst>
              <a:gd name="adj" fmla="val 16519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Light"/>
                <a:ea typeface="EYInterstate Light"/>
                <a:cs typeface="EYInterstate Light"/>
                <a:sym typeface="EYInterstate Light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tx1"/>
                </a:solidFill>
                <a:latin typeface="EYInterstate" panose="02000503020000020004" pitchFamily="2" charset="0"/>
              </a:rPr>
              <a:t>2026 </a:t>
            </a:r>
            <a:r>
              <a:rPr b="1" dirty="0">
                <a:solidFill>
                  <a:schemeClr val="tx1"/>
                </a:solidFill>
                <a:latin typeface="EYInterstate" panose="02000503020000020004" pitchFamily="2" charset="0"/>
              </a:rPr>
              <a:t>(a)</a:t>
            </a:r>
          </a:p>
        </p:txBody>
      </p:sp>
      <p:sp>
        <p:nvSpPr>
          <p:cNvPr id="52" name="2026 (b)">
            <a:extLst>
              <a:ext uri="{FF2B5EF4-FFF2-40B4-BE49-F238E27FC236}">
                <a16:creationId xmlns:a16="http://schemas.microsoft.com/office/drawing/2014/main" id="{34533C81-1E2C-045C-4B53-E155D8BEE959}"/>
              </a:ext>
            </a:extLst>
          </p:cNvPr>
          <p:cNvSpPr/>
          <p:nvPr/>
        </p:nvSpPr>
        <p:spPr>
          <a:xfrm>
            <a:off x="2737795" y="1461185"/>
            <a:ext cx="1260000" cy="305920"/>
          </a:xfrm>
          <a:prstGeom prst="roundRect">
            <a:avLst>
              <a:gd name="adj" fmla="val 16519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Light"/>
                <a:ea typeface="EYInterstate Light"/>
                <a:cs typeface="EYInterstate Light"/>
                <a:sym typeface="EYInterstate Light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tx1"/>
                </a:solidFill>
                <a:latin typeface="EYInterstate" panose="02000503020000020004" pitchFamily="2" charset="0"/>
              </a:rPr>
              <a:t>202</a:t>
            </a:r>
            <a:r>
              <a:rPr lang="pt-BR" dirty="0">
                <a:solidFill>
                  <a:schemeClr val="tx1"/>
                </a:solidFill>
                <a:latin typeface="EYInterstate" panose="02000503020000020004" pitchFamily="2" charset="0"/>
              </a:rPr>
              <a:t>7</a:t>
            </a:r>
            <a:r>
              <a:rPr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b="1" dirty="0">
                <a:solidFill>
                  <a:schemeClr val="tx1"/>
                </a:solidFill>
                <a:latin typeface="EYInterstate" panose="02000503020000020004" pitchFamily="2" charset="0"/>
              </a:rPr>
              <a:t>(b)</a:t>
            </a:r>
          </a:p>
        </p:txBody>
      </p:sp>
      <p:sp>
        <p:nvSpPr>
          <p:cNvPr id="53" name="2028">
            <a:extLst>
              <a:ext uri="{FF2B5EF4-FFF2-40B4-BE49-F238E27FC236}">
                <a16:creationId xmlns:a16="http://schemas.microsoft.com/office/drawing/2014/main" id="{4661B174-BD21-0E5B-9570-AC06B71AFA7F}"/>
              </a:ext>
            </a:extLst>
          </p:cNvPr>
          <p:cNvSpPr/>
          <p:nvPr/>
        </p:nvSpPr>
        <p:spPr>
          <a:xfrm>
            <a:off x="4040822" y="1461185"/>
            <a:ext cx="1260000" cy="305920"/>
          </a:xfrm>
          <a:prstGeom prst="roundRect">
            <a:avLst>
              <a:gd name="adj" fmla="val 16519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Light"/>
                <a:ea typeface="EYInterstate Light"/>
                <a:cs typeface="EYInterstate Light"/>
                <a:sym typeface="EYInterstate Light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tx1"/>
                </a:solidFill>
                <a:latin typeface="EYInterstate" panose="02000503020000020004" pitchFamily="2" charset="0"/>
              </a:rPr>
              <a:t>2028</a:t>
            </a:r>
          </a:p>
        </p:txBody>
      </p:sp>
      <p:sp>
        <p:nvSpPr>
          <p:cNvPr id="54" name="2029 (c)">
            <a:extLst>
              <a:ext uri="{FF2B5EF4-FFF2-40B4-BE49-F238E27FC236}">
                <a16:creationId xmlns:a16="http://schemas.microsoft.com/office/drawing/2014/main" id="{3B71FEC8-229A-F9D4-FBCA-6D0E7E5C1B60}"/>
              </a:ext>
            </a:extLst>
          </p:cNvPr>
          <p:cNvSpPr/>
          <p:nvPr/>
        </p:nvSpPr>
        <p:spPr>
          <a:xfrm>
            <a:off x="5351181" y="1461185"/>
            <a:ext cx="1260000" cy="305920"/>
          </a:xfrm>
          <a:prstGeom prst="roundRect">
            <a:avLst>
              <a:gd name="adj" fmla="val 16519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Light"/>
                <a:ea typeface="EYInterstate Light"/>
                <a:cs typeface="EYInterstate Light"/>
                <a:sym typeface="EYInterstate Light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tx1"/>
                </a:solidFill>
                <a:latin typeface="EYInterstate" panose="02000503020000020004" pitchFamily="2" charset="0"/>
              </a:rPr>
              <a:t>2029 </a:t>
            </a:r>
            <a:r>
              <a:rPr b="1" dirty="0">
                <a:solidFill>
                  <a:schemeClr val="tx1"/>
                </a:solidFill>
                <a:latin typeface="EYInterstate" panose="02000503020000020004" pitchFamily="2" charset="0"/>
              </a:rPr>
              <a:t>(c)</a:t>
            </a:r>
          </a:p>
        </p:txBody>
      </p:sp>
      <p:sp>
        <p:nvSpPr>
          <p:cNvPr id="55" name="2030">
            <a:extLst>
              <a:ext uri="{FF2B5EF4-FFF2-40B4-BE49-F238E27FC236}">
                <a16:creationId xmlns:a16="http://schemas.microsoft.com/office/drawing/2014/main" id="{98BCCFAA-59FD-2308-63ED-9E0A8AF1549C}"/>
              </a:ext>
            </a:extLst>
          </p:cNvPr>
          <p:cNvSpPr/>
          <p:nvPr/>
        </p:nvSpPr>
        <p:spPr>
          <a:xfrm>
            <a:off x="6661540" y="1461185"/>
            <a:ext cx="1260000" cy="305920"/>
          </a:xfrm>
          <a:prstGeom prst="roundRect">
            <a:avLst>
              <a:gd name="adj" fmla="val 16519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Light"/>
                <a:ea typeface="EYInterstate Light"/>
                <a:cs typeface="EYInterstate Light"/>
                <a:sym typeface="EYInterstate Light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tx1"/>
                </a:solidFill>
                <a:latin typeface="EYInterstate" panose="02000503020000020004" pitchFamily="2" charset="0"/>
              </a:rPr>
              <a:t>2030</a:t>
            </a:r>
          </a:p>
        </p:txBody>
      </p:sp>
      <p:sp>
        <p:nvSpPr>
          <p:cNvPr id="56" name="2031">
            <a:extLst>
              <a:ext uri="{FF2B5EF4-FFF2-40B4-BE49-F238E27FC236}">
                <a16:creationId xmlns:a16="http://schemas.microsoft.com/office/drawing/2014/main" id="{894E4B05-79C9-1F80-F65E-394527CEFBB8}"/>
              </a:ext>
            </a:extLst>
          </p:cNvPr>
          <p:cNvSpPr/>
          <p:nvPr/>
        </p:nvSpPr>
        <p:spPr>
          <a:xfrm>
            <a:off x="7971899" y="1461185"/>
            <a:ext cx="1260000" cy="305920"/>
          </a:xfrm>
          <a:prstGeom prst="roundRect">
            <a:avLst>
              <a:gd name="adj" fmla="val 16519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Light"/>
                <a:ea typeface="EYInterstate Light"/>
                <a:cs typeface="EYInterstate Light"/>
                <a:sym typeface="EYInterstate Light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tx1"/>
                </a:solidFill>
                <a:latin typeface="EYInterstate" panose="02000503020000020004" pitchFamily="2" charset="0"/>
              </a:rPr>
              <a:t>2031</a:t>
            </a:r>
          </a:p>
        </p:txBody>
      </p:sp>
      <p:sp>
        <p:nvSpPr>
          <p:cNvPr id="57" name="2032">
            <a:extLst>
              <a:ext uri="{FF2B5EF4-FFF2-40B4-BE49-F238E27FC236}">
                <a16:creationId xmlns:a16="http://schemas.microsoft.com/office/drawing/2014/main" id="{E70EB8C7-2BA9-8DCF-CF14-7CAC6E515FFF}"/>
              </a:ext>
            </a:extLst>
          </p:cNvPr>
          <p:cNvSpPr/>
          <p:nvPr/>
        </p:nvSpPr>
        <p:spPr>
          <a:xfrm>
            <a:off x="9282258" y="1461185"/>
            <a:ext cx="1260000" cy="305920"/>
          </a:xfrm>
          <a:prstGeom prst="roundRect">
            <a:avLst>
              <a:gd name="adj" fmla="val 16519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Light"/>
                <a:ea typeface="EYInterstate Light"/>
                <a:cs typeface="EYInterstate Light"/>
                <a:sym typeface="EYInterstate Light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tx1"/>
                </a:solidFill>
                <a:latin typeface="EYInterstate" panose="02000503020000020004" pitchFamily="2" charset="0"/>
              </a:rPr>
              <a:t>2032</a:t>
            </a:r>
          </a:p>
        </p:txBody>
      </p:sp>
      <p:sp>
        <p:nvSpPr>
          <p:cNvPr id="58" name="2033">
            <a:extLst>
              <a:ext uri="{FF2B5EF4-FFF2-40B4-BE49-F238E27FC236}">
                <a16:creationId xmlns:a16="http://schemas.microsoft.com/office/drawing/2014/main" id="{A4F1AD9C-294C-F476-8863-A154D77B8F6E}"/>
              </a:ext>
            </a:extLst>
          </p:cNvPr>
          <p:cNvSpPr/>
          <p:nvPr/>
        </p:nvSpPr>
        <p:spPr>
          <a:xfrm>
            <a:off x="10592613" y="1461185"/>
            <a:ext cx="1260000" cy="305920"/>
          </a:xfrm>
          <a:prstGeom prst="roundRect">
            <a:avLst>
              <a:gd name="adj" fmla="val 16519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solidFill>
                  <a:srgbClr val="FFFFFF"/>
                </a:solidFill>
                <a:latin typeface="EYInterstate Light"/>
                <a:ea typeface="EYInterstate Light"/>
                <a:cs typeface="EYInterstate Light"/>
                <a:sym typeface="EYInterstate Light"/>
              </a:defRPr>
            </a:lvl1pPr>
          </a:lstStyle>
          <a:p>
            <a:pPr>
              <a:lnSpc>
                <a:spcPct val="100000"/>
              </a:lnSpc>
            </a:pPr>
            <a:r>
              <a:rPr dirty="0">
                <a:solidFill>
                  <a:schemeClr val="tx1"/>
                </a:solidFill>
                <a:latin typeface="EYInterstate" panose="02000503020000020004" pitchFamily="2" charset="0"/>
              </a:rPr>
              <a:t>2033</a:t>
            </a:r>
          </a:p>
        </p:txBody>
      </p:sp>
      <p:sp>
        <p:nvSpPr>
          <p:cNvPr id="59" name="Sem Alt.">
            <a:extLst>
              <a:ext uri="{FF2B5EF4-FFF2-40B4-BE49-F238E27FC236}">
                <a16:creationId xmlns:a16="http://schemas.microsoft.com/office/drawing/2014/main" id="{5C501485-420F-0130-9E11-452AB9211A6E}"/>
              </a:ext>
            </a:extLst>
          </p:cNvPr>
          <p:cNvSpPr/>
          <p:nvPr/>
        </p:nvSpPr>
        <p:spPr>
          <a:xfrm>
            <a:off x="4084477" y="2805431"/>
            <a:ext cx="7772562" cy="414699"/>
          </a:xfrm>
          <a:prstGeom prst="rightArrow">
            <a:avLst>
              <a:gd name="adj1" fmla="val 72152"/>
              <a:gd name="adj2" fmla="val 48485"/>
            </a:avLst>
          </a:prstGeom>
          <a:solidFill>
            <a:srgbClr val="C4C4CD"/>
          </a:solidFill>
          <a:ln w="12700">
            <a:solidFill>
              <a:schemeClr val="bg2">
                <a:lumMod val="40000"/>
                <a:lumOff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457200">
              <a:lnSpc>
                <a:spcPts val="2500"/>
              </a:lnSpc>
              <a:defRPr sz="1200">
                <a:latin typeface="EYInterstate Bold"/>
                <a:ea typeface="EYInterstate Bold"/>
                <a:cs typeface="EYInterstate Bold"/>
                <a:sym typeface="EYInterstate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/>
              <a:t>IPI ZFM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8585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95C8C-C10B-D1D1-DEBD-861F2DDB0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2" y="150812"/>
            <a:ext cx="10515600" cy="1325563"/>
          </a:xfrm>
        </p:spPr>
        <p:txBody>
          <a:bodyPr/>
          <a:lstStyle/>
          <a:p>
            <a:r>
              <a:rPr lang="en-US" dirty="0" err="1"/>
              <a:t>Regras</a:t>
            </a:r>
            <a:r>
              <a:rPr lang="en-US" dirty="0"/>
              <a:t> </a:t>
            </a:r>
            <a:r>
              <a:rPr lang="en-US" dirty="0" err="1"/>
              <a:t>gerais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997A26-3C3D-8DD3-06D2-264B7FAB4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476375"/>
            <a:ext cx="3494361" cy="317262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pt-BR" sz="1200" b="1" dirty="0"/>
              <a:t>Quando incidem o IBS e a CBS?</a:t>
            </a:r>
          </a:p>
          <a:p>
            <a:r>
              <a:rPr lang="pt-BR" sz="1200" dirty="0"/>
              <a:t>alienação de bem imóvel</a:t>
            </a:r>
          </a:p>
          <a:p>
            <a:r>
              <a:rPr lang="pt-BR" sz="1200" dirty="0"/>
              <a:t>cessão e ato translativo ou constitutivo onerosos de direitos reais sobre bens imóveis</a:t>
            </a:r>
          </a:p>
          <a:p>
            <a:r>
              <a:rPr lang="pt-BR" sz="1200" dirty="0"/>
              <a:t> locação, cessão onerosa e arrendamento de bem imóvel</a:t>
            </a:r>
          </a:p>
          <a:p>
            <a:r>
              <a:rPr lang="pt-BR" sz="1200" dirty="0"/>
              <a:t>serviços de administração e intermediação de bem imóvel</a:t>
            </a:r>
          </a:p>
          <a:p>
            <a:r>
              <a:rPr lang="pt-BR" sz="1200" dirty="0"/>
              <a:t>serviços de construção</a:t>
            </a:r>
          </a:p>
          <a:p>
            <a:r>
              <a:rPr lang="pt-BR" sz="1200" dirty="0"/>
              <a:t> servidão, cessão de uso ou de espaço, permissão de uso, direito de passagem e demais casos em que se permita a utilização de espaço físico, quando onerosos (nesse caso, aplicam-se as regras da locação)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D89DFC-3225-FC0B-6801-4291019C29D8}"/>
              </a:ext>
            </a:extLst>
          </p:cNvPr>
          <p:cNvSpPr txBox="1"/>
          <p:nvPr/>
        </p:nvSpPr>
        <p:spPr>
          <a:xfrm>
            <a:off x="352422" y="4724400"/>
            <a:ext cx="3494361" cy="156966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 err="1">
                <a:latin typeface="EYInterstate Light" panose="02000506000000020004" pitchFamily="2" charset="0"/>
              </a:rPr>
              <a:t>Quando</a:t>
            </a:r>
            <a:r>
              <a:rPr lang="en-US" sz="1200" b="1" dirty="0">
                <a:latin typeface="EYInterstate Light" panose="02000506000000020004" pitchFamily="2" charset="0"/>
              </a:rPr>
              <a:t> </a:t>
            </a:r>
            <a:r>
              <a:rPr lang="en-US" sz="1200" b="1" dirty="0" err="1">
                <a:latin typeface="EYInterstate Light" panose="02000506000000020004" pitchFamily="2" charset="0"/>
              </a:rPr>
              <a:t>não</a:t>
            </a:r>
            <a:r>
              <a:rPr lang="en-US" sz="1200" b="1" dirty="0">
                <a:latin typeface="EYInterstate Light" panose="02000506000000020004" pitchFamily="2" charset="0"/>
              </a:rPr>
              <a:t> </a:t>
            </a:r>
            <a:r>
              <a:rPr lang="en-US" sz="1200" b="1" dirty="0" err="1">
                <a:latin typeface="EYInterstate Light" panose="02000506000000020004" pitchFamily="2" charset="0"/>
              </a:rPr>
              <a:t>incidem</a:t>
            </a:r>
            <a:r>
              <a:rPr lang="en-US" sz="1200" b="1" dirty="0">
                <a:latin typeface="EYInterstate Light" panose="02000506000000020004" pitchFamily="2" charset="0"/>
              </a:rPr>
              <a:t> o IBS e a CBS:</a:t>
            </a:r>
          </a:p>
          <a:p>
            <a:endParaRPr lang="en-US" sz="1200" dirty="0">
              <a:latin typeface="EYInterstate Light" panose="0200050600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EYInterstate Light" panose="02000506000000020004" pitchFamily="2" charset="0"/>
              </a:rPr>
              <a:t>nas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operações</a:t>
            </a:r>
            <a:r>
              <a:rPr lang="en-US" sz="1200" dirty="0">
                <a:latin typeface="EYInterstate Light" panose="02000506000000020004" pitchFamily="2" charset="0"/>
              </a:rPr>
              <a:t> de </a:t>
            </a:r>
            <a:r>
              <a:rPr lang="en-US" sz="1200" dirty="0" err="1">
                <a:latin typeface="EYInterstate Light" panose="02000506000000020004" pitchFamily="2" charset="0"/>
              </a:rPr>
              <a:t>permuta</a:t>
            </a:r>
            <a:r>
              <a:rPr lang="en-US" sz="1200" dirty="0">
                <a:latin typeface="EYInterstate Light" panose="02000506000000020004" pitchFamily="2" charset="0"/>
              </a:rPr>
              <a:t> de bens </a:t>
            </a:r>
            <a:r>
              <a:rPr lang="en-US" sz="1200" dirty="0" err="1">
                <a:latin typeface="EYInterstate Light" panose="02000506000000020004" pitchFamily="2" charset="0"/>
              </a:rPr>
              <a:t>imóveis</a:t>
            </a:r>
            <a:r>
              <a:rPr lang="en-US" sz="1200" dirty="0">
                <a:latin typeface="EYInterstate Light" panose="02000506000000020004" pitchFamily="2" charset="0"/>
              </a:rPr>
              <a:t>, </a:t>
            </a:r>
            <a:r>
              <a:rPr lang="en-US" sz="1200" dirty="0" err="1">
                <a:latin typeface="EYInterstate Light" panose="02000506000000020004" pitchFamily="2" charset="0"/>
              </a:rPr>
              <a:t>exceto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sobre</a:t>
            </a:r>
            <a:r>
              <a:rPr lang="en-US" sz="1200" dirty="0">
                <a:latin typeface="EYInterstate Light" panose="02000506000000020004" pitchFamily="2" charset="0"/>
              </a:rPr>
              <a:t> a </a:t>
            </a:r>
            <a:r>
              <a:rPr lang="en-US" sz="1200" dirty="0" err="1">
                <a:latin typeface="EYInterstate Light" panose="02000506000000020004" pitchFamily="2" charset="0"/>
              </a:rPr>
              <a:t>torna</a:t>
            </a:r>
            <a:endParaRPr lang="en-US" sz="1200" dirty="0">
              <a:latin typeface="EYInterstate Light" panose="0200050600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EYInterstate Light" panose="02000506000000020004" pitchFamily="2" charset="0"/>
              </a:rPr>
              <a:t>na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constituição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ou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transmissão</a:t>
            </a:r>
            <a:r>
              <a:rPr lang="en-US" sz="1200" dirty="0">
                <a:latin typeface="EYInterstate Light" panose="02000506000000020004" pitchFamily="2" charset="0"/>
              </a:rPr>
              <a:t> de </a:t>
            </a:r>
            <a:r>
              <a:rPr lang="en-US" sz="1200" dirty="0" err="1">
                <a:latin typeface="EYInterstate Light" panose="02000506000000020004" pitchFamily="2" charset="0"/>
              </a:rPr>
              <a:t>direitos</a:t>
            </a:r>
            <a:r>
              <a:rPr lang="en-US" sz="1200" dirty="0">
                <a:latin typeface="EYInterstate Light" panose="02000506000000020004" pitchFamily="2" charset="0"/>
              </a:rPr>
              <a:t> reais de </a:t>
            </a:r>
            <a:r>
              <a:rPr lang="en-US" sz="1200" dirty="0" err="1">
                <a:latin typeface="EYInterstate Light" panose="02000506000000020004" pitchFamily="2" charset="0"/>
              </a:rPr>
              <a:t>garantia</a:t>
            </a:r>
            <a:endParaRPr lang="en-US" sz="1200" dirty="0">
              <a:latin typeface="EYInterstate Light" panose="0200050600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EYInterstate Light" panose="02000506000000020004" pitchFamily="2" charset="0"/>
              </a:rPr>
              <a:t>nas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operações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realizadas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por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pessoa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física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não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contribuinte</a:t>
            </a:r>
            <a:r>
              <a:rPr lang="en-US" sz="1200" dirty="0">
                <a:latin typeface="EYInterstate Light" panose="02000506000000020004" pitchFamily="2" charset="0"/>
              </a:rPr>
              <a:t> (</a:t>
            </a:r>
            <a:r>
              <a:rPr lang="en-US" sz="1200" dirty="0" err="1">
                <a:latin typeface="EYInterstate Light" panose="02000506000000020004" pitchFamily="2" charset="0"/>
              </a:rPr>
              <a:t>vendas</a:t>
            </a:r>
            <a:r>
              <a:rPr lang="en-US" sz="1200" dirty="0"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latin typeface="EYInterstate Light" panose="02000506000000020004" pitchFamily="2" charset="0"/>
              </a:rPr>
              <a:t>eventuais</a:t>
            </a:r>
            <a:r>
              <a:rPr lang="en-US" sz="1200" dirty="0">
                <a:latin typeface="EYInterstate Light" panose="02000506000000020004" pitchFamily="2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D4D148-9298-43AF-8AE9-5AA494BF582B}"/>
              </a:ext>
            </a:extLst>
          </p:cNvPr>
          <p:cNvSpPr txBox="1"/>
          <p:nvPr/>
        </p:nvSpPr>
        <p:spPr>
          <a:xfrm>
            <a:off x="7710836" y="2527339"/>
            <a:ext cx="3494361" cy="32316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EYInterstate Light" panose="02000506000000020004" pitchFamily="2" charset="0"/>
              </a:rPr>
              <a:t>Bases de </a:t>
            </a:r>
            <a:r>
              <a:rPr lang="en-US" sz="1200" b="1" dirty="0" err="1">
                <a:latin typeface="EYInterstate Light" panose="02000506000000020004" pitchFamily="2" charset="0"/>
              </a:rPr>
              <a:t>cálculo</a:t>
            </a:r>
            <a:r>
              <a:rPr lang="en-US" sz="1200" b="1" dirty="0">
                <a:latin typeface="EYInterstate Light" panose="02000506000000020004" pitchFamily="2" charset="0"/>
              </a:rPr>
              <a:t> do IBS e da CBS:</a:t>
            </a:r>
          </a:p>
          <a:p>
            <a:endParaRPr lang="en-US" sz="1200" dirty="0">
              <a:latin typeface="EYInterstate Light" panose="0200050600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EYInterstate Light" panose="02000506000000020004" pitchFamily="2" charset="0"/>
              </a:rPr>
              <a:t> valor da operação de alienação do bem imóvel, deduzidos dos redutores de ajuste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200" dirty="0">
              <a:latin typeface="EYInterstate Light" panose="0200050600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EYInterstate Light" panose="02000506000000020004" pitchFamily="2" charset="0"/>
              </a:rPr>
              <a:t>valor da locação, cessão onerosa ou arrendamento do bem imóvel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200" dirty="0">
              <a:latin typeface="EYInterstate Light" panose="0200050600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EYInterstate Light" panose="02000506000000020004" pitchFamily="2" charset="0"/>
              </a:rPr>
              <a:t> valor do ato oneroso translativo ou constitutivo de direitos reais sobre bens imóveis, exceto os de garantia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200" dirty="0">
              <a:latin typeface="EYInterstate Light" panose="02000506000000020004" pitchFamily="2" charset="0"/>
            </a:endParaRPr>
          </a:p>
          <a:p>
            <a:r>
              <a:rPr lang="pt-BR" sz="1200" dirty="0">
                <a:latin typeface="EYInterstate Light" panose="02000506000000020004" pitchFamily="2" charset="0"/>
              </a:rPr>
              <a:t>Arbitramento: se o valor da operação não se mostrar condizente com o valor de mercado, poderá a autoridade fiscal, determinar o efetivo valor da operação.</a:t>
            </a:r>
            <a:endParaRPr lang="en-US" sz="1200" dirty="0">
              <a:latin typeface="EYInterstate Light" panose="02000506000000020004" pitchFamily="2" charset="0"/>
            </a:endParaRPr>
          </a:p>
          <a:p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48461B-42AD-CE16-F246-A87277575DD3}"/>
              </a:ext>
            </a:extLst>
          </p:cNvPr>
          <p:cNvSpPr txBox="1"/>
          <p:nvPr/>
        </p:nvSpPr>
        <p:spPr>
          <a:xfrm>
            <a:off x="3940865" y="1408892"/>
            <a:ext cx="3676804" cy="323165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latin typeface="EYInterstate Light" panose="02000506000000020004" pitchFamily="2" charset="0"/>
              </a:rPr>
              <a:t>Redutores</a:t>
            </a:r>
            <a:r>
              <a:rPr lang="en-US" sz="1200" b="1" dirty="0">
                <a:latin typeface="EYInterstate Light" panose="02000506000000020004" pitchFamily="2" charset="0"/>
              </a:rPr>
              <a:t> de </a:t>
            </a:r>
            <a:r>
              <a:rPr lang="en-US" sz="1200" b="1" dirty="0" err="1">
                <a:latin typeface="EYInterstate Light" panose="02000506000000020004" pitchFamily="2" charset="0"/>
              </a:rPr>
              <a:t>ajuste</a:t>
            </a:r>
            <a:r>
              <a:rPr lang="en-US" sz="1200" b="1" dirty="0">
                <a:latin typeface="EYInterstate Light" panose="02000506000000020004" pitchFamily="2" charset="0"/>
              </a:rPr>
              <a:t>:</a:t>
            </a:r>
          </a:p>
          <a:p>
            <a:endParaRPr lang="en-US" sz="1200" dirty="0">
              <a:latin typeface="EYInterstate Light" panose="0200050600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EYInterstate Light" panose="02000506000000020004" pitchFamily="2" charset="0"/>
              </a:rPr>
              <a:t>para bens imóveis de propriedade do</a:t>
            </a:r>
          </a:p>
          <a:p>
            <a:r>
              <a:rPr lang="pt-BR" sz="1200" dirty="0">
                <a:latin typeface="EYInterstate Light" panose="02000506000000020004" pitchFamily="2" charset="0"/>
              </a:rPr>
              <a:t>contribuinte em 31.12.2026:  valor de aquisição do imóvel atualizado pelo IPCA ou valor de referência</a:t>
            </a:r>
          </a:p>
          <a:p>
            <a:endParaRPr lang="pt-BR" sz="1200" dirty="0">
              <a:latin typeface="EYInterstate Light" panose="0200050600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EYInterstate Light" panose="02000506000000020004" pitchFamily="2" charset="0"/>
              </a:rPr>
              <a:t>para bens imóveis adquiridos a partir de</a:t>
            </a:r>
          </a:p>
          <a:p>
            <a:r>
              <a:rPr lang="pt-BR" sz="1200" dirty="0">
                <a:latin typeface="EYInterstate Light" panose="02000506000000020004" pitchFamily="2" charset="0"/>
              </a:rPr>
              <a:t>1º.01. 2027 de alienante não sujeito ao regime regular do IBS e da CBS: valor de aquisição do bem imóvel</a:t>
            </a:r>
          </a:p>
          <a:p>
            <a:endParaRPr lang="pt-BR" sz="1200" dirty="0">
              <a:latin typeface="EYInterstate Light" panose="0200050600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EYInterstate Light" panose="02000506000000020004" pitchFamily="2" charset="0"/>
              </a:rPr>
              <a:t>para bens imóveis adquiridos a partir</a:t>
            </a:r>
          </a:p>
          <a:p>
            <a:r>
              <a:rPr lang="pt-BR" sz="1200" dirty="0">
                <a:latin typeface="EYInterstate Light" panose="02000506000000020004" pitchFamily="2" charset="0"/>
              </a:rPr>
              <a:t>de 1º.01.2027 de alienante sujeito ao regime regular do IBS e da CBS, o valor não utilizado do redutor de ajuste relativo ao bem imóvel, atualizado pelo IPCA</a:t>
            </a:r>
            <a:endParaRPr lang="en-US" sz="1200" dirty="0">
              <a:latin typeface="EYInterstate Light" panose="02000506000000020004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244432-8391-A2F2-1388-E60D12CC1F76}"/>
              </a:ext>
            </a:extLst>
          </p:cNvPr>
          <p:cNvSpPr txBox="1"/>
          <p:nvPr/>
        </p:nvSpPr>
        <p:spPr>
          <a:xfrm>
            <a:off x="7703216" y="1408892"/>
            <a:ext cx="3494361" cy="1015663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Alíquota</a:t>
            </a:r>
            <a:r>
              <a:rPr lang="en-US" sz="1200" dirty="0">
                <a:solidFill>
                  <a:schemeClr val="bg1"/>
                </a:solidFill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geral</a:t>
            </a:r>
            <a:r>
              <a:rPr lang="en-US" sz="1200" dirty="0">
                <a:solidFill>
                  <a:schemeClr val="bg1"/>
                </a:solidFill>
                <a:latin typeface="EYInterstate Light" panose="02000506000000020004" pitchFamily="2" charset="0"/>
              </a:rPr>
              <a:t>: </a:t>
            </a:r>
            <a:r>
              <a:rPr lang="en-US" sz="1200" b="1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reduzida</a:t>
            </a:r>
            <a:r>
              <a:rPr lang="en-US" sz="1200" b="1" dirty="0">
                <a:solidFill>
                  <a:schemeClr val="bg1"/>
                </a:solidFill>
                <a:latin typeface="EYInterstate Light" panose="02000506000000020004" pitchFamily="2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em</a:t>
            </a:r>
            <a:r>
              <a:rPr lang="en-US" sz="1200" b="1" dirty="0">
                <a:solidFill>
                  <a:schemeClr val="bg1"/>
                </a:solidFill>
                <a:latin typeface="EYInterstate Light" panose="02000506000000020004" pitchFamily="2" charset="0"/>
              </a:rPr>
              <a:t> 40% </a:t>
            </a:r>
            <a:r>
              <a:rPr lang="en-US" sz="1200" dirty="0">
                <a:solidFill>
                  <a:schemeClr val="bg1"/>
                </a:solidFill>
                <a:latin typeface="EYInterstate Light" panose="02000506000000020004" pitchFamily="2" charset="0"/>
              </a:rPr>
              <a:t>(16,79% se 27,97%)</a:t>
            </a:r>
          </a:p>
          <a:p>
            <a:endParaRPr lang="en-US" sz="1200" dirty="0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r>
              <a:rPr lang="en-US" sz="1200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Locação</a:t>
            </a:r>
            <a:r>
              <a:rPr lang="en-US" sz="1200" dirty="0">
                <a:solidFill>
                  <a:schemeClr val="bg1"/>
                </a:solidFill>
                <a:latin typeface="EYInterstate Light" panose="02000506000000020004" pitchFamily="2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cessão</a:t>
            </a:r>
            <a:r>
              <a:rPr lang="en-US" sz="1200" dirty="0">
                <a:solidFill>
                  <a:schemeClr val="bg1"/>
                </a:solidFill>
                <a:latin typeface="EYInterstate Light" panose="02000506000000020004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onerosa</a:t>
            </a:r>
            <a:r>
              <a:rPr lang="en-US" sz="1200" dirty="0">
                <a:solidFill>
                  <a:schemeClr val="bg1"/>
                </a:solidFill>
                <a:latin typeface="EYInterstate Light" panose="02000506000000020004" pitchFamily="2" charset="0"/>
              </a:rPr>
              <a:t> e </a:t>
            </a:r>
            <a:r>
              <a:rPr lang="en-US" sz="1200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arrendamento</a:t>
            </a:r>
            <a:r>
              <a:rPr lang="en-US" sz="1200" dirty="0">
                <a:solidFill>
                  <a:schemeClr val="bg1"/>
                </a:solidFill>
                <a:latin typeface="EYInterstate Light" panose="02000506000000020004" pitchFamily="2" charset="0"/>
              </a:rPr>
              <a:t>: </a:t>
            </a:r>
            <a:r>
              <a:rPr lang="en-US" sz="1200" b="1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reduzida</a:t>
            </a:r>
            <a:r>
              <a:rPr lang="en-US" sz="1200" b="1" dirty="0">
                <a:solidFill>
                  <a:schemeClr val="bg1"/>
                </a:solidFill>
                <a:latin typeface="EYInterstate Light" panose="02000506000000020004" pitchFamily="2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em</a:t>
            </a:r>
            <a:r>
              <a:rPr lang="en-US" sz="1200" b="1" dirty="0">
                <a:solidFill>
                  <a:schemeClr val="bg1"/>
                </a:solidFill>
                <a:latin typeface="EYInterstate Light" panose="02000506000000020004" pitchFamily="2" charset="0"/>
              </a:rPr>
              <a:t> 60% </a:t>
            </a:r>
            <a:r>
              <a:rPr lang="en-US" sz="1200" dirty="0">
                <a:solidFill>
                  <a:schemeClr val="bg1"/>
                </a:solidFill>
                <a:latin typeface="EYInterstate Light" panose="02000506000000020004" pitchFamily="2" charset="0"/>
              </a:rPr>
              <a:t>(11.19% se 27,97%)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07E029-873B-ED83-7720-CDD88CB81E95}"/>
              </a:ext>
            </a:extLst>
          </p:cNvPr>
          <p:cNvSpPr txBox="1"/>
          <p:nvPr/>
        </p:nvSpPr>
        <p:spPr>
          <a:xfrm>
            <a:off x="3946990" y="4724400"/>
            <a:ext cx="3677717" cy="1938992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Redutor</a:t>
            </a:r>
            <a:r>
              <a:rPr lang="en-US" sz="1200" b="1" dirty="0">
                <a:solidFill>
                  <a:schemeClr val="bg1"/>
                </a:solidFill>
                <a:latin typeface="EYInterstate Light" panose="02000506000000020004" pitchFamily="2" charset="0"/>
              </a:rPr>
              <a:t> social: </a:t>
            </a:r>
          </a:p>
          <a:p>
            <a:endParaRPr lang="en-US" sz="1200" dirty="0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r>
              <a:rPr lang="pt-BR" sz="1200" dirty="0">
                <a:solidFill>
                  <a:schemeClr val="bg1"/>
                </a:solidFill>
                <a:latin typeface="EYInterstate Light" panose="02000506000000020004" pitchFamily="2" charset="0"/>
              </a:rPr>
              <a:t>Aplicável na alienação de imóvel</a:t>
            </a:r>
          </a:p>
          <a:p>
            <a:r>
              <a:rPr lang="pt-BR" sz="1200" dirty="0">
                <a:solidFill>
                  <a:schemeClr val="bg1"/>
                </a:solidFill>
                <a:latin typeface="EYInterstate Light" panose="02000506000000020004" pitchFamily="2" charset="0"/>
              </a:rPr>
              <a:t>novo ou de lote residencial e também na locação.</a:t>
            </a:r>
          </a:p>
          <a:p>
            <a:r>
              <a:rPr lang="pt-BR" sz="1200" dirty="0">
                <a:solidFill>
                  <a:schemeClr val="bg1"/>
                </a:solidFill>
                <a:latin typeface="EYInterstate Light" panose="02000506000000020004" pitchFamily="2" charset="0"/>
              </a:rPr>
              <a:t>Dedução da base de cálculo do IBS/CBS no valor de R$ 100.000,00 por bem imóvel residencial novo e de R$ 30.000,00 por lote residencial, até o limite do valor da base de cálculo, após a dedução do redutor de ajuste. Na locação, o valor a ser deduzido é de R$400,00.</a:t>
            </a:r>
            <a:endParaRPr lang="en-US" sz="1200" dirty="0">
              <a:latin typeface="EYInterstate" panose="02000503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871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95C8C-C10B-D1D1-DEBD-861F2DDB0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" y="-177594"/>
            <a:ext cx="10515600" cy="1325563"/>
          </a:xfrm>
        </p:spPr>
        <p:txBody>
          <a:bodyPr/>
          <a:lstStyle/>
          <a:p>
            <a:r>
              <a:rPr lang="en-US" dirty="0"/>
              <a:t>RET vs </a:t>
            </a:r>
            <a:r>
              <a:rPr lang="en-US" dirty="0" err="1"/>
              <a:t>Reforma</a:t>
            </a:r>
            <a:r>
              <a:rPr lang="en-US" dirty="0"/>
              <a:t> </a:t>
            </a:r>
            <a:r>
              <a:rPr lang="en-US" dirty="0" err="1"/>
              <a:t>Tributária</a:t>
            </a:r>
            <a:r>
              <a:rPr lang="en-US" dirty="0"/>
              <a:t>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1F5C9F3-219C-66B0-42F4-BEC00DBDD9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744227" y="706773"/>
          <a:ext cx="3162300" cy="2755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FEA00B04-0704-1B2A-52A8-E882E2B8A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3" y="1147969"/>
            <a:ext cx="31623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A11BC92-F20B-DD31-5836-CAFBD5296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83" y="2473532"/>
            <a:ext cx="3168650" cy="5397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097C1B9-F39B-3FBA-C7FD-6123418CDB57}"/>
              </a:ext>
            </a:extLst>
          </p:cNvPr>
          <p:cNvSpPr txBox="1"/>
          <p:nvPr/>
        </p:nvSpPr>
        <p:spPr>
          <a:xfrm>
            <a:off x="7029116" y="1116752"/>
            <a:ext cx="48203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EYInterstate" panose="02000503020000020004" pitchFamily="2" charset="0"/>
              </a:rPr>
              <a:t>O que </a:t>
            </a:r>
            <a:r>
              <a:rPr lang="en-US" sz="1200" dirty="0" err="1">
                <a:latin typeface="EYInterstate" panose="02000503020000020004" pitchFamily="2" charset="0"/>
              </a:rPr>
              <a:t>precisa</a:t>
            </a:r>
            <a:r>
              <a:rPr lang="en-US" sz="1200" dirty="0">
                <a:latin typeface="EYInterstate" panose="02000503020000020004" pitchFamily="2" charset="0"/>
              </a:rPr>
              <a:t> ser </a:t>
            </a:r>
            <a:r>
              <a:rPr lang="en-US" sz="1200" dirty="0" err="1">
                <a:latin typeface="EYInterstate" panose="02000503020000020004" pitchFamily="2" charset="0"/>
              </a:rPr>
              <a:t>avaliado</a:t>
            </a:r>
            <a:r>
              <a:rPr lang="en-US" sz="1200" dirty="0">
                <a:latin typeface="EYInterstate" panose="02000503020000020004" pitchFamily="2" charset="0"/>
              </a:rPr>
              <a:t> para se </a:t>
            </a:r>
            <a:r>
              <a:rPr lang="en-US" sz="1200" dirty="0" err="1">
                <a:latin typeface="EYInterstate" panose="02000503020000020004" pitchFamily="2" charset="0"/>
              </a:rPr>
              <a:t>realizar</a:t>
            </a:r>
            <a:r>
              <a:rPr lang="en-US" sz="1200" dirty="0">
                <a:latin typeface="EYInterstate" panose="02000503020000020004" pitchFamily="2" charset="0"/>
              </a:rPr>
              <a:t> </a:t>
            </a:r>
            <a:r>
              <a:rPr lang="en-US" sz="1200" dirty="0" err="1">
                <a:latin typeface="EYInterstate" panose="02000503020000020004" pitchFamily="2" charset="0"/>
              </a:rPr>
              <a:t>uma</a:t>
            </a:r>
            <a:r>
              <a:rPr lang="en-US" sz="1200" dirty="0">
                <a:latin typeface="EYInterstate" panose="02000503020000020004" pitchFamily="2" charset="0"/>
              </a:rPr>
              <a:t> </a:t>
            </a:r>
            <a:r>
              <a:rPr lang="en-US" sz="1200" dirty="0" err="1">
                <a:latin typeface="EYInterstate" panose="02000503020000020004" pitchFamily="2" charset="0"/>
              </a:rPr>
              <a:t>comparação</a:t>
            </a:r>
            <a:r>
              <a:rPr lang="en-US" sz="1200" dirty="0">
                <a:latin typeface="EYInterstate" panose="02000503020000020004" pitchFamily="2" charset="0"/>
              </a:rPr>
              <a:t> </a:t>
            </a:r>
            <a:r>
              <a:rPr lang="en-US" sz="1200" dirty="0" err="1">
                <a:latin typeface="EYInterstate" panose="02000503020000020004" pitchFamily="2" charset="0"/>
              </a:rPr>
              <a:t>adequada</a:t>
            </a:r>
            <a:r>
              <a:rPr lang="en-US" sz="1200" dirty="0">
                <a:latin typeface="EYInterstate" panose="02000503020000020004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200" dirty="0">
              <a:latin typeface="EYInterstate" panose="02000503020000020004" pitchFamily="2" charset="0"/>
            </a:endParaRPr>
          </a:p>
          <a:p>
            <a:pPr marL="171450" indent="-171450" algn="l" fontAlgn="base">
              <a:buFont typeface="Wingdings" panose="05000000000000000000" pitchFamily="2" charset="2"/>
              <a:buChar char="ü"/>
            </a:pPr>
            <a:r>
              <a:rPr lang="pt-BR" sz="1200" dirty="0">
                <a:highlight>
                  <a:srgbClr val="FFFFFF"/>
                </a:highlight>
                <a:latin typeface="EYInterstate" panose="02000503020000020004" pitchFamily="2" charset="0"/>
              </a:rPr>
              <a:t>A</a:t>
            </a:r>
            <a:r>
              <a:rPr lang="pt-BR" sz="1200" b="0" i="0" dirty="0">
                <a:effectLst/>
                <a:highlight>
                  <a:srgbClr val="FFFFFF"/>
                </a:highlight>
                <a:latin typeface="EYInterstate" panose="02000503020000020004" pitchFamily="2" charset="0"/>
              </a:rPr>
              <a:t>penas a diferença entre o custo de venda e o valor do terreno será base para tributação</a:t>
            </a:r>
          </a:p>
          <a:p>
            <a:pPr algn="l" fontAlgn="base"/>
            <a:endParaRPr lang="pt-BR" sz="1200" b="0" i="0" dirty="0">
              <a:effectLst/>
              <a:highlight>
                <a:srgbClr val="FFFFFF"/>
              </a:highlight>
              <a:latin typeface="EYInterstate" panose="02000503020000020004" pitchFamily="2" charset="0"/>
            </a:endParaRPr>
          </a:p>
          <a:p>
            <a:pPr marL="171450" indent="-171450" algn="l" fontAlgn="base">
              <a:buFont typeface="Wingdings" panose="05000000000000000000" pitchFamily="2" charset="2"/>
              <a:buChar char="ü"/>
            </a:pPr>
            <a:r>
              <a:rPr lang="pt-BR" sz="1200" dirty="0">
                <a:highlight>
                  <a:srgbClr val="FFFFFF"/>
                </a:highlight>
                <a:latin typeface="EYInterstate" panose="02000503020000020004" pitchFamily="2" charset="0"/>
              </a:rPr>
              <a:t>R</a:t>
            </a:r>
            <a:r>
              <a:rPr lang="pt-BR" sz="1200" b="0" i="0" dirty="0">
                <a:effectLst/>
                <a:highlight>
                  <a:srgbClr val="FFFFFF"/>
                </a:highlight>
                <a:latin typeface="EYInterstate" panose="02000503020000020004" pitchFamily="2" charset="0"/>
              </a:rPr>
              <a:t>edutor social de R$ 100 mil sobre o valor tributado, o que irá reduzir o custo de imóveis populares</a:t>
            </a:r>
          </a:p>
          <a:p>
            <a:pPr algn="l" fontAlgn="base"/>
            <a:endParaRPr lang="pt-BR" sz="1200" dirty="0">
              <a:highlight>
                <a:srgbClr val="FFFFFF"/>
              </a:highlight>
              <a:latin typeface="EYInterstate" panose="02000503020000020004" pitchFamily="2" charset="0"/>
            </a:endParaRPr>
          </a:p>
          <a:p>
            <a:pPr marL="171450" indent="-171450" algn="l" fontAlgn="base">
              <a:buFont typeface="Wingdings" panose="05000000000000000000" pitchFamily="2" charset="2"/>
              <a:buChar char="ü"/>
            </a:pPr>
            <a:r>
              <a:rPr lang="pt-BR" sz="1200" b="0" i="0" dirty="0">
                <a:effectLst/>
                <a:highlight>
                  <a:srgbClr val="FFFFFF"/>
                </a:highlight>
                <a:latin typeface="EYInterstate" panose="02000503020000020004" pitchFamily="2" charset="0"/>
              </a:rPr>
              <a:t>Recuperação dos valores pagos na aquisição de material de construção e serviços pela incorporadora</a:t>
            </a:r>
            <a:endParaRPr lang="en-US" sz="1200" dirty="0">
              <a:latin typeface="EYInterstate" panose="02000503020000020004" pitchFamily="2" charset="0"/>
            </a:endParaRPr>
          </a:p>
        </p:txBody>
      </p:sp>
      <p:sp>
        <p:nvSpPr>
          <p:cNvPr id="26" name="Multiplication Sign 25">
            <a:extLst>
              <a:ext uri="{FF2B5EF4-FFF2-40B4-BE49-F238E27FC236}">
                <a16:creationId xmlns:a16="http://schemas.microsoft.com/office/drawing/2014/main" id="{2A8E605F-11D2-C66E-C109-8782A37892A7}"/>
              </a:ext>
            </a:extLst>
          </p:cNvPr>
          <p:cNvSpPr/>
          <p:nvPr/>
        </p:nvSpPr>
        <p:spPr>
          <a:xfrm>
            <a:off x="4622082" y="1010779"/>
            <a:ext cx="1135781" cy="2147510"/>
          </a:xfrm>
          <a:prstGeom prst="mathMultiply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E93895-A206-9335-8EE0-1F535FDF0EAD}"/>
              </a:ext>
            </a:extLst>
          </p:cNvPr>
          <p:cNvSpPr txBox="1"/>
          <p:nvPr/>
        </p:nvSpPr>
        <p:spPr>
          <a:xfrm>
            <a:off x="227079" y="3599253"/>
            <a:ext cx="1136173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pt-BR" sz="1200" b="0" i="1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EYInterstate" panose="02000503020000020004" pitchFamily="2" charset="0"/>
              </a:rPr>
              <a:t>Com esse novo modelo de tributação, sem considerar os ganhos de eficiência que resultam da reforma tributária, o custo de um imóvel popular novo (valor de R$ 200 mil) deverá cair cerca de 3,5% e o custo de um imóvel de alto padrão novo (valor de R$ 2 milhões) deverá subir cerca de 3,5%. Mas a Reforma Tributária deverá aumentar muito a eficiência do setor de construção e incorporação, pois ao permitir a recuperação de créditos sobre os insumos vai permitir a adoção de métodos construtivos muito mais eficientes. Com esse ganho de produtividade, é quase certo que o preço mesmo dos imóveis novos de alto padrão seja reduzido em relação à situação atual. Ou seja, o novo modelo beneficia sobretudo os imóveis populares, mas será positivo também para os imóveis de alto padrão.</a:t>
            </a:r>
          </a:p>
          <a:p>
            <a:pPr algn="l" fontAlgn="base"/>
            <a:endParaRPr lang="pt-BR" sz="1200" b="0" i="1" dirty="0">
              <a:solidFill>
                <a:srgbClr val="555555"/>
              </a:solidFill>
              <a:effectLst/>
              <a:highlight>
                <a:srgbClr val="FFFFFF"/>
              </a:highlight>
              <a:latin typeface="EYInterstate" panose="02000503020000020004" pitchFamily="2" charset="0"/>
            </a:endParaRPr>
          </a:p>
          <a:p>
            <a:pPr algn="l" fontAlgn="base"/>
            <a:r>
              <a:rPr lang="pt-BR" sz="1200" b="0" i="1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EYInterstate" panose="02000503020000020004" pitchFamily="2" charset="0"/>
              </a:rPr>
              <a:t>Por fim, no caso de uma empresa que tenha como atividade a compra e venda de imóveis, a tributação incidirá apenas sobre a diferença do preço de venda e de aquisição de imóveis. Assim, por exemplo, se uma empresa comprar um imóvel por R$ 1 milhão e vender por R$ 1,1 milhão, o imposto incidirá com a alíquota reduzida (15,9%) sobre R$ 100 mil, resultando em um imposto de R$ 15,9 mil. Ou seja, apenas a margem da empresa será tributada e a empresa ainda poderá recuperar o crédito do imposto incidente em todas as suas despesas administrativas (contador, eletricidade etc).</a:t>
            </a:r>
          </a:p>
          <a:p>
            <a:pPr algn="l" fontAlgn="base"/>
            <a:r>
              <a:rPr lang="pt-BR" sz="1200" b="0" i="1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EYInterstate" panose="02000503020000020004" pitchFamily="2" charset="0"/>
              </a:rPr>
              <a:t>Ao contrário das notícias inverídicas que estão circulando, a Reforma Tributária será positiva para o setor imobiliário brasileiro e será justa, pois tributará menos os imóveis populares que os imóveis de alto padrão. (FONTE: </a:t>
            </a:r>
            <a:r>
              <a:rPr lang="pt-BR" sz="1200" i="1" dirty="0">
                <a:hlinkClick r:id="rId5"/>
              </a:rPr>
              <a:t>Reforma Tributária será positiva para o setor imobiliário — Ministério da Fazenda (www.gov.br)</a:t>
            </a:r>
            <a:r>
              <a:rPr lang="pt-BR" sz="1200" i="1" dirty="0"/>
              <a:t> em 12.07.2024)</a:t>
            </a:r>
            <a:endParaRPr lang="pt-BR" sz="1200" b="0" i="1" dirty="0">
              <a:solidFill>
                <a:srgbClr val="555555"/>
              </a:solidFill>
              <a:effectLst/>
              <a:highlight>
                <a:srgbClr val="FFFFFF"/>
              </a:highlight>
              <a:latin typeface="EYInterstate" panose="02000503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701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4E15A-19DF-4E5B-6F5F-4FA4D080E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83" y="369974"/>
            <a:ext cx="11522075" cy="1325563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O que </a:t>
            </a:r>
            <a:r>
              <a:rPr lang="en-US" dirty="0" err="1"/>
              <a:t>muda</a:t>
            </a:r>
            <a:r>
              <a:rPr lang="en-US" dirty="0"/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2AD95E-DB66-BCD5-32BF-38DC17E88F8F}"/>
              </a:ext>
            </a:extLst>
          </p:cNvPr>
          <p:cNvSpPr txBox="1"/>
          <p:nvPr/>
        </p:nvSpPr>
        <p:spPr>
          <a:xfrm>
            <a:off x="701626" y="1891692"/>
            <a:ext cx="4824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EYInterstate" panose="02000503020000020004" pitchFamily="2" charset="0"/>
              </a:rPr>
              <a:t>Cenário</a:t>
            </a:r>
            <a:r>
              <a:rPr lang="en-US" sz="1400" dirty="0">
                <a:latin typeface="EYInterstate" panose="02000503020000020004" pitchFamily="2" charset="0"/>
              </a:rPr>
              <a:t> </a:t>
            </a:r>
            <a:r>
              <a:rPr lang="en-US" sz="1400" dirty="0" err="1">
                <a:latin typeface="EYInterstate" panose="02000503020000020004" pitchFamily="2" charset="0"/>
              </a:rPr>
              <a:t>Atual</a:t>
            </a:r>
            <a:endParaRPr lang="en-US" sz="1400" dirty="0">
              <a:latin typeface="EYInterstate" panose="02000503020000020004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F3A71B-5FCE-9DC3-D289-05EE9442D71B}"/>
              </a:ext>
            </a:extLst>
          </p:cNvPr>
          <p:cNvSpPr/>
          <p:nvPr/>
        </p:nvSpPr>
        <p:spPr>
          <a:xfrm>
            <a:off x="559316" y="1510056"/>
            <a:ext cx="3530720" cy="3082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BAD715-519F-9073-03AC-AD3CEED281A8}"/>
              </a:ext>
            </a:extLst>
          </p:cNvPr>
          <p:cNvSpPr txBox="1"/>
          <p:nvPr/>
        </p:nvSpPr>
        <p:spPr>
          <a:xfrm>
            <a:off x="930734" y="1508760"/>
            <a:ext cx="2795297" cy="30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latin typeface="EYInterstate" panose="02000503020000020004" pitchFamily="2" charset="0"/>
              </a:rPr>
              <a:t>Serviços</a:t>
            </a:r>
            <a:r>
              <a:rPr lang="en-US" sz="1400" b="1" dirty="0">
                <a:latin typeface="EYInterstate" panose="02000503020000020004" pitchFamily="2" charset="0"/>
              </a:rPr>
              <a:t> de </a:t>
            </a:r>
            <a:r>
              <a:rPr lang="en-US" sz="1400" b="1" dirty="0" err="1">
                <a:latin typeface="EYInterstate" panose="02000503020000020004" pitchFamily="2" charset="0"/>
              </a:rPr>
              <a:t>Construção</a:t>
            </a:r>
            <a:endParaRPr lang="en-US" sz="1400" b="1" dirty="0">
              <a:latin typeface="EYInterstate" panose="0200050302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A487B1-E3B1-3C75-3D5A-88AD0C13DAEA}"/>
              </a:ext>
            </a:extLst>
          </p:cNvPr>
          <p:cNvSpPr/>
          <p:nvPr/>
        </p:nvSpPr>
        <p:spPr>
          <a:xfrm>
            <a:off x="559316" y="1869475"/>
            <a:ext cx="3538134" cy="30824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C74A18-DD45-3F44-0A96-854625C5CEB5}"/>
              </a:ext>
            </a:extLst>
          </p:cNvPr>
          <p:cNvSpPr/>
          <p:nvPr/>
        </p:nvSpPr>
        <p:spPr>
          <a:xfrm>
            <a:off x="559317" y="2698876"/>
            <a:ext cx="1742425" cy="1108286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Tributos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(PIS/COFINS, IPI, ICMS e ISS) 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incidentes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nas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aquisições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não</a:t>
            </a:r>
            <a:r>
              <a:rPr lang="en-US" sz="1000" b="1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recuperáveis</a:t>
            </a:r>
            <a:endParaRPr lang="en-US" sz="1000" b="1" dirty="0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7EEC25-2598-77AB-A54E-2C711B5285A0}"/>
              </a:ext>
            </a:extLst>
          </p:cNvPr>
          <p:cNvSpPr/>
          <p:nvPr/>
        </p:nvSpPr>
        <p:spPr>
          <a:xfrm>
            <a:off x="2349813" y="2693957"/>
            <a:ext cx="1742425" cy="1108286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2%-5% ISS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3,65% PIS/COFINS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Polêmica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na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dedução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de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materiais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(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fornecidos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e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produzidos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fora do local da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obra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64997D-A6D7-8EAC-724C-6AAAE5D33384}"/>
              </a:ext>
            </a:extLst>
          </p:cNvPr>
          <p:cNvSpPr/>
          <p:nvPr/>
        </p:nvSpPr>
        <p:spPr>
          <a:xfrm>
            <a:off x="532674" y="3865875"/>
            <a:ext cx="3538134" cy="30824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A72744-625A-F16A-B8C7-4EF9FF08E828}"/>
              </a:ext>
            </a:extLst>
          </p:cNvPr>
          <p:cNvSpPr/>
          <p:nvPr/>
        </p:nvSpPr>
        <p:spPr>
          <a:xfrm>
            <a:off x="543104" y="4228316"/>
            <a:ext cx="1742425" cy="4299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Compra</a:t>
            </a:r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 de bens e </a:t>
            </a:r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serviços</a:t>
            </a:r>
            <a:endParaRPr lang="en-US" sz="1200" b="1" dirty="0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1AD5E6-5E27-4D02-0330-B52B5A7F85A3}"/>
              </a:ext>
            </a:extLst>
          </p:cNvPr>
          <p:cNvSpPr/>
          <p:nvPr/>
        </p:nvSpPr>
        <p:spPr>
          <a:xfrm>
            <a:off x="543104" y="4714487"/>
            <a:ext cx="1742425" cy="1121105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Tributos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(IBS e CBS) 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incidentes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nas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aquisições</a:t>
            </a:r>
            <a:r>
              <a:rPr lang="en-US" sz="1000" b="1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recuperáveis</a:t>
            </a:r>
            <a:endParaRPr lang="en-US" sz="1000" b="1" dirty="0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59F40E-B2BA-1557-5978-353F97CAB887}"/>
              </a:ext>
            </a:extLst>
          </p:cNvPr>
          <p:cNvSpPr/>
          <p:nvPr/>
        </p:nvSpPr>
        <p:spPr>
          <a:xfrm>
            <a:off x="2329916" y="4714516"/>
            <a:ext cx="1740893" cy="1121076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EYInterstate" panose="02000503020000020004" pitchFamily="2" charset="0"/>
              </a:rPr>
              <a:t>16,79% IBS/CBS**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err="1">
                <a:solidFill>
                  <a:schemeClr val="tx1"/>
                </a:solidFill>
                <a:latin typeface="EYInterstate" panose="02000503020000020004" pitchFamily="2" charset="0"/>
              </a:rPr>
              <a:t>Dedução</a:t>
            </a:r>
            <a:r>
              <a:rPr lang="en-US" sz="900" dirty="0">
                <a:solidFill>
                  <a:schemeClr val="tx1"/>
                </a:solidFill>
                <a:latin typeface="EYInterstate" panose="02000503020000020004" pitchFamily="2" charset="0"/>
              </a:rPr>
              <a:t> de </a:t>
            </a:r>
            <a:r>
              <a:rPr lang="en-US" sz="900" dirty="0" err="1">
                <a:solidFill>
                  <a:schemeClr val="tx1"/>
                </a:solidFill>
                <a:latin typeface="EYInterstate" panose="02000503020000020004" pitchFamily="2" charset="0"/>
              </a:rPr>
              <a:t>materiais</a:t>
            </a:r>
            <a:r>
              <a:rPr lang="en-US" sz="9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latin typeface="EYInterstate" panose="02000503020000020004" pitchFamily="2" charset="0"/>
              </a:rPr>
              <a:t>fornecidos</a:t>
            </a:r>
            <a:r>
              <a:rPr lang="en-US" sz="9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latin typeface="EYInterstate" panose="02000503020000020004" pitchFamily="2" charset="0"/>
              </a:rPr>
              <a:t>direta</a:t>
            </a:r>
            <a:r>
              <a:rPr lang="en-US" sz="9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latin typeface="EYInterstate" panose="02000503020000020004" pitchFamily="2" charset="0"/>
              </a:rPr>
              <a:t>ou</a:t>
            </a:r>
            <a:r>
              <a:rPr lang="en-US" sz="9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latin typeface="EYInterstate" panose="02000503020000020004" pitchFamily="2" charset="0"/>
              </a:rPr>
              <a:t>indiretamente</a:t>
            </a:r>
            <a:r>
              <a:rPr lang="en-US" sz="900" dirty="0">
                <a:solidFill>
                  <a:schemeClr val="tx1"/>
                </a:solidFill>
                <a:latin typeface="EYInterstate" panose="02000503020000020004" pitchFamily="2" charset="0"/>
              </a:rPr>
              <a:t> pela </a:t>
            </a:r>
            <a:r>
              <a:rPr lang="en-US" sz="900" dirty="0" err="1">
                <a:solidFill>
                  <a:schemeClr val="tx1"/>
                </a:solidFill>
                <a:latin typeface="EYInterstate" panose="02000503020000020004" pitchFamily="2" charset="0"/>
              </a:rPr>
              <a:t>construtora</a:t>
            </a:r>
            <a:r>
              <a:rPr lang="en-US" sz="900" dirty="0">
                <a:solidFill>
                  <a:schemeClr val="tx1"/>
                </a:solidFill>
                <a:latin typeface="EYInterstate" panose="02000503020000020004" pitchFamily="2" charset="0"/>
              </a:rPr>
              <a:t> (resolve a </a:t>
            </a:r>
            <a:r>
              <a:rPr lang="en-US" sz="900" dirty="0" err="1">
                <a:solidFill>
                  <a:schemeClr val="tx1"/>
                </a:solidFill>
                <a:latin typeface="EYInterstate" panose="02000503020000020004" pitchFamily="2" charset="0"/>
              </a:rPr>
              <a:t>polêmica</a:t>
            </a:r>
            <a:r>
              <a:rPr lang="en-US" sz="900" dirty="0">
                <a:solidFill>
                  <a:schemeClr val="tx1"/>
                </a:solidFill>
                <a:latin typeface="EYInterstate" panose="02000503020000020004" pitchFamily="2" charset="0"/>
              </a:rPr>
              <a:t>?)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 err="1">
                <a:solidFill>
                  <a:schemeClr val="tx1"/>
                </a:solidFill>
                <a:latin typeface="EYInterstate" panose="02000503020000020004" pitchFamily="2" charset="0"/>
              </a:rPr>
              <a:t>Subempreitadas</a:t>
            </a:r>
            <a:r>
              <a:rPr lang="en-US" sz="900" dirty="0">
                <a:solidFill>
                  <a:schemeClr val="tx1"/>
                </a:solidFill>
                <a:latin typeface="EYInterstate" panose="02000503020000020004" pitchFamily="2" charset="0"/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F0D173-D783-2013-4C1E-50A8E14DC9E6}"/>
              </a:ext>
            </a:extLst>
          </p:cNvPr>
          <p:cNvSpPr txBox="1"/>
          <p:nvPr/>
        </p:nvSpPr>
        <p:spPr>
          <a:xfrm>
            <a:off x="314272" y="3863409"/>
            <a:ext cx="3716268" cy="30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/>
                </a:solidFill>
                <a:latin typeface="EYInterstate" panose="02000503020000020004" pitchFamily="2" charset="0"/>
              </a:rPr>
              <a:t>Com </a:t>
            </a:r>
            <a:r>
              <a:rPr lang="en-US" sz="1400" dirty="0" err="1">
                <a:solidFill>
                  <a:schemeClr val="bg2"/>
                </a:solidFill>
                <a:latin typeface="EYInterstate" panose="02000503020000020004" pitchFamily="2" charset="0"/>
              </a:rPr>
              <a:t>Reforma</a:t>
            </a:r>
            <a:endParaRPr lang="en-US" sz="1400" dirty="0">
              <a:solidFill>
                <a:schemeClr val="bg2"/>
              </a:solidFill>
              <a:latin typeface="EYInterstate" panose="02000503020000020004" pitchFamily="2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E2B9D5A-D997-5FC5-F465-58381CF795D7}"/>
              </a:ext>
            </a:extLst>
          </p:cNvPr>
          <p:cNvSpPr/>
          <p:nvPr/>
        </p:nvSpPr>
        <p:spPr>
          <a:xfrm>
            <a:off x="4239993" y="1510056"/>
            <a:ext cx="3530720" cy="3082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2E3700B-57B5-A1D5-40EB-9547893054C6}"/>
              </a:ext>
            </a:extLst>
          </p:cNvPr>
          <p:cNvSpPr txBox="1"/>
          <p:nvPr/>
        </p:nvSpPr>
        <p:spPr>
          <a:xfrm>
            <a:off x="4611411" y="1508760"/>
            <a:ext cx="2795297" cy="30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latin typeface="EYInterstate" panose="02000503020000020004" pitchFamily="2" charset="0"/>
              </a:rPr>
              <a:t>Obras</a:t>
            </a:r>
            <a:r>
              <a:rPr lang="en-US" sz="1400" b="1" dirty="0">
                <a:latin typeface="EYInterstate" panose="02000503020000020004" pitchFamily="2" charset="0"/>
              </a:rPr>
              <a:t> de </a:t>
            </a:r>
            <a:r>
              <a:rPr lang="en-US" sz="1400" b="1" dirty="0" err="1">
                <a:latin typeface="EYInterstate" panose="02000503020000020004" pitchFamily="2" charset="0"/>
              </a:rPr>
              <a:t>Infraestrutura</a:t>
            </a:r>
            <a:endParaRPr lang="en-US" sz="1400" b="1" dirty="0">
              <a:latin typeface="EYInterstate" panose="02000503020000020004" pitchFamily="2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62C8A4B-D6D0-1879-C4E9-1EF03CF1C697}"/>
              </a:ext>
            </a:extLst>
          </p:cNvPr>
          <p:cNvSpPr/>
          <p:nvPr/>
        </p:nvSpPr>
        <p:spPr>
          <a:xfrm>
            <a:off x="4239993" y="1878619"/>
            <a:ext cx="3538134" cy="30824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B7299B0-408A-FF30-B179-F7FBB4121942}"/>
              </a:ext>
            </a:extLst>
          </p:cNvPr>
          <p:cNvSpPr/>
          <p:nvPr/>
        </p:nvSpPr>
        <p:spPr>
          <a:xfrm>
            <a:off x="4239994" y="2698876"/>
            <a:ext cx="1742425" cy="1109974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2%-5% ISS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REIDI, REPORTO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IPI (salvo REPORTO e </a:t>
            </a: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incentivos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ICMS (</a:t>
            </a: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exceto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 se </a:t>
            </a: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desonerado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950" dirty="0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27BA8E3-0631-23E3-5490-CCB5F95F18F9}"/>
              </a:ext>
            </a:extLst>
          </p:cNvPr>
          <p:cNvSpPr/>
          <p:nvPr/>
        </p:nvSpPr>
        <p:spPr>
          <a:xfrm>
            <a:off x="6030490" y="2693957"/>
            <a:ext cx="1742425" cy="1109974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2%-5% ISS (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polêmica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dedução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0% PIS/COFINS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IPI (salvo REPORTO e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incentivos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ICMS (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exceto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se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desonerado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)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65D33F1-E842-9207-8C06-D4081D173EEA}"/>
              </a:ext>
            </a:extLst>
          </p:cNvPr>
          <p:cNvSpPr/>
          <p:nvPr/>
        </p:nvSpPr>
        <p:spPr>
          <a:xfrm>
            <a:off x="4241899" y="3875019"/>
            <a:ext cx="3538134" cy="30824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06DE344-3126-FD2E-3096-7634FF48899E}"/>
              </a:ext>
            </a:extLst>
          </p:cNvPr>
          <p:cNvSpPr/>
          <p:nvPr/>
        </p:nvSpPr>
        <p:spPr>
          <a:xfrm>
            <a:off x="4259992" y="4726974"/>
            <a:ext cx="1742425" cy="1108618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REIDI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REPORTO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Outras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hipóteses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 de </a:t>
            </a: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desoneração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 de bens de capital </a:t>
            </a: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podem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 ser </a:t>
            </a: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aplicáveis</a:t>
            </a:r>
            <a:endParaRPr lang="en-US" sz="950" dirty="0">
              <a:solidFill>
                <a:schemeClr val="tx1"/>
              </a:solidFill>
              <a:latin typeface="EYInterstate" panose="0200050302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950" dirty="0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6890F48-3FEB-1F23-0068-B3C7F5AFADC2}"/>
              </a:ext>
            </a:extLst>
          </p:cNvPr>
          <p:cNvSpPr/>
          <p:nvPr/>
        </p:nvSpPr>
        <p:spPr>
          <a:xfrm>
            <a:off x="6041540" y="4717817"/>
            <a:ext cx="1747637" cy="1108618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0% IBS/CBS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Dedução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de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materiais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fornecidos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direta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ou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indiretamente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pela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construtora</a:t>
            </a:r>
            <a:endParaRPr lang="en-US" sz="1000" dirty="0">
              <a:solidFill>
                <a:schemeClr val="tx1"/>
              </a:solidFill>
              <a:latin typeface="EYInterstate" panose="0200050302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Subempreitadas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?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5848F96-623B-E926-27C9-41FE64483A88}"/>
              </a:ext>
            </a:extLst>
          </p:cNvPr>
          <p:cNvSpPr txBox="1"/>
          <p:nvPr/>
        </p:nvSpPr>
        <p:spPr>
          <a:xfrm>
            <a:off x="4220724" y="3890841"/>
            <a:ext cx="3716268" cy="30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EYInterstate" panose="02000503020000020004" pitchFamily="2" charset="0"/>
              </a:rPr>
              <a:t>Com </a:t>
            </a:r>
            <a:r>
              <a:rPr lang="en-US" sz="1400" dirty="0" err="1">
                <a:solidFill>
                  <a:schemeClr val="bg1"/>
                </a:solidFill>
                <a:latin typeface="EYInterstate" panose="02000503020000020004" pitchFamily="2" charset="0"/>
              </a:rPr>
              <a:t>Reforma</a:t>
            </a:r>
            <a:endParaRPr lang="en-US" sz="1400" dirty="0">
              <a:solidFill>
                <a:schemeClr val="bg1"/>
              </a:solidFill>
              <a:latin typeface="EYInterstate" panose="02000503020000020004" pitchFamily="2" charset="0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2BA6F8C-A8CC-7F8A-6BD7-1FDA836904B5}"/>
              </a:ext>
            </a:extLst>
          </p:cNvPr>
          <p:cNvGrpSpPr/>
          <p:nvPr/>
        </p:nvGrpSpPr>
        <p:grpSpPr>
          <a:xfrm>
            <a:off x="2336048" y="4244665"/>
            <a:ext cx="5453129" cy="427571"/>
            <a:chOff x="1871184" y="4063724"/>
            <a:chExt cx="5453129" cy="42757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3795125-7080-0E52-F593-759A2E9ED6C4}"/>
                </a:ext>
              </a:extLst>
            </p:cNvPr>
            <p:cNvSpPr/>
            <p:nvPr/>
          </p:nvSpPr>
          <p:spPr>
            <a:xfrm>
              <a:off x="1871184" y="4063724"/>
              <a:ext cx="1742425" cy="427571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EYInterstate" panose="02000503020000020004" pitchFamily="2" charset="0"/>
                </a:rPr>
                <a:t>Faturamento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FDA369F-20F7-A972-58D0-C13945CF09E2}"/>
                </a:ext>
              </a:extLst>
            </p:cNvPr>
            <p:cNvSpPr/>
            <p:nvPr/>
          </p:nvSpPr>
          <p:spPr>
            <a:xfrm>
              <a:off x="5581888" y="4072868"/>
              <a:ext cx="1742425" cy="41841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EYInterstate" panose="02000503020000020004" pitchFamily="2" charset="0"/>
                </a:rPr>
                <a:t>Faturamento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BBBE8AA-AC75-CDD6-9FB6-33EB0C631054}"/>
                </a:ext>
              </a:extLst>
            </p:cNvPr>
            <p:cNvSpPr/>
            <p:nvPr/>
          </p:nvSpPr>
          <p:spPr>
            <a:xfrm>
              <a:off x="3795128" y="4072882"/>
              <a:ext cx="1742425" cy="41841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>
                  <a:solidFill>
                    <a:schemeClr val="tx1"/>
                  </a:solidFill>
                  <a:latin typeface="EYInterstate" panose="02000503020000020004" pitchFamily="2" charset="0"/>
                </a:rPr>
                <a:t>Compra</a:t>
              </a:r>
              <a:r>
                <a:rPr lang="en-US" sz="1200" b="1" dirty="0">
                  <a:solidFill>
                    <a:schemeClr val="tx1"/>
                  </a:solidFill>
                  <a:latin typeface="EYInterstate" panose="02000503020000020004" pitchFamily="2" charset="0"/>
                </a:rPr>
                <a:t> de bens e </a:t>
              </a:r>
              <a:r>
                <a:rPr lang="en-US" sz="1200" b="1" dirty="0" err="1">
                  <a:solidFill>
                    <a:schemeClr val="tx1"/>
                  </a:solidFill>
                  <a:latin typeface="EYInterstate" panose="02000503020000020004" pitchFamily="2" charset="0"/>
                </a:rPr>
                <a:t>serviços</a:t>
              </a:r>
              <a:endParaRPr lang="en-US" sz="1200" b="1" dirty="0">
                <a:solidFill>
                  <a:schemeClr val="tx1"/>
                </a:solidFill>
                <a:latin typeface="EYInterstate" panose="02000503020000020004" pitchFamily="2" charset="0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F13D1FD-EB5C-C679-A6B7-97F386A5AE2D}"/>
              </a:ext>
            </a:extLst>
          </p:cNvPr>
          <p:cNvSpPr txBox="1"/>
          <p:nvPr/>
        </p:nvSpPr>
        <p:spPr>
          <a:xfrm>
            <a:off x="4097450" y="1862723"/>
            <a:ext cx="3716268" cy="30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bg1"/>
                </a:solidFill>
                <a:latin typeface="EYInterstate" panose="02000503020000020004" pitchFamily="2" charset="0"/>
              </a:rPr>
              <a:t>Cenário</a:t>
            </a:r>
            <a:r>
              <a:rPr lang="en-US" sz="1400" dirty="0">
                <a:solidFill>
                  <a:schemeClr val="bg1"/>
                </a:solidFill>
                <a:latin typeface="EYInterstate" panose="02000503020000020004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EYInterstate" panose="02000503020000020004" pitchFamily="2" charset="0"/>
              </a:rPr>
              <a:t>Atual</a:t>
            </a:r>
            <a:endParaRPr lang="en-US" sz="1400" dirty="0">
              <a:solidFill>
                <a:schemeClr val="bg1"/>
              </a:solidFill>
              <a:latin typeface="EYInterstate" panose="02000503020000020004" pitchFamily="2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7B1D306-56CE-9B5E-55E6-45D504FA1CFC}"/>
              </a:ext>
            </a:extLst>
          </p:cNvPr>
          <p:cNvSpPr/>
          <p:nvPr/>
        </p:nvSpPr>
        <p:spPr>
          <a:xfrm>
            <a:off x="559316" y="2219294"/>
            <a:ext cx="1742425" cy="4184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Compra</a:t>
            </a:r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 de bens e </a:t>
            </a:r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serviços</a:t>
            </a:r>
            <a:endParaRPr lang="en-US" sz="1200" b="1" dirty="0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9F68226-A16F-4FA7-E74B-FCB5D1164157}"/>
              </a:ext>
            </a:extLst>
          </p:cNvPr>
          <p:cNvSpPr/>
          <p:nvPr/>
        </p:nvSpPr>
        <p:spPr>
          <a:xfrm>
            <a:off x="2349813" y="2221402"/>
            <a:ext cx="1742425" cy="42757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Faturamento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A6A3C0D-9C60-4F2E-E282-8586C319A612}"/>
              </a:ext>
            </a:extLst>
          </p:cNvPr>
          <p:cNvSpPr/>
          <p:nvPr/>
        </p:nvSpPr>
        <p:spPr>
          <a:xfrm>
            <a:off x="6042610" y="2230546"/>
            <a:ext cx="1742425" cy="4184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Faturamento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699F4DF-3FF2-E141-7ED0-316301C643AB}"/>
              </a:ext>
            </a:extLst>
          </p:cNvPr>
          <p:cNvSpPr/>
          <p:nvPr/>
        </p:nvSpPr>
        <p:spPr>
          <a:xfrm>
            <a:off x="4246325" y="2230560"/>
            <a:ext cx="1742425" cy="4184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Compra</a:t>
            </a:r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 de bens e </a:t>
            </a:r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serviços</a:t>
            </a:r>
            <a:endParaRPr lang="en-US" sz="1200" b="1" dirty="0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2B4F6F2-B78F-E19A-7008-F7F2F62F82DC}"/>
              </a:ext>
            </a:extLst>
          </p:cNvPr>
          <p:cNvSpPr/>
          <p:nvPr/>
        </p:nvSpPr>
        <p:spPr>
          <a:xfrm>
            <a:off x="7947352" y="1510056"/>
            <a:ext cx="3530720" cy="3082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E7A5832-26EC-5EEF-D789-FC7A19BF0227}"/>
              </a:ext>
            </a:extLst>
          </p:cNvPr>
          <p:cNvSpPr txBox="1"/>
          <p:nvPr/>
        </p:nvSpPr>
        <p:spPr>
          <a:xfrm>
            <a:off x="8318770" y="1508760"/>
            <a:ext cx="2795297" cy="30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latin typeface="EYInterstate" panose="02000503020000020004" pitchFamily="2" charset="0"/>
              </a:rPr>
              <a:t>Locação</a:t>
            </a:r>
            <a:endParaRPr lang="en-US" sz="1400" b="1" dirty="0">
              <a:latin typeface="EYInterstate" panose="02000503020000020004" pitchFamily="2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201F17B-0AEC-16AB-56A4-AB2E9EDD2B2F}"/>
              </a:ext>
            </a:extLst>
          </p:cNvPr>
          <p:cNvSpPr/>
          <p:nvPr/>
        </p:nvSpPr>
        <p:spPr>
          <a:xfrm>
            <a:off x="7947352" y="1878619"/>
            <a:ext cx="3538134" cy="30824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016C3B8-5CE8-240A-25D9-DDD127126AC2}"/>
              </a:ext>
            </a:extLst>
          </p:cNvPr>
          <p:cNvSpPr/>
          <p:nvPr/>
        </p:nvSpPr>
        <p:spPr>
          <a:xfrm>
            <a:off x="7947353" y="2698876"/>
            <a:ext cx="1742425" cy="1109974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N/A</a:t>
            </a:r>
            <a:endParaRPr lang="en-US" sz="950" b="1" dirty="0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D7A1F51-2E28-66F3-DF3C-64486A28599F}"/>
              </a:ext>
            </a:extLst>
          </p:cNvPr>
          <p:cNvSpPr/>
          <p:nvPr/>
        </p:nvSpPr>
        <p:spPr>
          <a:xfrm>
            <a:off x="9737849" y="2693957"/>
            <a:ext cx="1742425" cy="1109974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3,65%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ou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9,25% PIS/COFINS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4FE2A38-CB6B-1D4C-D4E7-3B60980E9CC9}"/>
              </a:ext>
            </a:extLst>
          </p:cNvPr>
          <p:cNvSpPr/>
          <p:nvPr/>
        </p:nvSpPr>
        <p:spPr>
          <a:xfrm>
            <a:off x="7949258" y="3875019"/>
            <a:ext cx="3538134" cy="30824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D4CCEE6-0EA6-8BAD-12F1-4FB6C1FDFD67}"/>
              </a:ext>
            </a:extLst>
          </p:cNvPr>
          <p:cNvSpPr/>
          <p:nvPr/>
        </p:nvSpPr>
        <p:spPr>
          <a:xfrm>
            <a:off x="7959687" y="4714516"/>
            <a:ext cx="1742425" cy="1108618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Despesas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diversas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, marketing e </a:t>
            </a: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outras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passam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 a </a:t>
            </a: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gerar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950" dirty="0" err="1">
                <a:solidFill>
                  <a:schemeClr val="tx1"/>
                </a:solidFill>
                <a:latin typeface="EYInterstate" panose="02000503020000020004" pitchFamily="2" charset="0"/>
              </a:rPr>
              <a:t>crédito</a:t>
            </a:r>
            <a:r>
              <a:rPr lang="en-US" sz="950" dirty="0">
                <a:solidFill>
                  <a:schemeClr val="tx1"/>
                </a:solidFill>
                <a:latin typeface="EYInterstate" panose="02000503020000020004" pitchFamily="2" charset="0"/>
              </a:rPr>
              <a:t> de IBS e CBS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B88F783-95A9-4B4D-4443-6D6AE0D539C8}"/>
              </a:ext>
            </a:extLst>
          </p:cNvPr>
          <p:cNvSpPr/>
          <p:nvPr/>
        </p:nvSpPr>
        <p:spPr>
          <a:xfrm>
            <a:off x="9748899" y="4717817"/>
            <a:ext cx="1747637" cy="1105317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11,19% IBS e CBS** (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redução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 de 60% da </a:t>
            </a:r>
            <a:r>
              <a:rPr lang="en-US" sz="1000" dirty="0" err="1">
                <a:solidFill>
                  <a:schemeClr val="tx1"/>
                </a:solidFill>
                <a:latin typeface="EYInterstate" panose="02000503020000020004" pitchFamily="2" charset="0"/>
              </a:rPr>
              <a:t>alíquota</a:t>
            </a:r>
            <a:r>
              <a:rPr lang="en-US" sz="1000" dirty="0">
                <a:solidFill>
                  <a:schemeClr val="tx1"/>
                </a:solidFill>
                <a:latin typeface="EYInterstate" panose="02000503020000020004" pitchFamily="2" charset="0"/>
              </a:rPr>
              <a:t>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4F218C3-9DD3-F1AA-31B0-ACF88F7154A5}"/>
              </a:ext>
            </a:extLst>
          </p:cNvPr>
          <p:cNvSpPr txBox="1"/>
          <p:nvPr/>
        </p:nvSpPr>
        <p:spPr>
          <a:xfrm>
            <a:off x="7928083" y="3890841"/>
            <a:ext cx="3716268" cy="30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EYInterstate" panose="02000503020000020004" pitchFamily="2" charset="0"/>
              </a:rPr>
              <a:t>Com </a:t>
            </a:r>
            <a:r>
              <a:rPr lang="en-US" sz="1400" dirty="0" err="1">
                <a:solidFill>
                  <a:schemeClr val="bg1"/>
                </a:solidFill>
                <a:latin typeface="EYInterstate" panose="02000503020000020004" pitchFamily="2" charset="0"/>
              </a:rPr>
              <a:t>Reforma</a:t>
            </a:r>
            <a:endParaRPr lang="en-US" sz="1400" dirty="0">
              <a:solidFill>
                <a:schemeClr val="bg1"/>
              </a:solidFill>
              <a:latin typeface="EYInterstate" panose="02000503020000020004" pitchFamily="2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12E8084-C288-D2E9-AE27-3CD237B61009}"/>
              </a:ext>
            </a:extLst>
          </p:cNvPr>
          <p:cNvSpPr/>
          <p:nvPr/>
        </p:nvSpPr>
        <p:spPr>
          <a:xfrm>
            <a:off x="9740444" y="2230546"/>
            <a:ext cx="1742425" cy="4184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Faturamento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021544B-B08F-EB6B-9069-2F0E59624A0F}"/>
              </a:ext>
            </a:extLst>
          </p:cNvPr>
          <p:cNvSpPr/>
          <p:nvPr/>
        </p:nvSpPr>
        <p:spPr>
          <a:xfrm>
            <a:off x="7953684" y="2230560"/>
            <a:ext cx="1742425" cy="4184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Compra</a:t>
            </a:r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 de bens e </a:t>
            </a:r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serviços</a:t>
            </a:r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*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56D65A7-CB22-A1A8-40AE-2C3DEBE79B4E}"/>
              </a:ext>
            </a:extLst>
          </p:cNvPr>
          <p:cNvSpPr txBox="1"/>
          <p:nvPr/>
        </p:nvSpPr>
        <p:spPr>
          <a:xfrm>
            <a:off x="7843978" y="1878016"/>
            <a:ext cx="3716268" cy="30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bg1"/>
                </a:solidFill>
                <a:latin typeface="EYInterstate" panose="02000503020000020004" pitchFamily="2" charset="0"/>
              </a:rPr>
              <a:t>Cenário</a:t>
            </a:r>
            <a:r>
              <a:rPr lang="en-US" sz="1400" dirty="0">
                <a:solidFill>
                  <a:schemeClr val="bg1"/>
                </a:solidFill>
                <a:latin typeface="EYInterstate" panose="02000503020000020004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EYInterstate" panose="02000503020000020004" pitchFamily="2" charset="0"/>
              </a:rPr>
              <a:t>Atual</a:t>
            </a:r>
            <a:endParaRPr lang="en-US" sz="1400" dirty="0">
              <a:solidFill>
                <a:schemeClr val="bg1"/>
              </a:solidFill>
              <a:latin typeface="EYInterstate" panose="02000503020000020004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823536E-07F1-E1E0-E27A-00B85979FF9E}"/>
              </a:ext>
            </a:extLst>
          </p:cNvPr>
          <p:cNvSpPr txBox="1"/>
          <p:nvPr/>
        </p:nvSpPr>
        <p:spPr>
          <a:xfrm>
            <a:off x="373768" y="1849126"/>
            <a:ext cx="3716268" cy="308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bg2"/>
                </a:solidFill>
                <a:latin typeface="EYInterstate" panose="02000503020000020004" pitchFamily="2" charset="0"/>
              </a:rPr>
              <a:t>Cenário</a:t>
            </a:r>
            <a:r>
              <a:rPr lang="en-US" sz="1400" dirty="0">
                <a:solidFill>
                  <a:schemeClr val="bg2"/>
                </a:solidFill>
                <a:latin typeface="EYInterstate" panose="02000503020000020004" pitchFamily="2" charset="0"/>
              </a:rPr>
              <a:t> </a:t>
            </a:r>
            <a:r>
              <a:rPr lang="en-US" sz="1400" dirty="0" err="1">
                <a:solidFill>
                  <a:schemeClr val="bg2"/>
                </a:solidFill>
                <a:latin typeface="EYInterstate" panose="02000503020000020004" pitchFamily="2" charset="0"/>
              </a:rPr>
              <a:t>Atual</a:t>
            </a:r>
            <a:endParaRPr lang="en-US" sz="1400" dirty="0">
              <a:solidFill>
                <a:schemeClr val="bg2"/>
              </a:solidFill>
              <a:latin typeface="EYInterstate" panose="02000503020000020004" pitchFamily="2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64D6B7C-78C9-3179-7FD3-0DBBB4557408}"/>
              </a:ext>
            </a:extLst>
          </p:cNvPr>
          <p:cNvSpPr/>
          <p:nvPr/>
        </p:nvSpPr>
        <p:spPr>
          <a:xfrm>
            <a:off x="7956878" y="4254087"/>
            <a:ext cx="1742425" cy="4184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Compra</a:t>
            </a:r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 de bens e </a:t>
            </a:r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serviços</a:t>
            </a:r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*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A731A69-482F-77BB-01EE-5EEEEADF00A4}"/>
              </a:ext>
            </a:extLst>
          </p:cNvPr>
          <p:cNvSpPr/>
          <p:nvPr/>
        </p:nvSpPr>
        <p:spPr>
          <a:xfrm>
            <a:off x="9748899" y="4249243"/>
            <a:ext cx="1742425" cy="4184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Faturamento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95D749E-FD6D-F429-D42D-D00031A14548}"/>
              </a:ext>
            </a:extLst>
          </p:cNvPr>
          <p:cNvSpPr txBox="1"/>
          <p:nvPr/>
        </p:nvSpPr>
        <p:spPr>
          <a:xfrm>
            <a:off x="7502487" y="5903063"/>
            <a:ext cx="3518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EYInterstate Light" panose="02000506000000020004" pitchFamily="2" charset="0"/>
              </a:rPr>
              <a:t>* A </a:t>
            </a:r>
            <a:r>
              <a:rPr lang="en-US" sz="800" i="1" dirty="0" err="1">
                <a:latin typeface="EYInterstate Light" panose="02000506000000020004" pitchFamily="2" charset="0"/>
              </a:rPr>
              <a:t>aquisição</a:t>
            </a:r>
            <a:r>
              <a:rPr lang="en-US" sz="800" i="1" dirty="0">
                <a:latin typeface="EYInterstate Light" panose="02000506000000020004" pitchFamily="2" charset="0"/>
              </a:rPr>
              <a:t> do </a:t>
            </a:r>
            <a:r>
              <a:rPr lang="en-US" sz="800" i="1" dirty="0" err="1">
                <a:latin typeface="EYInterstate Light" panose="02000506000000020004" pitchFamily="2" charset="0"/>
              </a:rPr>
              <a:t>imóvel</a:t>
            </a:r>
            <a:r>
              <a:rPr lang="en-US" sz="800" i="1" dirty="0">
                <a:latin typeface="EYInterstate Light" panose="02000506000000020004" pitchFamily="2" charset="0"/>
              </a:rPr>
              <a:t> </a:t>
            </a:r>
            <a:r>
              <a:rPr lang="en-US" sz="800" i="1" dirty="0" err="1">
                <a:latin typeface="EYInterstate Light" panose="02000506000000020004" pitchFamily="2" charset="0"/>
              </a:rPr>
              <a:t>locado</a:t>
            </a:r>
            <a:r>
              <a:rPr lang="en-US" sz="800" i="1" dirty="0">
                <a:latin typeface="EYInterstate Light" panose="02000506000000020004" pitchFamily="2" charset="0"/>
              </a:rPr>
              <a:t> </a:t>
            </a:r>
            <a:r>
              <a:rPr lang="en-US" sz="800" i="1" dirty="0" err="1">
                <a:latin typeface="EYInterstate Light" panose="02000506000000020004" pitchFamily="2" charset="0"/>
              </a:rPr>
              <a:t>não</a:t>
            </a:r>
            <a:r>
              <a:rPr lang="en-US" sz="800" i="1" dirty="0">
                <a:latin typeface="EYInterstate Light" panose="02000506000000020004" pitchFamily="2" charset="0"/>
              </a:rPr>
              <a:t> </a:t>
            </a:r>
            <a:r>
              <a:rPr lang="en-US" sz="800" i="1" dirty="0" err="1">
                <a:latin typeface="EYInterstate Light" panose="02000506000000020004" pitchFamily="2" charset="0"/>
              </a:rPr>
              <a:t>foi</a:t>
            </a:r>
            <a:r>
              <a:rPr lang="en-US" sz="800" i="1" dirty="0">
                <a:latin typeface="EYInterstate Light" panose="02000506000000020004" pitchFamily="2" charset="0"/>
              </a:rPr>
              <a:t> </a:t>
            </a:r>
            <a:r>
              <a:rPr lang="en-US" sz="800" i="1" dirty="0" err="1">
                <a:latin typeface="EYInterstate Light" panose="02000506000000020004" pitchFamily="2" charset="0"/>
              </a:rPr>
              <a:t>considerada</a:t>
            </a:r>
            <a:r>
              <a:rPr lang="en-US" sz="800" i="1" dirty="0">
                <a:latin typeface="EYInterstate Light" panose="02000506000000020004" pitchFamily="2" charset="0"/>
              </a:rPr>
              <a:t> para fins da </a:t>
            </a:r>
            <a:r>
              <a:rPr lang="en-US" sz="800" i="1" dirty="0" err="1">
                <a:latin typeface="EYInterstate Light" panose="02000506000000020004" pitchFamily="2" charset="0"/>
              </a:rPr>
              <a:t>análise</a:t>
            </a:r>
            <a:r>
              <a:rPr lang="en-US" sz="800" i="1" dirty="0">
                <a:latin typeface="EYInterstate Light" panose="02000506000000020004" pitchFamily="2" charset="0"/>
              </a:rPr>
              <a:t>.</a:t>
            </a:r>
          </a:p>
          <a:p>
            <a:r>
              <a:rPr lang="en-US" sz="800" i="1" dirty="0">
                <a:latin typeface="EYInterstate Light" panose="02000506000000020004" pitchFamily="2" charset="0"/>
              </a:rPr>
              <a:t>**</a:t>
            </a:r>
            <a:r>
              <a:rPr lang="en-US" sz="800" i="1" dirty="0" err="1">
                <a:latin typeface="EYInterstate Light" panose="02000506000000020004" pitchFamily="2" charset="0"/>
              </a:rPr>
              <a:t>Considerando</a:t>
            </a:r>
            <a:r>
              <a:rPr lang="en-US" sz="800" i="1" dirty="0">
                <a:latin typeface="EYInterstate Light" panose="02000506000000020004" pitchFamily="2" charset="0"/>
              </a:rPr>
              <a:t> </a:t>
            </a:r>
            <a:r>
              <a:rPr lang="en-US" sz="800" i="1" dirty="0" err="1">
                <a:latin typeface="EYInterstate Light" panose="02000506000000020004" pitchFamily="2" charset="0"/>
              </a:rPr>
              <a:t>alíquota</a:t>
            </a:r>
            <a:r>
              <a:rPr lang="en-US" sz="800" i="1" dirty="0">
                <a:latin typeface="EYInterstate Light" panose="02000506000000020004" pitchFamily="2" charset="0"/>
              </a:rPr>
              <a:t> </a:t>
            </a:r>
            <a:r>
              <a:rPr lang="en-US" sz="800" i="1" dirty="0" err="1">
                <a:latin typeface="EYInterstate Light" panose="02000506000000020004" pitchFamily="2" charset="0"/>
              </a:rPr>
              <a:t>padrão</a:t>
            </a:r>
            <a:r>
              <a:rPr lang="en-US" sz="800" i="1" dirty="0">
                <a:latin typeface="EYInterstate Light" panose="02000506000000020004" pitchFamily="2" charset="0"/>
              </a:rPr>
              <a:t> de 27,97%, </a:t>
            </a:r>
            <a:r>
              <a:rPr lang="en-US" sz="800" i="1" dirty="0" err="1">
                <a:latin typeface="EYInterstate Light" panose="02000506000000020004" pitchFamily="2" charset="0"/>
              </a:rPr>
              <a:t>recém-divulgada</a:t>
            </a:r>
            <a:r>
              <a:rPr lang="en-US" sz="800" i="1" dirty="0">
                <a:latin typeface="EYInterstate Light" panose="02000506000000020004" pitchFamily="2" charset="0"/>
              </a:rPr>
              <a:t> </a:t>
            </a:r>
            <a:r>
              <a:rPr lang="en-US" sz="800" i="1" dirty="0" err="1">
                <a:latin typeface="EYInterstate Light" panose="02000506000000020004" pitchFamily="2" charset="0"/>
              </a:rPr>
              <a:t>pelo</a:t>
            </a:r>
            <a:r>
              <a:rPr lang="en-US" sz="800" i="1" dirty="0">
                <a:latin typeface="EYInterstate Light" panose="02000506000000020004" pitchFamily="2" charset="0"/>
              </a:rPr>
              <a:t> Governo.</a:t>
            </a:r>
          </a:p>
        </p:txBody>
      </p:sp>
    </p:spTree>
    <p:extLst>
      <p:ext uri="{BB962C8B-B14F-4D97-AF65-F5344CB8AC3E}">
        <p14:creationId xmlns:p14="http://schemas.microsoft.com/office/powerpoint/2010/main" val="3819531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95C8C-C10B-D1D1-DEBD-861F2DDB0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Cálculo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prática</a:t>
            </a:r>
            <a:r>
              <a:rPr lang="en-US" dirty="0"/>
              <a:t> – </a:t>
            </a:r>
            <a:r>
              <a:rPr lang="en-US" dirty="0" err="1"/>
              <a:t>Serviços</a:t>
            </a:r>
            <a:r>
              <a:rPr lang="en-US" dirty="0"/>
              <a:t> de </a:t>
            </a:r>
            <a:r>
              <a:rPr lang="en-US" dirty="0" err="1"/>
              <a:t>Construção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3A18A09-09BE-790A-B1C2-ADFD5D685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933" y="2219412"/>
            <a:ext cx="2648267" cy="3600363"/>
          </a:xfrm>
          <a:solidFill>
            <a:schemeClr val="tx2"/>
          </a:solidFill>
        </p:spPr>
        <p:txBody>
          <a:bodyPr/>
          <a:lstStyle/>
          <a:p>
            <a:pPr marL="0" indent="0">
              <a:buNone/>
            </a:pPr>
            <a:r>
              <a:rPr lang="en-US" sz="1200" b="1" dirty="0" err="1">
                <a:solidFill>
                  <a:schemeClr val="bg1"/>
                </a:solidFill>
                <a:latin typeface="EYInterstate "/>
              </a:rPr>
              <a:t>Hoje</a:t>
            </a:r>
            <a:endParaRPr lang="en-US" sz="1200" b="1" dirty="0">
              <a:solidFill>
                <a:schemeClr val="bg1"/>
              </a:solidFill>
              <a:latin typeface="EYInterstate 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EYInterstate "/>
              </a:rPr>
              <a:t>ISS: 5%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EYInterstate "/>
              </a:rPr>
              <a:t>PIS/COFINS: 3,65%</a:t>
            </a:r>
          </a:p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EYInterstate "/>
              </a:rPr>
              <a:t>Total da nota = 1.094.690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EYInterstate "/>
              </a:rPr>
              <a:t>ISS: 54.734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EYInterstate "/>
              </a:rPr>
              <a:t>PIS/COFINS: 39.956</a:t>
            </a:r>
          </a:p>
          <a:p>
            <a:pPr marL="0" indent="0">
              <a:buNone/>
            </a:pPr>
            <a:r>
              <a:rPr lang="en-US" sz="1200" dirty="0" err="1">
                <a:solidFill>
                  <a:schemeClr val="bg1"/>
                </a:solidFill>
                <a:latin typeface="EYInterstate "/>
              </a:rPr>
              <a:t>Adquirente</a:t>
            </a:r>
            <a:r>
              <a:rPr lang="en-US" sz="1200" dirty="0">
                <a:solidFill>
                  <a:schemeClr val="bg1"/>
                </a:solidFill>
                <a:latin typeface="EYInterstate 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EYInterstate "/>
              </a:rPr>
              <a:t>não</a:t>
            </a:r>
            <a:r>
              <a:rPr lang="en-US" sz="1200" dirty="0">
                <a:solidFill>
                  <a:schemeClr val="bg1"/>
                </a:solidFill>
                <a:latin typeface="EYInterstate 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EYInterstate "/>
              </a:rPr>
              <a:t>aproveita</a:t>
            </a:r>
            <a:r>
              <a:rPr lang="en-US" sz="1200" dirty="0">
                <a:solidFill>
                  <a:schemeClr val="bg1"/>
                </a:solidFill>
                <a:latin typeface="EYInterstate 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EYInterstate "/>
              </a:rPr>
              <a:t>créditos</a:t>
            </a:r>
            <a:r>
              <a:rPr lang="en-US" sz="1200" dirty="0">
                <a:solidFill>
                  <a:schemeClr val="bg1"/>
                </a:solidFill>
                <a:latin typeface="EYInterstate "/>
              </a:rPr>
              <a:t> de PIS/COFINS </a:t>
            </a:r>
            <a:r>
              <a:rPr lang="en-US" sz="1200" dirty="0" err="1">
                <a:solidFill>
                  <a:schemeClr val="bg1"/>
                </a:solidFill>
                <a:latin typeface="EYInterstate "/>
              </a:rPr>
              <a:t>nem</a:t>
            </a:r>
            <a:r>
              <a:rPr lang="en-US" sz="1200" dirty="0">
                <a:solidFill>
                  <a:schemeClr val="bg1"/>
                </a:solidFill>
                <a:latin typeface="EYInterstate "/>
              </a:rPr>
              <a:t> de ISS.</a:t>
            </a:r>
          </a:p>
          <a:p>
            <a:pPr marL="0" indent="0">
              <a:buNone/>
            </a:pPr>
            <a:r>
              <a:rPr lang="en-US" sz="1200" b="1" dirty="0" err="1">
                <a:solidFill>
                  <a:schemeClr val="bg1"/>
                </a:solidFill>
                <a:latin typeface="EYInterstate "/>
              </a:rPr>
              <a:t>Custo</a:t>
            </a:r>
            <a:r>
              <a:rPr lang="en-US" sz="1200" b="1" dirty="0">
                <a:solidFill>
                  <a:schemeClr val="bg1"/>
                </a:solidFill>
                <a:latin typeface="EYInterstate "/>
              </a:rPr>
              <a:t> de </a:t>
            </a:r>
            <a:r>
              <a:rPr lang="en-US" sz="1200" b="1" dirty="0" err="1">
                <a:solidFill>
                  <a:schemeClr val="bg1"/>
                </a:solidFill>
                <a:latin typeface="EYInterstate "/>
              </a:rPr>
              <a:t>aquisição</a:t>
            </a:r>
            <a:r>
              <a:rPr lang="en-US" sz="1200" b="1" dirty="0">
                <a:solidFill>
                  <a:schemeClr val="bg1"/>
                </a:solidFill>
                <a:latin typeface="EYInterstate "/>
              </a:rPr>
              <a:t>: 1.094.690,75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5E5D0549-B289-23CB-0AFA-DF7208F67FB2}"/>
              </a:ext>
            </a:extLst>
          </p:cNvPr>
          <p:cNvSpPr txBox="1">
            <a:spLocks/>
          </p:cNvSpPr>
          <p:nvPr/>
        </p:nvSpPr>
        <p:spPr>
          <a:xfrm>
            <a:off x="4685347" y="2219410"/>
            <a:ext cx="2448244" cy="36003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2"/>
                </a:solidFill>
                <a:latin typeface="EYInterstate Light" panose="0200050600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EYInterstate Light" panose="0200050600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2"/>
                </a:solidFill>
                <a:latin typeface="EYInterstate Light" panose="0200050600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2"/>
                </a:solidFill>
                <a:latin typeface="EYInterstate Light" panose="02000506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>
                <a:solidFill>
                  <a:schemeClr val="tx1"/>
                </a:solidFill>
                <a:latin typeface="EYInterstate "/>
              </a:rPr>
              <a:t>Com a </a:t>
            </a:r>
            <a:r>
              <a:rPr lang="en-US" sz="1200" b="1" dirty="0" err="1">
                <a:solidFill>
                  <a:schemeClr val="tx1"/>
                </a:solidFill>
                <a:latin typeface="EYInterstate "/>
              </a:rPr>
              <a:t>reforma</a:t>
            </a:r>
            <a:endParaRPr lang="en-US" sz="1200" b="1" dirty="0">
              <a:solidFill>
                <a:schemeClr val="tx1"/>
              </a:solidFill>
              <a:latin typeface="EYInterstate 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tx1"/>
                </a:solidFill>
                <a:latin typeface="EYInterstate "/>
              </a:rPr>
              <a:t>IBS/CBS: 16,79%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EYInterstate 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>
                <a:solidFill>
                  <a:schemeClr val="tx1"/>
                </a:solidFill>
                <a:latin typeface="EYInterstate "/>
              </a:rPr>
              <a:t>Total da nota = 1.167.900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 err="1">
                <a:solidFill>
                  <a:schemeClr val="tx1"/>
                </a:solidFill>
                <a:latin typeface="EYInterstate "/>
              </a:rPr>
              <a:t>Adquirente</a:t>
            </a:r>
            <a:r>
              <a:rPr lang="en-US" sz="1200" dirty="0">
                <a:solidFill>
                  <a:schemeClr val="tx1"/>
                </a:solidFill>
                <a:latin typeface="EYInterstate 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EYInterstate "/>
              </a:rPr>
              <a:t>contribuinte</a:t>
            </a:r>
            <a:r>
              <a:rPr lang="en-US" sz="1200" dirty="0">
                <a:solidFill>
                  <a:schemeClr val="tx1"/>
                </a:solidFill>
                <a:latin typeface="EYInterstate "/>
              </a:rPr>
              <a:t> no regime regular </a:t>
            </a:r>
            <a:r>
              <a:rPr lang="en-US" sz="1200" dirty="0" err="1">
                <a:solidFill>
                  <a:schemeClr val="tx1"/>
                </a:solidFill>
                <a:latin typeface="EYInterstate "/>
              </a:rPr>
              <a:t>toma</a:t>
            </a:r>
            <a:r>
              <a:rPr lang="en-US" sz="1200" dirty="0">
                <a:solidFill>
                  <a:schemeClr val="tx1"/>
                </a:solidFill>
                <a:latin typeface="EYInterstate 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EYInterstate "/>
              </a:rPr>
              <a:t>crédito</a:t>
            </a:r>
            <a:r>
              <a:rPr lang="en-US" sz="1200" dirty="0">
                <a:solidFill>
                  <a:schemeClr val="tx1"/>
                </a:solidFill>
                <a:latin typeface="EYInterstate "/>
              </a:rPr>
              <a:t> de 167.900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 err="1">
                <a:solidFill>
                  <a:schemeClr val="tx1"/>
                </a:solidFill>
                <a:latin typeface="EYInterstate "/>
              </a:rPr>
              <a:t>Custo</a:t>
            </a:r>
            <a:r>
              <a:rPr lang="en-US" sz="1200" b="1" dirty="0">
                <a:solidFill>
                  <a:schemeClr val="tx1"/>
                </a:solidFill>
                <a:latin typeface="EYInterstate "/>
              </a:rPr>
              <a:t> de </a:t>
            </a:r>
            <a:r>
              <a:rPr lang="en-US" sz="1200" b="1" dirty="0" err="1">
                <a:solidFill>
                  <a:schemeClr val="tx1"/>
                </a:solidFill>
                <a:latin typeface="EYInterstate "/>
              </a:rPr>
              <a:t>aquisição</a:t>
            </a:r>
            <a:r>
              <a:rPr lang="en-US" sz="1200" b="1" dirty="0">
                <a:solidFill>
                  <a:schemeClr val="tx1"/>
                </a:solidFill>
                <a:latin typeface="EYInterstate "/>
              </a:rPr>
              <a:t> 1.000.000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tx1"/>
              </a:solidFill>
              <a:latin typeface="EYInterstate 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291DCC-697B-5E8B-DDCE-DD5039F9002B}"/>
              </a:ext>
            </a:extLst>
          </p:cNvPr>
          <p:cNvSpPr txBox="1"/>
          <p:nvPr/>
        </p:nvSpPr>
        <p:spPr>
          <a:xfrm>
            <a:off x="1628458" y="1695450"/>
            <a:ext cx="2638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200" dirty="0">
                <a:latin typeface="EYInterstate "/>
              </a:rPr>
              <a:t>Valor </a:t>
            </a:r>
            <a:r>
              <a:rPr lang="en-US" sz="1200" dirty="0" err="1">
                <a:latin typeface="EYInterstate "/>
              </a:rPr>
              <a:t>sem</a:t>
            </a:r>
            <a:r>
              <a:rPr lang="en-US" sz="1200" dirty="0">
                <a:latin typeface="EYInterstate "/>
              </a:rPr>
              <a:t> </a:t>
            </a:r>
            <a:r>
              <a:rPr lang="en-US" sz="1200" dirty="0" err="1">
                <a:latin typeface="EYInterstate "/>
              </a:rPr>
              <a:t>tributos</a:t>
            </a:r>
            <a:r>
              <a:rPr lang="en-US" sz="1200" dirty="0">
                <a:latin typeface="EYInterstate "/>
              </a:rPr>
              <a:t>,</a:t>
            </a:r>
          </a:p>
          <a:p>
            <a:pPr marL="0" indent="0">
              <a:buNone/>
            </a:pPr>
            <a:r>
              <a:rPr lang="en-US" sz="1200" dirty="0">
                <a:latin typeface="EYInterstate "/>
              </a:rPr>
              <a:t>com </a:t>
            </a:r>
            <a:r>
              <a:rPr lang="en-US" sz="1200" dirty="0" err="1">
                <a:latin typeface="EYInterstate "/>
              </a:rPr>
              <a:t>margem</a:t>
            </a:r>
            <a:r>
              <a:rPr lang="en-US" sz="1200" dirty="0">
                <a:latin typeface="EYInterstate "/>
              </a:rPr>
              <a:t> de 20%: 1.000.000</a:t>
            </a:r>
          </a:p>
          <a:p>
            <a:pPr marL="0" indent="0">
              <a:buNone/>
            </a:pPr>
            <a:endParaRPr lang="en-US" sz="1200" dirty="0">
              <a:latin typeface="EYInterstate "/>
            </a:endParaRPr>
          </a:p>
          <a:p>
            <a:endParaRPr lang="en-US" sz="1200" dirty="0">
              <a:latin typeface="EYInterstate "/>
            </a:endParaRPr>
          </a:p>
          <a:p>
            <a:endParaRPr lang="en-US" sz="1200" dirty="0">
              <a:latin typeface="EYInterstate 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99E1DD-CD77-2DB0-2527-988114EA4A3E}"/>
              </a:ext>
            </a:extLst>
          </p:cNvPr>
          <p:cNvSpPr txBox="1"/>
          <p:nvPr/>
        </p:nvSpPr>
        <p:spPr>
          <a:xfrm>
            <a:off x="7551738" y="1666875"/>
            <a:ext cx="2591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EYInterstate" panose="02000503020000020004" pitchFamily="2" charset="0"/>
              </a:rPr>
              <a:t>Travando</a:t>
            </a:r>
            <a:r>
              <a:rPr lang="en-US" sz="1200" dirty="0">
                <a:latin typeface="EYInterstate" panose="02000503020000020004" pitchFamily="2" charset="0"/>
              </a:rPr>
              <a:t> o </a:t>
            </a:r>
            <a:r>
              <a:rPr lang="en-US" sz="1200" dirty="0" err="1">
                <a:latin typeface="EYInterstate" panose="02000503020000020004" pitchFamily="2" charset="0"/>
              </a:rPr>
              <a:t>preço</a:t>
            </a:r>
            <a:endParaRPr lang="en-US" sz="1200" dirty="0">
              <a:latin typeface="EYInterstate" panose="02000503020000020004" pitchFamily="2" charset="0"/>
            </a:endParaRPr>
          </a:p>
          <a:p>
            <a:r>
              <a:rPr lang="en-US" sz="1200" dirty="0" err="1">
                <a:latin typeface="EYInterstate" panose="02000503020000020004" pitchFamily="2" charset="0"/>
              </a:rPr>
              <a:t>Redução</a:t>
            </a:r>
            <a:r>
              <a:rPr lang="en-US" sz="1200" dirty="0">
                <a:latin typeface="EYInterstate" panose="02000503020000020004" pitchFamily="2" charset="0"/>
              </a:rPr>
              <a:t> de 31,34% </a:t>
            </a:r>
            <a:r>
              <a:rPr lang="en-US" sz="1200" dirty="0" err="1">
                <a:latin typeface="EYInterstate" panose="02000503020000020004" pitchFamily="2" charset="0"/>
              </a:rPr>
              <a:t>na</a:t>
            </a:r>
            <a:r>
              <a:rPr lang="en-US" sz="1200" dirty="0">
                <a:latin typeface="EYInterstate" panose="02000503020000020004" pitchFamily="2" charset="0"/>
              </a:rPr>
              <a:t> </a:t>
            </a:r>
            <a:r>
              <a:rPr lang="en-US" sz="1200" dirty="0" err="1">
                <a:latin typeface="EYInterstate" panose="02000503020000020004" pitchFamily="2" charset="0"/>
              </a:rPr>
              <a:t>margem</a:t>
            </a:r>
            <a:endParaRPr lang="en-US" sz="1200" dirty="0">
              <a:latin typeface="EYInterstate" panose="02000503020000020004" pitchFamily="2" charset="0"/>
            </a:endParaRPr>
          </a:p>
          <a:p>
            <a:endParaRPr lang="en-US" sz="1200" dirty="0">
              <a:latin typeface="EYInterstate" panose="02000503020000020004" pitchFamily="2" charset="0"/>
            </a:endParaRPr>
          </a:p>
          <a:p>
            <a:endParaRPr lang="en-US" sz="1200" dirty="0">
              <a:latin typeface="EYInterstate" panose="02000503020000020004" pitchFamily="2" charset="0"/>
            </a:endParaRP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42C29C66-0AE6-902A-F9FC-E297EDFF9D9E}"/>
              </a:ext>
            </a:extLst>
          </p:cNvPr>
          <p:cNvSpPr txBox="1">
            <a:spLocks/>
          </p:cNvSpPr>
          <p:nvPr/>
        </p:nvSpPr>
        <p:spPr>
          <a:xfrm>
            <a:off x="7551738" y="2219411"/>
            <a:ext cx="2515552" cy="36003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EYInterstate Light" panose="0200050600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2"/>
                </a:solidFill>
                <a:latin typeface="EYInterstate Light" panose="0200050600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EYInterstate Light" panose="0200050600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2"/>
                </a:solidFill>
                <a:latin typeface="EYInterstate Light" panose="0200050600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2"/>
                </a:solidFill>
                <a:latin typeface="EYInterstate Light" panose="0200050600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Com a </a:t>
            </a:r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reforma</a:t>
            </a:r>
            <a:endParaRPr lang="en-US" sz="1200" b="1" dirty="0">
              <a:solidFill>
                <a:schemeClr val="tx1"/>
              </a:solidFill>
              <a:latin typeface="EYInterstate" panose="02000503020000020004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tx1"/>
                </a:solidFill>
                <a:latin typeface="EYInterstate" panose="02000503020000020004" pitchFamily="2" charset="0"/>
              </a:rPr>
              <a:t>IBS/CBS: 16,79%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Total da nota = 1.094.690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tx1"/>
                </a:solidFill>
                <a:latin typeface="EYInterstate" panose="02000503020000020004" pitchFamily="2" charset="0"/>
              </a:rPr>
              <a:t>CBS/IBS = 157.375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 err="1">
                <a:solidFill>
                  <a:schemeClr val="tx1"/>
                </a:solidFill>
                <a:latin typeface="EYInterstate" panose="02000503020000020004" pitchFamily="2" charset="0"/>
              </a:rPr>
              <a:t>Adquirente</a:t>
            </a:r>
            <a:r>
              <a:rPr lang="en-US" sz="12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EYInterstate" panose="02000503020000020004" pitchFamily="2" charset="0"/>
              </a:rPr>
              <a:t>contribuinte</a:t>
            </a:r>
            <a:r>
              <a:rPr lang="en-US" sz="1200" dirty="0">
                <a:solidFill>
                  <a:schemeClr val="tx1"/>
                </a:solidFill>
                <a:latin typeface="EYInterstate" panose="02000503020000020004" pitchFamily="2" charset="0"/>
              </a:rPr>
              <a:t> no regime regular </a:t>
            </a:r>
            <a:r>
              <a:rPr lang="en-US" sz="1200" dirty="0" err="1">
                <a:solidFill>
                  <a:schemeClr val="tx1"/>
                </a:solidFill>
                <a:latin typeface="EYInterstate" panose="02000503020000020004" pitchFamily="2" charset="0"/>
              </a:rPr>
              <a:t>toma</a:t>
            </a:r>
            <a:r>
              <a:rPr lang="en-US" sz="1200" dirty="0">
                <a:solidFill>
                  <a:schemeClr val="tx1"/>
                </a:solidFill>
                <a:latin typeface="EYInterstate" panose="02000503020000020004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EYInterstate" panose="02000503020000020004" pitchFamily="2" charset="0"/>
              </a:rPr>
              <a:t>crédito</a:t>
            </a:r>
            <a:r>
              <a:rPr lang="en-US" sz="1200" dirty="0">
                <a:solidFill>
                  <a:schemeClr val="tx1"/>
                </a:solidFill>
                <a:latin typeface="EYInterstate" panose="02000503020000020004" pitchFamily="2" charset="0"/>
              </a:rPr>
              <a:t> de 157.375.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Custo</a:t>
            </a:r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 de </a:t>
            </a:r>
            <a:r>
              <a:rPr lang="en-US" sz="1200" b="1" dirty="0" err="1">
                <a:solidFill>
                  <a:schemeClr val="tx1"/>
                </a:solidFill>
                <a:latin typeface="EYInterstate" panose="02000503020000020004" pitchFamily="2" charset="0"/>
              </a:rPr>
              <a:t>aquisição</a:t>
            </a:r>
            <a:r>
              <a:rPr lang="en-US" sz="1200" b="1" dirty="0">
                <a:solidFill>
                  <a:schemeClr val="tx1"/>
                </a:solidFill>
                <a:latin typeface="EYInterstate" panose="02000503020000020004" pitchFamily="2" charset="0"/>
              </a:rPr>
              <a:t>: 937.315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>
              <a:solidFill>
                <a:schemeClr val="tx1"/>
              </a:solidFill>
              <a:latin typeface="EYInterstate" panose="02000503020000020004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6370EA-DEC5-949B-6DB3-7590A5820182}"/>
              </a:ext>
            </a:extLst>
          </p:cNvPr>
          <p:cNvSpPr txBox="1"/>
          <p:nvPr/>
        </p:nvSpPr>
        <p:spPr>
          <a:xfrm>
            <a:off x="4685347" y="1710395"/>
            <a:ext cx="2440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EYInterstate" panose="02000503020000020004" pitchFamily="2" charset="0"/>
              </a:rPr>
              <a:t>Mantendo</a:t>
            </a:r>
            <a:r>
              <a:rPr lang="en-US" sz="1200" dirty="0">
                <a:latin typeface="EYInterstate" panose="02000503020000020004" pitchFamily="2" charset="0"/>
              </a:rPr>
              <a:t> a </a:t>
            </a:r>
            <a:r>
              <a:rPr lang="en-US" sz="1200" dirty="0" err="1">
                <a:latin typeface="EYInterstate" panose="02000503020000020004" pitchFamily="2" charset="0"/>
              </a:rPr>
              <a:t>margem</a:t>
            </a:r>
            <a:endParaRPr lang="en-US" sz="1200" dirty="0">
              <a:latin typeface="EYInterstate" panose="02000503020000020004" pitchFamily="2" charset="0"/>
            </a:endParaRPr>
          </a:p>
          <a:p>
            <a:pPr marL="0" indent="0">
              <a:buNone/>
            </a:pPr>
            <a:endParaRPr lang="en-US" sz="1200" dirty="0">
              <a:latin typeface="EYInterstate" panose="02000503020000020004" pitchFamily="2" charset="0"/>
            </a:endParaRPr>
          </a:p>
          <a:p>
            <a:endParaRPr lang="en-US" sz="1200" dirty="0">
              <a:latin typeface="EYInterstate" panose="02000503020000020004" pitchFamily="2" charset="0"/>
            </a:endParaRPr>
          </a:p>
          <a:p>
            <a:endParaRPr lang="en-US" sz="1200" dirty="0">
              <a:latin typeface="EYInterstate" panose="02000503020000020004" pitchFamily="2" charset="0"/>
            </a:endParaRPr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839CC0D9-2400-A921-2D64-23A5A7BF01F6}"/>
              </a:ext>
            </a:extLst>
          </p:cNvPr>
          <p:cNvSpPr/>
          <p:nvPr/>
        </p:nvSpPr>
        <p:spPr>
          <a:xfrm>
            <a:off x="6962141" y="3105150"/>
            <a:ext cx="152400" cy="30480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15B62D67-91C8-1983-40FD-D288FEA61FD7}"/>
              </a:ext>
            </a:extLst>
          </p:cNvPr>
          <p:cNvSpPr/>
          <p:nvPr/>
        </p:nvSpPr>
        <p:spPr>
          <a:xfrm rot="10800000">
            <a:off x="6973570" y="4143290"/>
            <a:ext cx="152400" cy="30480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D7A8616C-563A-F3EB-998F-924E861CF573}"/>
              </a:ext>
            </a:extLst>
          </p:cNvPr>
          <p:cNvSpPr/>
          <p:nvPr/>
        </p:nvSpPr>
        <p:spPr>
          <a:xfrm rot="10800000">
            <a:off x="9762490" y="4143290"/>
            <a:ext cx="152400" cy="30480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Arrow: Up 22">
            <a:extLst>
              <a:ext uri="{FF2B5EF4-FFF2-40B4-BE49-F238E27FC236}">
                <a16:creationId xmlns:a16="http://schemas.microsoft.com/office/drawing/2014/main" id="{38E34E7B-74A8-38A4-2B45-01EFD4267140}"/>
              </a:ext>
            </a:extLst>
          </p:cNvPr>
          <p:cNvSpPr/>
          <p:nvPr/>
        </p:nvSpPr>
        <p:spPr>
          <a:xfrm rot="10800000">
            <a:off x="9914890" y="1822281"/>
            <a:ext cx="152400" cy="30480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911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A078790-190E-C4BF-A4AB-6321E1778CDE}"/>
              </a:ext>
            </a:extLst>
          </p:cNvPr>
          <p:cNvSpPr txBox="1"/>
          <p:nvPr/>
        </p:nvSpPr>
        <p:spPr>
          <a:xfrm>
            <a:off x="1696205" y="2542312"/>
            <a:ext cx="8590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76B4"/>
                </a:solidFill>
                <a:latin typeface="Arial Black" panose="020B0A04020102020204" pitchFamily="34" charset="0"/>
                <a:cs typeface="Lato Heavy" panose="020F0902020204030203" pitchFamily="34" charset="0"/>
              </a:rPr>
              <a:t>Obrigada</a:t>
            </a:r>
            <a:r>
              <a:rPr lang="en-US" sz="3600" b="1" dirty="0">
                <a:solidFill>
                  <a:srgbClr val="0076B4"/>
                </a:solidFill>
                <a:latin typeface="Arial Black" panose="020B0A04020102020204" pitchFamily="34" charset="0"/>
                <a:cs typeface="Lato Heavy" panose="020F0902020204030203" pitchFamily="34" charset="0"/>
              </a:rPr>
              <a:t>!</a:t>
            </a:r>
          </a:p>
          <a:p>
            <a:pPr algn="ctr"/>
            <a:r>
              <a:rPr lang="en-US" sz="3600" b="1" dirty="0">
                <a:solidFill>
                  <a:srgbClr val="0076B4"/>
                </a:solidFill>
                <a:latin typeface="Arial Black" panose="020B0A04020102020204" pitchFamily="34" charset="0"/>
                <a:cs typeface="Lato Heavy" panose="020F0902020204030203" pitchFamily="34" charset="0"/>
              </a:rPr>
              <a:t>sarah.barbassa@br.ey.com</a:t>
            </a:r>
            <a:endParaRPr lang="id-ID" sz="3600" b="1" dirty="0">
              <a:solidFill>
                <a:srgbClr val="0076B4"/>
              </a:solidFill>
              <a:latin typeface="Arial Black" panose="020B0A04020102020204" pitchFamily="34" charset="0"/>
              <a:cs typeface="Lato Heavy" panose="020F09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66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1814</Words>
  <Application>Microsoft Office PowerPoint</Application>
  <PresentationFormat>Widescreen</PresentationFormat>
  <Paragraphs>209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EYInterstate</vt:lpstr>
      <vt:lpstr>EYInterstate </vt:lpstr>
      <vt:lpstr>EYInterstate Light</vt:lpstr>
      <vt:lpstr>Wingdings</vt:lpstr>
      <vt:lpstr>Tema do Office</vt:lpstr>
      <vt:lpstr>Apresentação do PowerPoint</vt:lpstr>
      <vt:lpstr>Apresentação do PowerPoint</vt:lpstr>
      <vt:lpstr>Reforma tributária Aspectos Gerais</vt:lpstr>
      <vt:lpstr>Reforma tributária Cronograma de Transição</vt:lpstr>
      <vt:lpstr>Regras gerais</vt:lpstr>
      <vt:lpstr>RET vs Reforma Tributária </vt:lpstr>
      <vt:lpstr>O que muda?</vt:lpstr>
      <vt:lpstr>Cálculo na prática – Serviços de Construção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Geraldo Valentim  | MVGA</cp:lastModifiedBy>
  <cp:revision>13</cp:revision>
  <dcterms:created xsi:type="dcterms:W3CDTF">2024-07-19T21:14:21Z</dcterms:created>
  <dcterms:modified xsi:type="dcterms:W3CDTF">2024-08-27T00:35:14Z</dcterms:modified>
</cp:coreProperties>
</file>