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85" r:id="rId3"/>
    <p:sldId id="260" r:id="rId4"/>
    <p:sldId id="288" r:id="rId5"/>
    <p:sldId id="287" r:id="rId6"/>
  </p:sldIdLst>
  <p:sldSz cx="12192000" cy="6858000"/>
  <p:notesSz cx="6792913" cy="99250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AA15E4-9B1F-5B63-2ABF-8861E24BBE16}" name="Thayla Murad | MVGA" initials="TM|M" userId="S::thayla.murad@mvga.com.br::42aeed69-e0a8-4683-82f9-69519900e4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B138"/>
    <a:srgbClr val="007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CBF8D-D3D9-4033-B91C-9ADC2321EF0F}" v="1" dt="2024-08-28T11:23:22.3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28/08/2024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28/08/2024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3063" y="4629886"/>
            <a:ext cx="8858250" cy="837464"/>
          </a:xfrm>
        </p:spPr>
        <p:txBody>
          <a:bodyPr>
            <a:noAutofit/>
          </a:bodyPr>
          <a:lstStyle/>
          <a:p>
            <a:r>
              <a:rPr lang="pt-BR" sz="23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IMPACTOS DA REFORMA TRIBUTÁRIA</a:t>
            </a:r>
            <a:br>
              <a:rPr lang="pt-BR" sz="23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3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SETOR DA CONSTRUÇÃO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Único Canto Aparado 5"/>
          <p:cNvSpPr/>
          <p:nvPr/>
        </p:nvSpPr>
        <p:spPr>
          <a:xfrm flipH="1">
            <a:off x="402043" y="254012"/>
            <a:ext cx="3882573" cy="2323725"/>
          </a:xfrm>
          <a:prstGeom prst="snip1Rect">
            <a:avLst>
              <a:gd name="adj" fmla="val 235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499601" y="655874"/>
            <a:ext cx="4071620" cy="1816805"/>
          </a:xfrm>
        </p:spPr>
        <p:txBody>
          <a:bodyPr>
            <a:noAutofit/>
          </a:bodyPr>
          <a:lstStyle/>
          <a:p>
            <a:r>
              <a:rPr lang="pt-BR" sz="34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XII</a:t>
            </a:r>
            <a:br>
              <a:rPr lang="pt-BR" sz="3400" b="1" dirty="0">
                <a:solidFill>
                  <a:schemeClr val="accent4"/>
                </a:solidFill>
                <a:latin typeface="Arial Black" panose="020B0A04020102020204" pitchFamily="34" charset="0"/>
              </a:rPr>
            </a:br>
            <a:r>
              <a:rPr lang="pt-BR" sz="3000" dirty="0">
                <a:solidFill>
                  <a:srgbClr val="0076B4"/>
                </a:solidFill>
                <a:latin typeface="Arial Black" panose="020B0A04020102020204" pitchFamily="34" charset="0"/>
              </a:rPr>
              <a:t>CONGRESSO INTERNACIONAL IBDiC 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3C63238-85B7-4E49-4EE0-9FB0A2FC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512" y="157781"/>
            <a:ext cx="3524742" cy="462979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63B29C1F-181C-38C3-5CC9-338EE5296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64117"/>
            <a:ext cx="12192000" cy="964968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6ED189B-F1DB-0859-644C-8357A174B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76038"/>
            <a:ext cx="12192000" cy="176158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03448DD9-D258-8E69-2112-7CA2CEC169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980" y="2030654"/>
            <a:ext cx="1073980" cy="330456"/>
          </a:xfrm>
          <a:prstGeom prst="rect">
            <a:avLst/>
          </a:prstGeom>
        </p:spPr>
      </p:pic>
      <p:pic>
        <p:nvPicPr>
          <p:cNvPr id="28" name="Imagem 27" descr="Homem de terno e gravata&#10;&#10;Descrição gerada automaticamente">
            <a:extLst>
              <a:ext uri="{FF2B5EF4-FFF2-40B4-BE49-F238E27FC236}">
                <a16:creationId xmlns:a16="http://schemas.microsoft.com/office/drawing/2014/main" id="{521810A7-140C-7881-41AA-D3C96536B9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658" y="905691"/>
            <a:ext cx="4970347" cy="49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3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95312" y="660400"/>
            <a:ext cx="3932237" cy="1600200"/>
          </a:xfrm>
        </p:spPr>
        <p:txBody>
          <a:bodyPr>
            <a:norm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Arial Black" panose="020B0A04020102020204" pitchFamily="34" charset="0"/>
              </a:rPr>
              <a:t>ASPECTOS GERAIS DA</a:t>
            </a:r>
            <a:br>
              <a:rPr lang="pt-BR" sz="2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2200" dirty="0">
                <a:solidFill>
                  <a:schemeClr val="bg1"/>
                </a:solidFill>
                <a:latin typeface="Arial Black" panose="020B0A04020102020204" pitchFamily="34" charset="0"/>
              </a:rPr>
              <a:t>REFORMA TRIBUTÁRIA</a:t>
            </a:r>
            <a:b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5793897" y="1063758"/>
            <a:ext cx="5593217" cy="48736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Novo regime:</a:t>
            </a:r>
          </a:p>
          <a:p>
            <a:pPr marL="0" indent="0">
              <a:buNone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half" idx="2"/>
          </p:nvPr>
        </p:nvSpPr>
        <p:spPr>
          <a:xfrm>
            <a:off x="478206" y="1905907"/>
            <a:ext cx="4232953" cy="4618137"/>
          </a:xfrm>
        </p:spPr>
        <p:txBody>
          <a:bodyPr>
            <a:normAutofit/>
          </a:bodyPr>
          <a:lstStyle/>
          <a:p>
            <a:pPr indent="228600" algn="just">
              <a:spcAft>
                <a:spcPts val="600"/>
              </a:spcAft>
            </a:pPr>
            <a:r>
              <a:rPr lang="pt-BR" sz="1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Normas:</a:t>
            </a:r>
          </a:p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Emenda Constitucional (EC) n° 132/2023 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(“Altera o Sistema Tributário Nacional” – </a:t>
            </a:r>
            <a:r>
              <a:rPr lang="pt-BR" sz="1400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vigor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endParaRPr lang="pt-BR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Projeto de Lei Complementar (PLP) nº 68/2024 (“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Institui o Imposto sobre Bens e Serviços [IBS], a Contribuição Social sobre Bens e Serviços [CBS] e o Imposto Seletivo [IS]” – </a:t>
            </a:r>
            <a:r>
              <a:rPr lang="pt-BR" sz="1400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Aguarda-se apreciação pelo Senado Federal e posterior sanção presidencial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endParaRPr lang="pt-BR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r>
              <a:rPr lang="pt-BR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Projeto de Lei Complementar (PLP) nº 108/2024  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(“Institui o Comitê Gestor do Imposto sobre Bens e Serviços [CG-IBS], dispõe sobre o processo administrativo tributário relativo ao lançamento de ofício do Imposto sobre Bens e Serviços [IBS], sobre a distribuição para os entes federativos do produto da arrecadação do IBS, e sobre o ITCMD” – </a:t>
            </a:r>
            <a:r>
              <a:rPr lang="pt-BR" sz="1400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Aguarda-se apreciação pelo Senado Federal e posterior sanção presidencial</a:t>
            </a:r>
            <a:r>
              <a:rPr lang="pt-BR" sz="14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62022E1C-C12D-0BF2-6703-CFCE6434D5D5}"/>
              </a:ext>
            </a:extLst>
          </p:cNvPr>
          <p:cNvSpPr/>
          <p:nvPr/>
        </p:nvSpPr>
        <p:spPr>
          <a:xfrm>
            <a:off x="5808000" y="1551214"/>
            <a:ext cx="813236" cy="70938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6E3AD17-6017-4065-EAB0-5458AAE26F61}"/>
              </a:ext>
            </a:extLst>
          </p:cNvPr>
          <p:cNvSpPr txBox="1"/>
          <p:nvPr/>
        </p:nvSpPr>
        <p:spPr>
          <a:xfrm>
            <a:off x="5808000" y="1721241"/>
            <a:ext cx="80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ICMS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509BD09-46D1-B65A-C07C-463C7C7288DE}"/>
              </a:ext>
            </a:extLst>
          </p:cNvPr>
          <p:cNvSpPr/>
          <p:nvPr/>
        </p:nvSpPr>
        <p:spPr>
          <a:xfrm>
            <a:off x="5808000" y="2618014"/>
            <a:ext cx="813236" cy="70938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62793EF-FAE4-9800-066A-5D041B6AD7CF}"/>
              </a:ext>
            </a:extLst>
          </p:cNvPr>
          <p:cNvSpPr txBox="1"/>
          <p:nvPr/>
        </p:nvSpPr>
        <p:spPr>
          <a:xfrm>
            <a:off x="5808000" y="2788041"/>
            <a:ext cx="80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ISSQN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812D890C-896C-BB35-EAAD-A25E2443B72A}"/>
              </a:ext>
            </a:extLst>
          </p:cNvPr>
          <p:cNvCxnSpPr>
            <a:cxnSpLocks/>
          </p:cNvCxnSpPr>
          <p:nvPr/>
        </p:nvCxnSpPr>
        <p:spPr>
          <a:xfrm flipH="1" flipV="1">
            <a:off x="6663760" y="1908896"/>
            <a:ext cx="537140" cy="529504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EA04000C-035F-F104-45CD-0D68F9B1EAC5}"/>
              </a:ext>
            </a:extLst>
          </p:cNvPr>
          <p:cNvCxnSpPr>
            <a:cxnSpLocks/>
          </p:cNvCxnSpPr>
          <p:nvPr/>
        </p:nvCxnSpPr>
        <p:spPr>
          <a:xfrm flipV="1">
            <a:off x="6663760" y="2438400"/>
            <a:ext cx="537140" cy="485449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BD914774-5D9A-CAB5-4E5D-4DD04ABEB881}"/>
              </a:ext>
            </a:extLst>
          </p:cNvPr>
          <p:cNvSpPr/>
          <p:nvPr/>
        </p:nvSpPr>
        <p:spPr>
          <a:xfrm>
            <a:off x="7279855" y="2090573"/>
            <a:ext cx="737473" cy="69746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7044B9E-0156-5D93-5E60-A415BCE6FF33}"/>
              </a:ext>
            </a:extLst>
          </p:cNvPr>
          <p:cNvSpPr txBox="1"/>
          <p:nvPr/>
        </p:nvSpPr>
        <p:spPr>
          <a:xfrm>
            <a:off x="7343755" y="2254640"/>
            <a:ext cx="60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IBS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802CE0F-1114-44E9-8013-B04702F5A57F}"/>
              </a:ext>
            </a:extLst>
          </p:cNvPr>
          <p:cNvSpPr txBox="1"/>
          <p:nvPr/>
        </p:nvSpPr>
        <p:spPr>
          <a:xfrm>
            <a:off x="7200900" y="2799959"/>
            <a:ext cx="888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Arial"/>
              </a:rPr>
              <a:t>Estados</a:t>
            </a:r>
            <a:r>
              <a:rPr lang="pt-BR" sz="900" i="1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e</a:t>
            </a:r>
          </a:p>
          <a:p>
            <a:pPr algn="ctr"/>
            <a:r>
              <a:rPr kumimoji="0" lang="pt-BR" sz="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Arial"/>
              </a:rPr>
              <a:t>Municípios</a:t>
            </a:r>
            <a:endParaRPr lang="pt-BR" i="1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AA77B24-7A96-3693-6013-DB59575DBDAD}"/>
              </a:ext>
            </a:extLst>
          </p:cNvPr>
          <p:cNvSpPr/>
          <p:nvPr/>
        </p:nvSpPr>
        <p:spPr>
          <a:xfrm>
            <a:off x="7273737" y="5503636"/>
            <a:ext cx="813235" cy="70938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C7F2C3C-FF8C-FE71-FE35-227704146262}"/>
              </a:ext>
            </a:extLst>
          </p:cNvPr>
          <p:cNvSpPr txBox="1"/>
          <p:nvPr/>
        </p:nvSpPr>
        <p:spPr>
          <a:xfrm>
            <a:off x="7392697" y="5691737"/>
            <a:ext cx="56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FDB9C83-032F-E21A-8670-18BF57FA76A3}"/>
              </a:ext>
            </a:extLst>
          </p:cNvPr>
          <p:cNvSpPr txBox="1"/>
          <p:nvPr/>
        </p:nvSpPr>
        <p:spPr>
          <a:xfrm>
            <a:off x="7232577" y="6243727"/>
            <a:ext cx="888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Arial"/>
              </a:rPr>
              <a:t>União Federal</a:t>
            </a:r>
            <a:endParaRPr lang="pt-BR" i="1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58461D45-C8E1-16C0-93A1-DC03801CCD9F}"/>
              </a:ext>
            </a:extLst>
          </p:cNvPr>
          <p:cNvSpPr/>
          <p:nvPr/>
        </p:nvSpPr>
        <p:spPr>
          <a:xfrm>
            <a:off x="5808000" y="3603173"/>
            <a:ext cx="813236" cy="70938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33359C78-59CF-24E1-D5E4-310E54805102}"/>
              </a:ext>
            </a:extLst>
          </p:cNvPr>
          <p:cNvSpPr/>
          <p:nvPr/>
        </p:nvSpPr>
        <p:spPr>
          <a:xfrm>
            <a:off x="5813564" y="4523439"/>
            <a:ext cx="813236" cy="70938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3B1AE4C-FDBD-6159-C91F-7A54A47BC866}"/>
              </a:ext>
            </a:extLst>
          </p:cNvPr>
          <p:cNvSpPr txBox="1"/>
          <p:nvPr/>
        </p:nvSpPr>
        <p:spPr>
          <a:xfrm>
            <a:off x="5932742" y="3780083"/>
            <a:ext cx="569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B8B71BF-5726-B311-C204-2AB9CAA5FFA2}"/>
              </a:ext>
            </a:extLst>
          </p:cNvPr>
          <p:cNvSpPr txBox="1"/>
          <p:nvPr/>
        </p:nvSpPr>
        <p:spPr>
          <a:xfrm>
            <a:off x="5793897" y="4710570"/>
            <a:ext cx="845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COFINS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8D9049BF-9D29-5BAD-ABDE-A209DFA0F89E}"/>
              </a:ext>
            </a:extLst>
          </p:cNvPr>
          <p:cNvCxnSpPr>
            <a:cxnSpLocks/>
          </p:cNvCxnSpPr>
          <p:nvPr/>
        </p:nvCxnSpPr>
        <p:spPr>
          <a:xfrm flipH="1" flipV="1">
            <a:off x="6670822" y="3917520"/>
            <a:ext cx="537140" cy="529504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D40F9AB-9CF1-BEAD-D9B2-1CA2D95FFE71}"/>
              </a:ext>
            </a:extLst>
          </p:cNvPr>
          <p:cNvCxnSpPr>
            <a:cxnSpLocks/>
          </p:cNvCxnSpPr>
          <p:nvPr/>
        </p:nvCxnSpPr>
        <p:spPr>
          <a:xfrm flipV="1">
            <a:off x="6663760" y="4442465"/>
            <a:ext cx="537140" cy="485449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9DA5FAFC-7A8E-9622-D6E0-AE8E0F05EA18}"/>
              </a:ext>
            </a:extLst>
          </p:cNvPr>
          <p:cNvSpPr/>
          <p:nvPr/>
        </p:nvSpPr>
        <p:spPr>
          <a:xfrm>
            <a:off x="7279855" y="4093731"/>
            <a:ext cx="737473" cy="69746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82B8D15-62E4-1C06-70C2-9D9572FFEDE2}"/>
              </a:ext>
            </a:extLst>
          </p:cNvPr>
          <p:cNvSpPr txBox="1"/>
          <p:nvPr/>
        </p:nvSpPr>
        <p:spPr>
          <a:xfrm>
            <a:off x="7340993" y="4257798"/>
            <a:ext cx="60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A738C6C-F402-86EF-E770-B8360DED587B}"/>
              </a:ext>
            </a:extLst>
          </p:cNvPr>
          <p:cNvSpPr txBox="1"/>
          <p:nvPr/>
        </p:nvSpPr>
        <p:spPr>
          <a:xfrm>
            <a:off x="7200900" y="4812498"/>
            <a:ext cx="8888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pt-BR" sz="9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sym typeface="Arial"/>
              </a:rPr>
              <a:t>União Federal</a:t>
            </a:r>
            <a:endParaRPr lang="pt-BR" i="1" dirty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71043E50-C8D0-4B1E-4A90-54C001DC1535}"/>
              </a:ext>
            </a:extLst>
          </p:cNvPr>
          <p:cNvSpPr/>
          <p:nvPr/>
        </p:nvSpPr>
        <p:spPr>
          <a:xfrm>
            <a:off x="5865332" y="5540601"/>
            <a:ext cx="813236" cy="75337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E7E1998-5FF6-509B-6F84-7C2FF0CE7544}"/>
              </a:ext>
            </a:extLst>
          </p:cNvPr>
          <p:cNvSpPr txBox="1"/>
          <p:nvPr/>
        </p:nvSpPr>
        <p:spPr>
          <a:xfrm>
            <a:off x="5833246" y="5675066"/>
            <a:ext cx="883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IMPOSTO SELETIVO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8474D1C8-4D42-0869-25B4-FC7C2A1C101A}"/>
              </a:ext>
            </a:extLst>
          </p:cNvPr>
          <p:cNvCxnSpPr>
            <a:cxnSpLocks/>
          </p:cNvCxnSpPr>
          <p:nvPr/>
        </p:nvCxnSpPr>
        <p:spPr>
          <a:xfrm>
            <a:off x="6719040" y="5900036"/>
            <a:ext cx="488922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Conteúdo 5">
            <a:extLst>
              <a:ext uri="{FF2B5EF4-FFF2-40B4-BE49-F238E27FC236}">
                <a16:creationId xmlns:a16="http://schemas.microsoft.com/office/drawing/2014/main" id="{2E871575-E3F6-C12B-38A5-D850EC86BFBA}"/>
              </a:ext>
            </a:extLst>
          </p:cNvPr>
          <p:cNvSpPr txBox="1">
            <a:spLocks/>
          </p:cNvSpPr>
          <p:nvPr/>
        </p:nvSpPr>
        <p:spPr>
          <a:xfrm>
            <a:off x="9538500" y="1054545"/>
            <a:ext cx="5593217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Transição: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7825EDD7-B78C-8C0D-21D6-5F195834503E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10203354" y="1829832"/>
            <a:ext cx="8880" cy="958208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D2041242-34D3-9D49-D4C1-89684D7877BF}"/>
              </a:ext>
            </a:extLst>
          </p:cNvPr>
          <p:cNvSpPr txBox="1"/>
          <p:nvPr/>
        </p:nvSpPr>
        <p:spPr>
          <a:xfrm>
            <a:off x="9690323" y="1460500"/>
            <a:ext cx="105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74FE85D6-C909-4FD3-9ED6-72CC49FFC3DE}"/>
              </a:ext>
            </a:extLst>
          </p:cNvPr>
          <p:cNvCxnSpPr>
            <a:cxnSpLocks/>
          </p:cNvCxnSpPr>
          <p:nvPr/>
        </p:nvCxnSpPr>
        <p:spPr>
          <a:xfrm flipH="1">
            <a:off x="10203354" y="2254640"/>
            <a:ext cx="838719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AE8D1F2-E820-B545-33FA-E3F596BD2C53}"/>
              </a:ext>
            </a:extLst>
          </p:cNvPr>
          <p:cNvSpPr txBox="1"/>
          <p:nvPr/>
        </p:nvSpPr>
        <p:spPr>
          <a:xfrm>
            <a:off x="10058700" y="1993030"/>
            <a:ext cx="1181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CBS: 0,9</a:t>
            </a:r>
          </a:p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IBS: 0,1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A5798ED-0C7C-9695-05F1-B0BA8DE9C186}"/>
              </a:ext>
            </a:extLst>
          </p:cNvPr>
          <p:cNvSpPr txBox="1"/>
          <p:nvPr/>
        </p:nvSpPr>
        <p:spPr>
          <a:xfrm>
            <a:off x="9579001" y="2788040"/>
            <a:ext cx="126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2027</a:t>
            </a:r>
          </a:p>
        </p:txBody>
      </p: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67A6EA65-5BF8-9B7C-7670-80809C0F6215}"/>
              </a:ext>
            </a:extLst>
          </p:cNvPr>
          <p:cNvCxnSpPr>
            <a:cxnSpLocks/>
          </p:cNvCxnSpPr>
          <p:nvPr/>
        </p:nvCxnSpPr>
        <p:spPr>
          <a:xfrm flipV="1">
            <a:off x="10199121" y="3061569"/>
            <a:ext cx="0" cy="982163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0E0C05E7-7731-53B4-FBA1-A3D51166CBF9}"/>
              </a:ext>
            </a:extLst>
          </p:cNvPr>
          <p:cNvSpPr txBox="1"/>
          <p:nvPr/>
        </p:nvSpPr>
        <p:spPr>
          <a:xfrm>
            <a:off x="10124791" y="3201613"/>
            <a:ext cx="1157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Extinção do PIS/COFINS</a:t>
            </a:r>
          </a:p>
        </p:txBody>
      </p: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A04CD2DB-381A-40F4-0295-71850C03DE92}"/>
              </a:ext>
            </a:extLst>
          </p:cNvPr>
          <p:cNvCxnSpPr>
            <a:cxnSpLocks/>
          </p:cNvCxnSpPr>
          <p:nvPr/>
        </p:nvCxnSpPr>
        <p:spPr>
          <a:xfrm>
            <a:off x="10189050" y="3463223"/>
            <a:ext cx="1051537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75CFA09B-7E56-8738-D4A9-90619C179939}"/>
              </a:ext>
            </a:extLst>
          </p:cNvPr>
          <p:cNvCxnSpPr>
            <a:cxnSpLocks/>
          </p:cNvCxnSpPr>
          <p:nvPr/>
        </p:nvCxnSpPr>
        <p:spPr>
          <a:xfrm>
            <a:off x="9132094" y="3463223"/>
            <a:ext cx="1067027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32AC557-236E-7F0B-F628-AA3CBE13180D}"/>
              </a:ext>
            </a:extLst>
          </p:cNvPr>
          <p:cNvSpPr txBox="1"/>
          <p:nvPr/>
        </p:nvSpPr>
        <p:spPr>
          <a:xfrm>
            <a:off x="9057649" y="3206105"/>
            <a:ext cx="1215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CBS e IS INSTITUÍDOS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0F3CB191-D01E-CE64-8F84-3E6E3FD99A77}"/>
              </a:ext>
            </a:extLst>
          </p:cNvPr>
          <p:cNvSpPr txBox="1"/>
          <p:nvPr/>
        </p:nvSpPr>
        <p:spPr>
          <a:xfrm>
            <a:off x="9538113" y="3957866"/>
            <a:ext cx="13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2029 - 2032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7D325098-B88C-63C4-7A68-E65BD59D9DA5}"/>
              </a:ext>
            </a:extLst>
          </p:cNvPr>
          <p:cNvSpPr txBox="1"/>
          <p:nvPr/>
        </p:nvSpPr>
        <p:spPr>
          <a:xfrm>
            <a:off x="8807169" y="4574004"/>
            <a:ext cx="17266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CBS e IBS </a:t>
            </a:r>
          </a:p>
          <a:p>
            <a:pPr algn="ctr"/>
            <a:r>
              <a:rPr lang="pt-BR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gradualmente</a:t>
            </a:r>
          </a:p>
        </p:txBody>
      </p: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E7F5053A-5FD1-0441-CB7A-072798CFE5AF}"/>
              </a:ext>
            </a:extLst>
          </p:cNvPr>
          <p:cNvCxnSpPr>
            <a:cxnSpLocks/>
          </p:cNvCxnSpPr>
          <p:nvPr/>
        </p:nvCxnSpPr>
        <p:spPr>
          <a:xfrm flipH="1" flipV="1">
            <a:off x="10189050" y="4250662"/>
            <a:ext cx="10071" cy="1146838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42701D56-1299-FD84-C82F-9BEB4E63F507}"/>
              </a:ext>
            </a:extLst>
          </p:cNvPr>
          <p:cNvCxnSpPr>
            <a:cxnSpLocks/>
          </p:cNvCxnSpPr>
          <p:nvPr/>
        </p:nvCxnSpPr>
        <p:spPr>
          <a:xfrm>
            <a:off x="9152230" y="4843358"/>
            <a:ext cx="1046891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89B798C5-3123-512B-CDFC-8A812C9354F4}"/>
              </a:ext>
            </a:extLst>
          </p:cNvPr>
          <p:cNvCxnSpPr>
            <a:cxnSpLocks/>
          </p:cNvCxnSpPr>
          <p:nvPr/>
        </p:nvCxnSpPr>
        <p:spPr>
          <a:xfrm>
            <a:off x="10203354" y="4843358"/>
            <a:ext cx="1046891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B5837EAC-C8C6-E566-F1AF-239DB711D465}"/>
              </a:ext>
            </a:extLst>
          </p:cNvPr>
          <p:cNvSpPr txBox="1"/>
          <p:nvPr/>
        </p:nvSpPr>
        <p:spPr>
          <a:xfrm>
            <a:off x="9880877" y="4574003"/>
            <a:ext cx="17266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ICMS e ISS</a:t>
            </a:r>
          </a:p>
          <a:p>
            <a:pPr algn="ctr"/>
            <a:r>
              <a:rPr lang="pt-BR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 gradualmente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A1E9C08E-A09F-1715-18F4-5D289A09EE5D}"/>
              </a:ext>
            </a:extLst>
          </p:cNvPr>
          <p:cNvSpPr txBox="1"/>
          <p:nvPr/>
        </p:nvSpPr>
        <p:spPr>
          <a:xfrm>
            <a:off x="9535373" y="5318970"/>
            <a:ext cx="13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2033</a:t>
            </a: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93BB04D2-C940-22BF-596C-87C93D16C2A7}"/>
              </a:ext>
            </a:extLst>
          </p:cNvPr>
          <p:cNvCxnSpPr>
            <a:cxnSpLocks/>
          </p:cNvCxnSpPr>
          <p:nvPr/>
        </p:nvCxnSpPr>
        <p:spPr>
          <a:xfrm flipH="1" flipV="1">
            <a:off x="10202758" y="5656760"/>
            <a:ext cx="9476" cy="404309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id="{9B18544C-DB19-9B29-A577-33F569248074}"/>
              </a:ext>
            </a:extLst>
          </p:cNvPr>
          <p:cNvCxnSpPr>
            <a:cxnSpLocks/>
          </p:cNvCxnSpPr>
          <p:nvPr/>
        </p:nvCxnSpPr>
        <p:spPr>
          <a:xfrm>
            <a:off x="10212234" y="6061069"/>
            <a:ext cx="1113178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71C562B5-F7D1-2E54-6141-419EF71AAF84}"/>
              </a:ext>
            </a:extLst>
          </p:cNvPr>
          <p:cNvSpPr txBox="1"/>
          <p:nvPr/>
        </p:nvSpPr>
        <p:spPr>
          <a:xfrm>
            <a:off x="9841160" y="5800989"/>
            <a:ext cx="1936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IPI, ICMS e ISS</a:t>
            </a:r>
          </a:p>
          <a:p>
            <a:pPr algn="ctr"/>
            <a:r>
              <a:rPr lang="pt-BR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EXTINTOS</a:t>
            </a:r>
          </a:p>
        </p:txBody>
      </p: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id="{551F3C4B-18A4-0FB7-2272-F29660AF0D38}"/>
              </a:ext>
            </a:extLst>
          </p:cNvPr>
          <p:cNvCxnSpPr>
            <a:cxnSpLocks/>
          </p:cNvCxnSpPr>
          <p:nvPr/>
        </p:nvCxnSpPr>
        <p:spPr>
          <a:xfrm flipH="1">
            <a:off x="9152230" y="6057800"/>
            <a:ext cx="1067192" cy="3269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3552939C-66F4-5076-E37F-4298131ED333}"/>
              </a:ext>
            </a:extLst>
          </p:cNvPr>
          <p:cNvSpPr txBox="1"/>
          <p:nvPr/>
        </p:nvSpPr>
        <p:spPr>
          <a:xfrm>
            <a:off x="8681888" y="5798727"/>
            <a:ext cx="1936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Tributação no</a:t>
            </a:r>
          </a:p>
          <a:p>
            <a:pPr algn="ctr"/>
            <a:r>
              <a:rPr lang="pt-BR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DESTINO</a:t>
            </a:r>
          </a:p>
        </p:txBody>
      </p:sp>
    </p:spTree>
    <p:extLst>
      <p:ext uri="{BB962C8B-B14F-4D97-AF65-F5344CB8AC3E}">
        <p14:creationId xmlns:p14="http://schemas.microsoft.com/office/powerpoint/2010/main" val="222881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714576" y="-613123"/>
            <a:ext cx="3932237" cy="1600200"/>
          </a:xfrm>
        </p:spPr>
        <p:txBody>
          <a:bodyPr>
            <a:norm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Arial Black" panose="020B0A04020102020204" pitchFamily="34" charset="0"/>
              </a:rPr>
              <a:t>ASPECTOS POSITIVOS</a:t>
            </a:r>
            <a:b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ítulo 4">
            <a:extLst>
              <a:ext uri="{FF2B5EF4-FFF2-40B4-BE49-F238E27FC236}">
                <a16:creationId xmlns:a16="http://schemas.microsoft.com/office/drawing/2014/main" id="{BDB7801A-395D-F59E-DBEE-89B9AF920468}"/>
              </a:ext>
            </a:extLst>
          </p:cNvPr>
          <p:cNvSpPr txBox="1">
            <a:spLocks/>
          </p:cNvSpPr>
          <p:nvPr/>
        </p:nvSpPr>
        <p:spPr>
          <a:xfrm>
            <a:off x="7181985" y="-613123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200" dirty="0">
                <a:latin typeface="Arial Black" panose="020B0A04020102020204" pitchFamily="34" charset="0"/>
              </a:rPr>
              <a:t>ASPECTOS NEGATIVOS</a:t>
            </a:r>
            <a:b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Espaço Reservado para Texto 6">
            <a:extLst>
              <a:ext uri="{FF2B5EF4-FFF2-40B4-BE49-F238E27FC236}">
                <a16:creationId xmlns:a16="http://schemas.microsoft.com/office/drawing/2014/main" id="{4461A9FA-14C0-7C04-D24A-A96421797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171" y="668700"/>
            <a:ext cx="5651864" cy="4666449"/>
          </a:xfrm>
        </p:spPr>
        <p:txBody>
          <a:bodyPr>
            <a:normAutofit/>
          </a:bodyPr>
          <a:lstStyle/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r>
              <a:rPr lang="pt-BR" sz="1350" b="1" u="sng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Possíveis problemas durante o longo Período de Transição (2026-2033)</a:t>
            </a:r>
            <a:r>
              <a:rPr lang="pt-BR" sz="1350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lvl="5" indent="0" algn="just">
              <a:lnSpc>
                <a:spcPts val="600"/>
              </a:lnSpc>
              <a:buClr>
                <a:srgbClr val="DCB306"/>
              </a:buClr>
              <a:buNone/>
            </a:pPr>
            <a:endParaRPr lang="pt-BR" sz="1350" dirty="0">
              <a:solidFill>
                <a:schemeClr val="bg2">
                  <a:lumMod val="25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5" indent="-285750" algn="just">
              <a:buClr>
                <a:srgbClr val="DCB306"/>
              </a:buClr>
            </a:pPr>
            <a:r>
              <a:rPr lang="pt-BR" sz="1350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Possível aumento de fiscalizações e autuações;</a:t>
            </a:r>
          </a:p>
          <a:p>
            <a:pPr marL="285750" lvl="5" indent="-285750" algn="just">
              <a:buClr>
                <a:srgbClr val="DCB306"/>
              </a:buClr>
            </a:pPr>
            <a:r>
              <a:rPr lang="pt-BR" sz="1350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Possível aumento da litigiosidade;</a:t>
            </a:r>
          </a:p>
          <a:p>
            <a:pPr marL="285750" lvl="5" indent="-285750" algn="just">
              <a:buClr>
                <a:srgbClr val="DCB306"/>
              </a:buClr>
            </a:pPr>
            <a:r>
              <a:rPr lang="pt-BR" sz="1350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Desequilíbrio econômico-financeiro nos contratos entre particulares;</a:t>
            </a:r>
          </a:p>
          <a:p>
            <a:pPr indent="228600" algn="just">
              <a:lnSpc>
                <a:spcPts val="1500"/>
              </a:lnSpc>
              <a:spcBef>
                <a:spcPts val="0"/>
              </a:spcBef>
            </a:pPr>
            <a:endParaRPr lang="pt-BR" sz="1350" b="1" dirty="0">
              <a:solidFill>
                <a:schemeClr val="bg2">
                  <a:lumMod val="25000"/>
                </a:schemeClr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5" indent="-285750" algn="just">
              <a:lnSpc>
                <a:spcPct val="100000"/>
              </a:lnSpc>
              <a:spcBef>
                <a:spcPts val="0"/>
              </a:spcBef>
              <a:buClr>
                <a:srgbClr val="DCB306"/>
              </a:buClr>
              <a:buFont typeface="Wingdings" panose="05000000000000000000" pitchFamily="2" charset="2"/>
              <a:buChar char="v"/>
              <a:defRPr/>
            </a:pPr>
            <a:r>
              <a:rPr lang="pt-BR" sz="1350" b="1" u="sng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Possível aumento da carga tributária</a:t>
            </a:r>
            <a:r>
              <a:rPr lang="pt-BR" sz="135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:  </a:t>
            </a:r>
            <a:r>
              <a:rPr lang="pt-BR" sz="1350" kern="100" dirty="0">
                <a:solidFill>
                  <a:schemeClr val="bg2">
                    <a:lumMod val="2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O s</a:t>
            </a:r>
            <a:r>
              <a:rPr lang="pt-BR" sz="1350" kern="10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etor de serviços será afetado, como a construção (já que hoje possui um teto de 5% do ISS e passará a recolher IBS, com discussões sobre as deduções permitidas);</a:t>
            </a:r>
          </a:p>
          <a:p>
            <a:pPr marL="285750" lvl="5" indent="-285750" algn="just">
              <a:lnSpc>
                <a:spcPct val="100000"/>
              </a:lnSpc>
              <a:spcBef>
                <a:spcPts val="0"/>
              </a:spcBef>
              <a:buClr>
                <a:srgbClr val="DCB306"/>
              </a:buClr>
              <a:buFont typeface="Wingdings" panose="05000000000000000000" pitchFamily="2" charset="2"/>
              <a:buChar char="v"/>
              <a:defRPr/>
            </a:pPr>
            <a:endParaRPr lang="pt-BR" sz="1350" kern="100" dirty="0">
              <a:solidFill>
                <a:schemeClr val="bg2">
                  <a:lumMod val="25000"/>
                </a:schemeClr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5" indent="-285750" algn="just">
              <a:lnSpc>
                <a:spcPct val="100000"/>
              </a:lnSpc>
              <a:spcBef>
                <a:spcPts val="0"/>
              </a:spcBef>
              <a:buClr>
                <a:srgbClr val="DCB306"/>
              </a:buClr>
              <a:buFont typeface="Wingdings" panose="05000000000000000000" pitchFamily="2" charset="2"/>
              <a:buChar char="v"/>
              <a:defRPr/>
            </a:pPr>
            <a:r>
              <a:rPr lang="pt-BR" sz="1350" b="1" u="sng" kern="10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Mudanças de localidades (+ novas frentes de atuação)</a:t>
            </a:r>
            <a:r>
              <a:rPr lang="pt-BR" sz="1350" kern="10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:  Cada Estado/Município poderá fixar sua alíquota de IBS (Possíveis novos polos de serviços/industriais, desigualdades regionais). Foco em ITCMD/ITBI.</a:t>
            </a:r>
          </a:p>
          <a:p>
            <a:pPr marL="0" marR="0" lvl="5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CB306"/>
              </a:buClr>
              <a:buSzTx/>
              <a:buNone/>
              <a:tabLst/>
              <a:defRPr/>
            </a:pPr>
            <a:endParaRPr lang="pt-BR" sz="14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455DDF5B-E2D1-F3F8-6495-C653E7B32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763" y="0"/>
            <a:ext cx="1339529" cy="6709954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59CE3F85-6A9A-31BC-D635-C5B21A014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7380"/>
            <a:ext cx="12192000" cy="121396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11DBFDCC-75E0-DFCC-7764-5E1D7F81F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11634"/>
            <a:ext cx="10567851" cy="1946366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6C1F08FB-C36C-59D3-3436-3F8E2BA40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75809"/>
            <a:ext cx="12192000" cy="153871"/>
          </a:xfrm>
          <a:prstGeom prst="rect">
            <a:avLst/>
          </a:prstGeom>
        </p:spPr>
      </p:pic>
      <p:sp>
        <p:nvSpPr>
          <p:cNvPr id="7" name="Espaço Reservado para Texto 6"/>
          <p:cNvSpPr>
            <a:spLocks noGrp="1"/>
          </p:cNvSpPr>
          <p:nvPr>
            <p:ph type="body" sz="half" idx="2"/>
          </p:nvPr>
        </p:nvSpPr>
        <p:spPr>
          <a:xfrm>
            <a:off x="102301" y="662439"/>
            <a:ext cx="5610794" cy="4618137"/>
          </a:xfrm>
        </p:spPr>
        <p:txBody>
          <a:bodyPr>
            <a:normAutofit/>
          </a:bodyPr>
          <a:lstStyle/>
          <a:p>
            <a:pPr marL="268288" lvl="5" indent="-268288" algn="just">
              <a:buClr>
                <a:srgbClr val="DCB306"/>
              </a:buClr>
              <a:buFont typeface="Wingdings" panose="05000000000000000000" pitchFamily="2" charset="2"/>
              <a:buChar char="v"/>
            </a:pPr>
            <a:r>
              <a:rPr lang="pt-BR" sz="135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Simplificação do Sistema Tributário</a:t>
            </a:r>
            <a:r>
              <a:rPr lang="pt-BR" sz="13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endParaRPr lang="pt-BR" sz="13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r>
              <a:rPr lang="pt-BR" sz="135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Redução de Leis</a:t>
            </a:r>
            <a:r>
              <a:rPr lang="pt-BR" sz="13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Atualmente existem 27 Unidades Federativas (ICMS/ICMS-ST) e mais de 500 Municípios (ISS) com diferentes regras e contencioso, e com a Reforma haverá uma legislação uniforme (IBS) em todo País sob a tutela do Conselho Tributário do IBS;</a:t>
            </a: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endParaRPr lang="pt-BR" sz="13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r>
              <a:rPr lang="pt-BR" sz="135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Padronização (Comitê Gestor)</a:t>
            </a:r>
            <a:r>
              <a:rPr lang="pt-BR" sz="13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Arrecadação, Cobrança, Fiscalização e Julgamento (IBS);</a:t>
            </a: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endParaRPr lang="pt-BR" sz="13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5" indent="-285750" algn="just">
              <a:buClr>
                <a:srgbClr val="DCB306"/>
              </a:buClr>
              <a:buFont typeface="Arial" panose="020B0604020202020204" pitchFamily="34" charset="0"/>
              <a:buChar char="•"/>
            </a:pPr>
            <a:r>
              <a:rPr lang="pt-BR" sz="135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Expectativa de redução de burocracia</a:t>
            </a:r>
            <a:r>
              <a:rPr lang="pt-BR" sz="13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Redução de obrigações acessórias (“compliance” – definição por legislação ordinária), menor litigiosidade e conflitos de competência.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4A13989E-3375-C526-5424-F7FC6738F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054061" y="1734825"/>
            <a:ext cx="3679229" cy="209579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10424C07-1D3D-0171-60A5-0C730397E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3169" y="3794110"/>
            <a:ext cx="1752845" cy="1982362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097D373-DE22-38BB-33EB-467467693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2308" y="5312667"/>
            <a:ext cx="1752845" cy="1552792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61A672AC-46FB-0AC7-8279-56728B955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4472" y="6691918"/>
            <a:ext cx="1457528" cy="181000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ACC3B715-4A3E-8A70-DE95-24F9B39312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225" y="3797380"/>
            <a:ext cx="10868297" cy="3075538"/>
          </a:xfrm>
          <a:prstGeom prst="rect">
            <a:avLst/>
          </a:prstGeom>
        </p:spPr>
      </p:pic>
      <p:sp>
        <p:nvSpPr>
          <p:cNvPr id="67" name="CaixaDeTexto 66">
            <a:extLst>
              <a:ext uri="{FF2B5EF4-FFF2-40B4-BE49-F238E27FC236}">
                <a16:creationId xmlns:a16="http://schemas.microsoft.com/office/drawing/2014/main" id="{A37EE18A-4D7D-8C8D-DCDB-CDB8BB753653}"/>
              </a:ext>
            </a:extLst>
          </p:cNvPr>
          <p:cNvSpPr txBox="1"/>
          <p:nvPr/>
        </p:nvSpPr>
        <p:spPr>
          <a:xfrm>
            <a:off x="61199" y="4401422"/>
            <a:ext cx="6008915" cy="267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Wingdings" panose="05000000000000000000" pitchFamily="2" charset="2"/>
              <a:buChar char="v"/>
            </a:pPr>
            <a:r>
              <a:rPr lang="pt-BR" sz="1350" b="1" u="sng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Abertura de consciência para a existência de um novo cenário</a:t>
            </a:r>
            <a:r>
              <a:rPr lang="pt-BR" sz="135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lvl="0" indent="-285750" algn="just">
              <a:lnSpc>
                <a:spcPts val="1300"/>
              </a:lnSpc>
              <a:buClr>
                <a:srgbClr val="DCB138"/>
              </a:buClr>
              <a:buFont typeface="Arial" panose="020B0604020202020204" pitchFamily="34" charset="0"/>
              <a:buChar char="•"/>
            </a:pPr>
            <a:endParaRPr lang="pt-BR" sz="1350" kern="100" dirty="0">
              <a:solidFill>
                <a:schemeClr val="tx1">
                  <a:lumMod val="85000"/>
                  <a:lumOff val="15000"/>
                </a:schemeClr>
              </a:solidFill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Arial" panose="020B0604020202020204" pitchFamily="34" charset="0"/>
              <a:buChar char="•"/>
            </a:pPr>
            <a:r>
              <a:rPr lang="pt-BR" sz="135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Mudança do Sistema Tributário Brasileiro e necessidade de leitura/estudo dos impactos trazidos com os dispositivos da EC 132/2023, dos PLPs 68/2024 e 108/2024;</a:t>
            </a:r>
          </a:p>
          <a:p>
            <a:pPr lvl="0" algn="just">
              <a:lnSpc>
                <a:spcPts val="1200"/>
              </a:lnSpc>
            </a:pPr>
            <a:endParaRPr lang="pt-BR" sz="1350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Wingdings" panose="05000000000000000000" pitchFamily="2" charset="2"/>
              <a:buChar char="v"/>
            </a:pPr>
            <a:r>
              <a:rPr lang="pt-BR" sz="1350" b="1" u="sng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Acompanhamento das alterações legislativas</a:t>
            </a:r>
            <a:r>
              <a:rPr lang="pt-BR" sz="135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lvl="0" indent="-285750" algn="just">
              <a:lnSpc>
                <a:spcPts val="1200"/>
              </a:lnSpc>
              <a:buFont typeface="Arial" panose="020B0604020202020204" pitchFamily="34" charset="0"/>
              <a:buChar char="•"/>
            </a:pPr>
            <a:endParaRPr lang="pt-BR" sz="1350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800"/>
              </a:spcAft>
              <a:buClr>
                <a:srgbClr val="DCB138"/>
              </a:buClr>
              <a:buFont typeface="Wingdings" panose="05000000000000000000" pitchFamily="2" charset="2"/>
              <a:buChar char="v"/>
            </a:pPr>
            <a:r>
              <a:rPr lang="pt-BR" sz="1350" b="1" u="sng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Mudança de paradigma</a:t>
            </a:r>
            <a:r>
              <a:rPr lang="pt-BR" sz="135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: Adaptação ao novo modelo requer estratégia e planejamento das empresas;</a:t>
            </a:r>
          </a:p>
          <a:p>
            <a:endParaRPr lang="pt-BR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05417587-DE39-F9B6-8D35-04868ADDDDBB}"/>
              </a:ext>
            </a:extLst>
          </p:cNvPr>
          <p:cNvSpPr txBox="1"/>
          <p:nvPr/>
        </p:nvSpPr>
        <p:spPr>
          <a:xfrm>
            <a:off x="6380545" y="4418932"/>
            <a:ext cx="4962029" cy="245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DCB138"/>
              </a:buClr>
              <a:buFont typeface="Wingdings" panose="05000000000000000000" pitchFamily="2" charset="2"/>
              <a:buChar char="v"/>
            </a:pPr>
            <a:r>
              <a:rPr lang="pt-BR" sz="1350" b="1" u="sng" dirty="0">
                <a:solidFill>
                  <a:schemeClr val="bg2">
                    <a:lumMod val="25000"/>
                  </a:schemeClr>
                </a:solidFill>
              </a:rPr>
              <a:t>Muitos desafios</a:t>
            </a:r>
            <a:r>
              <a:rPr lang="pt-BR" sz="1350" b="1" dirty="0">
                <a:solidFill>
                  <a:schemeClr val="bg2">
                    <a:lumMod val="25000"/>
                  </a:schemeClr>
                </a:solidFill>
              </a:rPr>
              <a:t>:</a:t>
            </a:r>
          </a:p>
          <a:p>
            <a:endParaRPr lang="pt-BR" sz="1350" dirty="0">
              <a:solidFill>
                <a:schemeClr val="bg2">
                  <a:lumMod val="25000"/>
                </a:schemeClr>
              </a:solidFill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Arial" panose="020B0604020202020204" pitchFamily="34" charset="0"/>
              <a:buChar char="•"/>
            </a:pPr>
            <a:r>
              <a:rPr lang="pt-BR" sz="135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Revisão das práticas fiscais/contábeis/softwares (“compliance”);</a:t>
            </a:r>
          </a:p>
          <a:p>
            <a:pPr lvl="0" algn="just">
              <a:lnSpc>
                <a:spcPct val="115000"/>
              </a:lnSpc>
              <a:buClr>
                <a:srgbClr val="DCB138"/>
              </a:buClr>
            </a:pPr>
            <a:endParaRPr lang="pt-BR" sz="135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Arial" panose="020B0604020202020204" pitchFamily="34" charset="0"/>
              <a:buChar char="•"/>
            </a:pPr>
            <a:r>
              <a:rPr lang="pt-BR" sz="135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Monitoramento das novas leis e impactos;</a:t>
            </a:r>
          </a:p>
          <a:p>
            <a:pPr lvl="0" algn="just">
              <a:lnSpc>
                <a:spcPct val="115000"/>
              </a:lnSpc>
              <a:buClr>
                <a:srgbClr val="DCB138"/>
              </a:buClr>
            </a:pPr>
            <a:endParaRPr lang="pt-BR" sz="135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DCB138"/>
              </a:buClr>
              <a:buFont typeface="Arial" panose="020B0604020202020204" pitchFamily="34" charset="0"/>
              <a:buChar char="•"/>
            </a:pPr>
            <a:r>
              <a:rPr lang="pt-BR" sz="135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Preparo para um possível aumento de fiscalizações e do contencioso tributário nos próximos anos (durante o período de transição: 2026-2033).</a:t>
            </a:r>
          </a:p>
          <a:p>
            <a:r>
              <a:rPr lang="pt-BR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A084DA6-7C25-051C-67C9-8905E41F9B5D}"/>
              </a:ext>
            </a:extLst>
          </p:cNvPr>
          <p:cNvSpPr/>
          <p:nvPr/>
        </p:nvSpPr>
        <p:spPr>
          <a:xfrm>
            <a:off x="3873260" y="3829680"/>
            <a:ext cx="3588589" cy="488481"/>
          </a:xfrm>
          <a:prstGeom prst="rect">
            <a:avLst/>
          </a:prstGeom>
          <a:solidFill>
            <a:srgbClr val="DCB1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rial Black" panose="020B0A04020102020204" pitchFamily="34" charset="0"/>
              </a:rPr>
              <a:t>RECOMENDAÇÕES</a:t>
            </a:r>
          </a:p>
        </p:txBody>
      </p:sp>
    </p:spTree>
    <p:extLst>
      <p:ext uri="{BB962C8B-B14F-4D97-AF65-F5344CB8AC3E}">
        <p14:creationId xmlns:p14="http://schemas.microsoft.com/office/powerpoint/2010/main" val="219649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com Único Canto Aparado 5"/>
          <p:cNvSpPr/>
          <p:nvPr/>
        </p:nvSpPr>
        <p:spPr>
          <a:xfrm flipH="1">
            <a:off x="1457325" y="719549"/>
            <a:ext cx="9096374" cy="5418901"/>
          </a:xfrm>
          <a:prstGeom prst="snip1Rect">
            <a:avLst>
              <a:gd name="adj" fmla="val 2350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4"/>
          <p:cNvSpPr>
            <a:spLocks noGrp="1"/>
          </p:cNvSpPr>
          <p:nvPr>
            <p:ph type="title"/>
          </p:nvPr>
        </p:nvSpPr>
        <p:spPr>
          <a:xfrm>
            <a:off x="1547813" y="1029523"/>
            <a:ext cx="9096373" cy="3160571"/>
          </a:xfrm>
        </p:spPr>
        <p:txBody>
          <a:bodyPr>
            <a:noAutofit/>
          </a:bodyPr>
          <a:lstStyle/>
          <a:p>
            <a:pPr algn="ctr"/>
            <a:r>
              <a:rPr lang="pt-BR" sz="3600" b="1" spc="300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OBRIGADO! </a:t>
            </a:r>
            <a:br>
              <a:rPr lang="pt-BR" sz="3600" b="1" spc="300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600" b="1" spc="300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spc="300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geraldo.valentim@mvga.com.br</a:t>
            </a:r>
            <a:endParaRPr lang="pt-BR" sz="2800" b="1" dirty="0">
              <a:solidFill>
                <a:srgbClr val="0076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4973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553</Words>
  <Application>Microsoft Office PowerPoint</Application>
  <PresentationFormat>Widescreen</PresentationFormat>
  <Paragraphs>74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Aptos</vt:lpstr>
      <vt:lpstr>Arial</vt:lpstr>
      <vt:lpstr>Arial Black</vt:lpstr>
      <vt:lpstr>Calibri</vt:lpstr>
      <vt:lpstr>Calibri Light</vt:lpstr>
      <vt:lpstr>Wingdings</vt:lpstr>
      <vt:lpstr>Tema do Office</vt:lpstr>
      <vt:lpstr>Apresentação do PowerPoint</vt:lpstr>
      <vt:lpstr>XII CONGRESSO INTERNACIONAL IBDiC </vt:lpstr>
      <vt:lpstr>ASPECTOS GERAIS DA REFORMA TRIBUTÁRIA </vt:lpstr>
      <vt:lpstr>ASPECTOS POSITIVOS </vt:lpstr>
      <vt:lpstr>MUITO OBRIGADO!   geraldo.valentim@mvga.com.br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Geraldo Valentim  | MVGA</cp:lastModifiedBy>
  <cp:revision>41</cp:revision>
  <cp:lastPrinted>2024-08-20T17:59:40Z</cp:lastPrinted>
  <dcterms:created xsi:type="dcterms:W3CDTF">2024-07-19T21:14:21Z</dcterms:created>
  <dcterms:modified xsi:type="dcterms:W3CDTF">2024-08-28T11:29:16Z</dcterms:modified>
</cp:coreProperties>
</file>