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9" r:id="rId3"/>
    <p:sldId id="260" r:id="rId4"/>
    <p:sldId id="293" r:id="rId5"/>
    <p:sldId id="294" r:id="rId6"/>
    <p:sldId id="287" r:id="rId7"/>
    <p:sldId id="289" r:id="rId8"/>
    <p:sldId id="291" r:id="rId9"/>
    <p:sldId id="290" r:id="rId10"/>
    <p:sldId id="292" r:id="rId11"/>
    <p:sldId id="298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B138"/>
    <a:srgbClr val="DBB138"/>
    <a:srgbClr val="007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668" y="4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96B1C-BFDC-467B-B17C-FA7496880831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CDA31-AF4B-4961-8EB6-FE2B1065C3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2319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1FA90-EE7E-4AB4-885E-0583018C9B27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61E2-9CEB-445B-BC96-C6BE7D07B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7191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82CD-FA01-40FF-8D3F-9918D9968EE2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47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DCEC-2FBE-467B-8913-07699334FDF7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5446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D8A6-D9C5-4E6D-93E8-169D93E0751F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58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2E4A4-9A36-4AF6-B486-8E35F709432A}" type="datetime1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644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2D37-CFD5-40BA-837A-24261C8569CF}" type="datetime1">
              <a:rPr lang="pt-BR" smtClean="0"/>
              <a:t>29/08/2024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25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BAE3-CE02-4173-9B75-D6500AF424C5}" type="datetime1">
              <a:rPr lang="pt-BR" smtClean="0"/>
              <a:t>29/08/2024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091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1C2F-87D1-4FF1-8535-FAED01C2E5DA}" type="datetime1">
              <a:rPr lang="pt-BR" smtClean="0"/>
              <a:t>29/08/2024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406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8B2-69A8-4628-9347-BB47B26805ED}" type="datetime1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45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1600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C5DCD-75C0-44C1-962A-AA9D27EDEED7}" type="datetime1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Espaço Reservado para Imagem 2"/>
          <p:cNvSpPr>
            <a:spLocks noGrp="1"/>
          </p:cNvSpPr>
          <p:nvPr>
            <p:ph type="pic" idx="13"/>
          </p:nvPr>
        </p:nvSpPr>
        <p:spPr>
          <a:xfrm>
            <a:off x="8478032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07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FBDB-73BA-4EB7-8111-BFA709AFE128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17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5AF7-BF6E-4707-91DC-18ABA58DB8B8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993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9CDB-0504-4325-97AE-E9D486DEC161}" type="datetime1">
              <a:rPr lang="pt-BR" smtClean="0"/>
              <a:t>29/08/2024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/>
          <p:cNvSpPr>
            <a:spLocks noGrp="1"/>
          </p:cNvSpPr>
          <p:nvPr>
            <p:ph type="pic" sz="quarter" idx="13"/>
          </p:nvPr>
        </p:nvSpPr>
        <p:spPr>
          <a:xfrm>
            <a:off x="5335588" y="1140586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Imagem 6"/>
          <p:cNvSpPr>
            <a:spLocks noGrp="1"/>
          </p:cNvSpPr>
          <p:nvPr>
            <p:ph type="pic" sz="quarter" idx="14"/>
          </p:nvPr>
        </p:nvSpPr>
        <p:spPr>
          <a:xfrm>
            <a:off x="8293818" y="1140585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42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79CDB-0504-4325-97AE-E9D486DEC161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80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40.sv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svg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0" Type="http://schemas.openxmlformats.org/officeDocument/2006/relationships/image" Target="../media/image38.svg"/><Relationship Id="rId4" Type="http://schemas.openxmlformats.org/officeDocument/2006/relationships/image" Target="../media/image34.sv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>
            <a:extLst>
              <a:ext uri="{FF2B5EF4-FFF2-40B4-BE49-F238E27FC236}">
                <a16:creationId xmlns:a16="http://schemas.microsoft.com/office/drawing/2014/main" id="{DAA1352C-71DF-E896-D40E-FF3E499C1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3063" y="4629886"/>
            <a:ext cx="8858250" cy="837464"/>
          </a:xfrm>
        </p:spPr>
        <p:txBody>
          <a:bodyPr/>
          <a:lstStyle/>
          <a:p>
            <a:r>
              <a:rPr lang="pt-BR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 Tributária e Reequilíbrio Econômico-Financeiro em Contratos de Construção</a:t>
            </a:r>
          </a:p>
        </p:txBody>
      </p:sp>
    </p:spTree>
    <p:extLst>
      <p:ext uri="{BB962C8B-B14F-4D97-AF65-F5344CB8AC3E}">
        <p14:creationId xmlns:p14="http://schemas.microsoft.com/office/powerpoint/2010/main" val="40924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ço Reservado para Imagem 13">
            <a:extLst>
              <a:ext uri="{FF2B5EF4-FFF2-40B4-BE49-F238E27FC236}">
                <a16:creationId xmlns:a16="http://schemas.microsoft.com/office/drawing/2014/main" id="{6369754C-DBEE-07C6-CDFD-59BA364215D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617" b="617"/>
          <a:stretch>
            <a:fillRect/>
          </a:stretch>
        </p:blipFill>
        <p:spPr>
          <a:xfrm>
            <a:off x="673768" y="430997"/>
            <a:ext cx="5650029" cy="557509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44760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-92293" y="122204"/>
            <a:ext cx="5327142" cy="181260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Equilíbrio </a:t>
            </a:r>
            <a:br>
              <a:rPr lang="pt-BR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pt-BR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Econômico-Financeiro </a:t>
            </a:r>
            <a:br>
              <a:rPr lang="pt-BR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pt-BR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Contratos de Construção</a:t>
            </a:r>
          </a:p>
        </p:txBody>
      </p:sp>
      <p:pic>
        <p:nvPicPr>
          <p:cNvPr id="3" name="Imagem 2" descr="Profissional de segurança na frente da usina de energia">
            <a:extLst>
              <a:ext uri="{FF2B5EF4-FFF2-40B4-BE49-F238E27FC236}">
                <a16:creationId xmlns:a16="http://schemas.microsoft.com/office/drawing/2014/main" id="{442354D7-F38B-156F-6A2C-4EAD30F206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45" y="2625369"/>
            <a:ext cx="4405464" cy="29415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13924963-7C00-49FF-9299-278B461DEEA9}"/>
              </a:ext>
            </a:extLst>
          </p:cNvPr>
          <p:cNvSpPr/>
          <p:nvPr/>
        </p:nvSpPr>
        <p:spPr>
          <a:xfrm>
            <a:off x="6650910" y="564512"/>
            <a:ext cx="3990054" cy="238527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4572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6858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9144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11430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13716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16002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18288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n-US" sz="9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9370B2B8-BC30-897C-99D1-03D0F76F4921}"/>
              </a:ext>
            </a:extLst>
          </p:cNvPr>
          <p:cNvSpPr/>
          <p:nvPr/>
        </p:nvSpPr>
        <p:spPr>
          <a:xfrm>
            <a:off x="11205522" y="501942"/>
            <a:ext cx="594360" cy="52656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orma Livre: Forma 29">
            <a:extLst>
              <a:ext uri="{FF2B5EF4-FFF2-40B4-BE49-F238E27FC236}">
                <a16:creationId xmlns:a16="http://schemas.microsoft.com/office/drawing/2014/main" id="{FAFE62C8-DB20-80D6-1581-09F0B3F087DB}"/>
              </a:ext>
            </a:extLst>
          </p:cNvPr>
          <p:cNvSpPr/>
          <p:nvPr/>
        </p:nvSpPr>
        <p:spPr>
          <a:xfrm>
            <a:off x="11304447" y="818923"/>
            <a:ext cx="123532" cy="30883"/>
          </a:xfrm>
          <a:custGeom>
            <a:avLst/>
            <a:gdLst>
              <a:gd name="connsiteX0" fmla="*/ 123533 w 123532"/>
              <a:gd name="connsiteY0" fmla="*/ 0 h 30883"/>
              <a:gd name="connsiteX1" fmla="*/ 0 w 123532"/>
              <a:gd name="connsiteY1" fmla="*/ 0 h 30883"/>
              <a:gd name="connsiteX2" fmla="*/ 61766 w 123532"/>
              <a:gd name="connsiteY2" fmla="*/ 30883 h 30883"/>
              <a:gd name="connsiteX3" fmla="*/ 123533 w 123532"/>
              <a:gd name="connsiteY3" fmla="*/ 0 h 3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532" h="30883">
                <a:moveTo>
                  <a:pt x="123533" y="0"/>
                </a:moveTo>
                <a:lnTo>
                  <a:pt x="0" y="0"/>
                </a:lnTo>
                <a:cubicBezTo>
                  <a:pt x="0" y="16986"/>
                  <a:pt x="27795" y="30883"/>
                  <a:pt x="61766" y="30883"/>
                </a:cubicBezTo>
                <a:cubicBezTo>
                  <a:pt x="95738" y="30883"/>
                  <a:pt x="123533" y="16986"/>
                  <a:pt x="123533" y="0"/>
                </a:cubicBezTo>
                <a:close/>
              </a:path>
            </a:pathLst>
          </a:custGeom>
          <a:solidFill>
            <a:srgbClr val="000000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orma Livre: Forma 30">
            <a:extLst>
              <a:ext uri="{FF2B5EF4-FFF2-40B4-BE49-F238E27FC236}">
                <a16:creationId xmlns:a16="http://schemas.microsoft.com/office/drawing/2014/main" id="{021B9F35-0814-BCAA-1EEB-2069712251F0}"/>
              </a:ext>
            </a:extLst>
          </p:cNvPr>
          <p:cNvSpPr/>
          <p:nvPr/>
        </p:nvSpPr>
        <p:spPr>
          <a:xfrm>
            <a:off x="11582396" y="710832"/>
            <a:ext cx="123532" cy="30883"/>
          </a:xfrm>
          <a:custGeom>
            <a:avLst/>
            <a:gdLst>
              <a:gd name="connsiteX0" fmla="*/ 0 w 123532"/>
              <a:gd name="connsiteY0" fmla="*/ 0 h 30883"/>
              <a:gd name="connsiteX1" fmla="*/ 61766 w 123532"/>
              <a:gd name="connsiteY1" fmla="*/ 30883 h 30883"/>
              <a:gd name="connsiteX2" fmla="*/ 123533 w 123532"/>
              <a:gd name="connsiteY2" fmla="*/ 0 h 3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532" h="30883">
                <a:moveTo>
                  <a:pt x="0" y="0"/>
                </a:moveTo>
                <a:cubicBezTo>
                  <a:pt x="0" y="16986"/>
                  <a:pt x="27795" y="30883"/>
                  <a:pt x="61766" y="30883"/>
                </a:cubicBezTo>
                <a:cubicBezTo>
                  <a:pt x="95738" y="30883"/>
                  <a:pt x="123533" y="16986"/>
                  <a:pt x="123533" y="0"/>
                </a:cubicBezTo>
                <a:close/>
              </a:path>
            </a:pathLst>
          </a:custGeom>
          <a:solidFill>
            <a:srgbClr val="000000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Forma Livre: Forma 31">
            <a:extLst>
              <a:ext uri="{FF2B5EF4-FFF2-40B4-BE49-F238E27FC236}">
                <a16:creationId xmlns:a16="http://schemas.microsoft.com/office/drawing/2014/main" id="{271DD392-AB23-5845-A63A-27AF1B20F6ED}"/>
              </a:ext>
            </a:extLst>
          </p:cNvPr>
          <p:cNvSpPr/>
          <p:nvPr/>
        </p:nvSpPr>
        <p:spPr>
          <a:xfrm>
            <a:off x="11323554" y="551269"/>
            <a:ext cx="363268" cy="411775"/>
          </a:xfrm>
          <a:custGeom>
            <a:avLst/>
            <a:gdLst>
              <a:gd name="connsiteX0" fmla="*/ 243401 w 363268"/>
              <a:gd name="connsiteY0" fmla="*/ 370598 h 411775"/>
              <a:gd name="connsiteX1" fmla="*/ 233106 w 363268"/>
              <a:gd name="connsiteY1" fmla="*/ 360304 h 411775"/>
              <a:gd name="connsiteX2" fmla="*/ 197076 w 363268"/>
              <a:gd name="connsiteY2" fmla="*/ 360304 h 411775"/>
              <a:gd name="connsiteX3" fmla="*/ 197076 w 363268"/>
              <a:gd name="connsiteY3" fmla="*/ 98770 h 411775"/>
              <a:gd name="connsiteX4" fmla="*/ 211488 w 363268"/>
              <a:gd name="connsiteY4" fmla="*/ 79926 h 411775"/>
              <a:gd name="connsiteX5" fmla="*/ 304555 w 363268"/>
              <a:gd name="connsiteY5" fmla="*/ 41579 h 411775"/>
              <a:gd name="connsiteX6" fmla="*/ 277949 w 363268"/>
              <a:gd name="connsiteY6" fmla="*/ 144122 h 411775"/>
              <a:gd name="connsiteX7" fmla="*/ 299217 w 363268"/>
              <a:gd name="connsiteY7" fmla="*/ 144122 h 411775"/>
              <a:gd name="connsiteX8" fmla="*/ 320609 w 363268"/>
              <a:gd name="connsiteY8" fmla="*/ 61612 h 411775"/>
              <a:gd name="connsiteX9" fmla="*/ 342000 w 363268"/>
              <a:gd name="connsiteY9" fmla="*/ 144122 h 411775"/>
              <a:gd name="connsiteX10" fmla="*/ 363269 w 363268"/>
              <a:gd name="connsiteY10" fmla="*/ 144122 h 411775"/>
              <a:gd name="connsiteX11" fmla="*/ 333574 w 363268"/>
              <a:gd name="connsiteY11" fmla="*/ 29586 h 411775"/>
              <a:gd name="connsiteX12" fmla="*/ 340963 w 363268"/>
              <a:gd name="connsiteY12" fmla="*/ 9036 h 411775"/>
              <a:gd name="connsiteX13" fmla="*/ 321545 w 363268"/>
              <a:gd name="connsiteY13" fmla="*/ 1168 h 411775"/>
              <a:gd name="connsiteX14" fmla="*/ 203160 w 363268"/>
              <a:gd name="connsiteY14" fmla="*/ 49948 h 411775"/>
              <a:gd name="connsiteX15" fmla="*/ 197076 w 363268"/>
              <a:gd name="connsiteY15" fmla="*/ 45362 h 411775"/>
              <a:gd name="connsiteX16" fmla="*/ 197076 w 363268"/>
              <a:gd name="connsiteY16" fmla="*/ 15442 h 411775"/>
              <a:gd name="connsiteX17" fmla="*/ 181634 w 363268"/>
              <a:gd name="connsiteY17" fmla="*/ 0 h 411775"/>
              <a:gd name="connsiteX18" fmla="*/ 166193 w 363268"/>
              <a:gd name="connsiteY18" fmla="*/ 15442 h 411775"/>
              <a:gd name="connsiteX19" fmla="*/ 166193 w 363268"/>
              <a:gd name="connsiteY19" fmla="*/ 45357 h 411775"/>
              <a:gd name="connsiteX20" fmla="*/ 150777 w 363268"/>
              <a:gd name="connsiteY20" fmla="*/ 71546 h 411775"/>
              <a:gd name="connsiteX21" fmla="*/ 26482 w 363268"/>
              <a:gd name="connsiteY21" fmla="*/ 122761 h 411775"/>
              <a:gd name="connsiteX22" fmla="*/ 18067 w 363268"/>
              <a:gd name="connsiteY22" fmla="*/ 142872 h 411775"/>
              <a:gd name="connsiteX23" fmla="*/ 26199 w 363268"/>
              <a:gd name="connsiteY23" fmla="*/ 151168 h 411775"/>
              <a:gd name="connsiteX24" fmla="*/ 0 w 363268"/>
              <a:gd name="connsiteY24" fmla="*/ 252213 h 411775"/>
              <a:gd name="connsiteX25" fmla="*/ 21268 w 363268"/>
              <a:gd name="connsiteY25" fmla="*/ 252213 h 411775"/>
              <a:gd name="connsiteX26" fmla="*/ 42660 w 363268"/>
              <a:gd name="connsiteY26" fmla="*/ 169703 h 411775"/>
              <a:gd name="connsiteX27" fmla="*/ 64052 w 363268"/>
              <a:gd name="connsiteY27" fmla="*/ 252213 h 411775"/>
              <a:gd name="connsiteX28" fmla="*/ 85320 w 363268"/>
              <a:gd name="connsiteY28" fmla="*/ 252213 h 411775"/>
              <a:gd name="connsiteX29" fmla="*/ 57139 w 363268"/>
              <a:gd name="connsiteY29" fmla="*/ 143504 h 411775"/>
              <a:gd name="connsiteX30" fmla="*/ 166007 w 363268"/>
              <a:gd name="connsiteY30" fmla="*/ 98651 h 411775"/>
              <a:gd name="connsiteX31" fmla="*/ 166193 w 363268"/>
              <a:gd name="connsiteY31" fmla="*/ 98764 h 411775"/>
              <a:gd name="connsiteX32" fmla="*/ 166193 w 363268"/>
              <a:gd name="connsiteY32" fmla="*/ 360304 h 411775"/>
              <a:gd name="connsiteX33" fmla="*/ 129648 w 363268"/>
              <a:gd name="connsiteY33" fmla="*/ 360304 h 411775"/>
              <a:gd name="connsiteX34" fmla="*/ 119353 w 363268"/>
              <a:gd name="connsiteY34" fmla="*/ 370598 h 411775"/>
              <a:gd name="connsiteX35" fmla="*/ 119353 w 363268"/>
              <a:gd name="connsiteY35" fmla="*/ 380893 h 411775"/>
              <a:gd name="connsiteX36" fmla="*/ 58102 w 363268"/>
              <a:gd name="connsiteY36" fmla="*/ 380893 h 411775"/>
              <a:gd name="connsiteX37" fmla="*/ 58102 w 363268"/>
              <a:gd name="connsiteY37" fmla="*/ 411776 h 411775"/>
              <a:gd name="connsiteX38" fmla="*/ 305167 w 363268"/>
              <a:gd name="connsiteY38" fmla="*/ 411776 h 411775"/>
              <a:gd name="connsiteX39" fmla="*/ 305167 w 363268"/>
              <a:gd name="connsiteY39" fmla="*/ 380893 h 411775"/>
              <a:gd name="connsiteX40" fmla="*/ 243401 w 363268"/>
              <a:gd name="connsiteY40" fmla="*/ 380893 h 411775"/>
              <a:gd name="connsiteX41" fmla="*/ 171340 w 363268"/>
              <a:gd name="connsiteY41" fmla="*/ 72061 h 411775"/>
              <a:gd name="connsiteX42" fmla="*/ 181634 w 363268"/>
              <a:gd name="connsiteY42" fmla="*/ 61766 h 411775"/>
              <a:gd name="connsiteX43" fmla="*/ 191929 w 363268"/>
              <a:gd name="connsiteY43" fmla="*/ 72061 h 411775"/>
              <a:gd name="connsiteX44" fmla="*/ 181634 w 363268"/>
              <a:gd name="connsiteY44" fmla="*/ 82355 h 411775"/>
              <a:gd name="connsiteX45" fmla="*/ 171340 w 363268"/>
              <a:gd name="connsiteY45" fmla="*/ 72061 h 41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63268" h="411775">
                <a:moveTo>
                  <a:pt x="243401" y="370598"/>
                </a:moveTo>
                <a:cubicBezTo>
                  <a:pt x="243384" y="364920"/>
                  <a:pt x="238785" y="360321"/>
                  <a:pt x="233106" y="360304"/>
                </a:cubicBezTo>
                <a:lnTo>
                  <a:pt x="197076" y="360304"/>
                </a:lnTo>
                <a:lnTo>
                  <a:pt x="197076" y="98770"/>
                </a:lnTo>
                <a:cubicBezTo>
                  <a:pt x="204190" y="94650"/>
                  <a:pt x="209375" y="87870"/>
                  <a:pt x="211488" y="79926"/>
                </a:cubicBezTo>
                <a:lnTo>
                  <a:pt x="304555" y="41579"/>
                </a:lnTo>
                <a:lnTo>
                  <a:pt x="277949" y="144122"/>
                </a:lnTo>
                <a:lnTo>
                  <a:pt x="299217" y="144122"/>
                </a:lnTo>
                <a:lnTo>
                  <a:pt x="320609" y="61612"/>
                </a:lnTo>
                <a:lnTo>
                  <a:pt x="342000" y="144122"/>
                </a:lnTo>
                <a:lnTo>
                  <a:pt x="363269" y="144122"/>
                </a:lnTo>
                <a:lnTo>
                  <a:pt x="333574" y="29586"/>
                </a:lnTo>
                <a:cubicBezTo>
                  <a:pt x="341290" y="25952"/>
                  <a:pt x="344598" y="16752"/>
                  <a:pt x="340963" y="9036"/>
                </a:cubicBezTo>
                <a:cubicBezTo>
                  <a:pt x="337532" y="1752"/>
                  <a:pt x="329079" y="-1673"/>
                  <a:pt x="321545" y="1168"/>
                </a:cubicBezTo>
                <a:lnTo>
                  <a:pt x="203160" y="49948"/>
                </a:lnTo>
                <a:cubicBezTo>
                  <a:pt x="201329" y="48175"/>
                  <a:pt x="199285" y="46635"/>
                  <a:pt x="197076" y="45362"/>
                </a:cubicBezTo>
                <a:lnTo>
                  <a:pt x="197076" y="15442"/>
                </a:lnTo>
                <a:cubicBezTo>
                  <a:pt x="197076" y="6913"/>
                  <a:pt x="190163" y="0"/>
                  <a:pt x="181634" y="0"/>
                </a:cubicBezTo>
                <a:cubicBezTo>
                  <a:pt x="173106" y="0"/>
                  <a:pt x="166193" y="6913"/>
                  <a:pt x="166193" y="15442"/>
                </a:cubicBezTo>
                <a:lnTo>
                  <a:pt x="166193" y="45357"/>
                </a:lnTo>
                <a:cubicBezTo>
                  <a:pt x="156818" y="50780"/>
                  <a:pt x="150968" y="60717"/>
                  <a:pt x="150777" y="71546"/>
                </a:cubicBezTo>
                <a:lnTo>
                  <a:pt x="26482" y="122761"/>
                </a:lnTo>
                <a:cubicBezTo>
                  <a:pt x="18605" y="125991"/>
                  <a:pt x="14837" y="134995"/>
                  <a:pt x="18067" y="142872"/>
                </a:cubicBezTo>
                <a:cubicBezTo>
                  <a:pt x="19593" y="146592"/>
                  <a:pt x="22511" y="149569"/>
                  <a:pt x="26199" y="151168"/>
                </a:cubicBezTo>
                <a:lnTo>
                  <a:pt x="0" y="252213"/>
                </a:lnTo>
                <a:lnTo>
                  <a:pt x="21268" y="252213"/>
                </a:lnTo>
                <a:lnTo>
                  <a:pt x="42660" y="169703"/>
                </a:lnTo>
                <a:lnTo>
                  <a:pt x="64052" y="252213"/>
                </a:lnTo>
                <a:lnTo>
                  <a:pt x="85320" y="252213"/>
                </a:lnTo>
                <a:lnTo>
                  <a:pt x="57139" y="143504"/>
                </a:lnTo>
                <a:lnTo>
                  <a:pt x="166007" y="98651"/>
                </a:lnTo>
                <a:lnTo>
                  <a:pt x="166193" y="98764"/>
                </a:lnTo>
                <a:lnTo>
                  <a:pt x="166193" y="360304"/>
                </a:lnTo>
                <a:lnTo>
                  <a:pt x="129648" y="360304"/>
                </a:lnTo>
                <a:cubicBezTo>
                  <a:pt x="123969" y="360321"/>
                  <a:pt x="119370" y="364920"/>
                  <a:pt x="119353" y="370598"/>
                </a:cubicBezTo>
                <a:lnTo>
                  <a:pt x="119353" y="380893"/>
                </a:lnTo>
                <a:lnTo>
                  <a:pt x="58102" y="380893"/>
                </a:lnTo>
                <a:lnTo>
                  <a:pt x="58102" y="411776"/>
                </a:lnTo>
                <a:lnTo>
                  <a:pt x="305167" y="411776"/>
                </a:lnTo>
                <a:lnTo>
                  <a:pt x="305167" y="380893"/>
                </a:lnTo>
                <a:lnTo>
                  <a:pt x="243401" y="380893"/>
                </a:lnTo>
                <a:close/>
                <a:moveTo>
                  <a:pt x="171340" y="72061"/>
                </a:moveTo>
                <a:cubicBezTo>
                  <a:pt x="171340" y="66375"/>
                  <a:pt x="175949" y="61766"/>
                  <a:pt x="181634" y="61766"/>
                </a:cubicBezTo>
                <a:cubicBezTo>
                  <a:pt x="187320" y="61766"/>
                  <a:pt x="191929" y="66375"/>
                  <a:pt x="191929" y="72061"/>
                </a:cubicBezTo>
                <a:cubicBezTo>
                  <a:pt x="191929" y="77746"/>
                  <a:pt x="187320" y="82355"/>
                  <a:pt x="181634" y="82355"/>
                </a:cubicBezTo>
                <a:cubicBezTo>
                  <a:pt x="175949" y="82355"/>
                  <a:pt x="171340" y="77746"/>
                  <a:pt x="171340" y="72061"/>
                </a:cubicBezTo>
                <a:close/>
              </a:path>
            </a:pathLst>
          </a:custGeom>
          <a:solidFill>
            <a:srgbClr val="000000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5BD25206-C516-535F-20C8-039881936CCF}"/>
              </a:ext>
            </a:extLst>
          </p:cNvPr>
          <p:cNvSpPr/>
          <p:nvPr/>
        </p:nvSpPr>
        <p:spPr>
          <a:xfrm>
            <a:off x="5447899" y="610742"/>
            <a:ext cx="1477079" cy="582790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Conceito</a:t>
            </a:r>
          </a:p>
        </p:txBody>
      </p:sp>
      <p:pic>
        <p:nvPicPr>
          <p:cNvPr id="45" name="Gráfico 44" descr="Acento Circunflexo à Direita com preenchimento sólido">
            <a:extLst>
              <a:ext uri="{FF2B5EF4-FFF2-40B4-BE49-F238E27FC236}">
                <a16:creationId xmlns:a16="http://schemas.microsoft.com/office/drawing/2014/main" id="{462EACC6-377F-764E-D14C-B6E68287E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44085" y="457770"/>
            <a:ext cx="914400" cy="914400"/>
          </a:xfrm>
          <a:prstGeom prst="rect">
            <a:avLst/>
          </a:prstGeom>
        </p:spPr>
      </p:pic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12E49C73-AD09-DD29-4CEA-14E5E95E18BD}"/>
              </a:ext>
            </a:extLst>
          </p:cNvPr>
          <p:cNvSpPr/>
          <p:nvPr/>
        </p:nvSpPr>
        <p:spPr>
          <a:xfrm>
            <a:off x="7668833" y="308454"/>
            <a:ext cx="3415937" cy="1048904"/>
          </a:xfrm>
          <a:prstGeom prst="roundRect">
            <a:avLst/>
          </a:prstGeom>
          <a:solidFill>
            <a:schemeClr val="bg1"/>
          </a:solidFill>
          <a:ln w="9525">
            <a:solidFill>
              <a:srgbClr val="DCB13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Relação de equivalência entre </a:t>
            </a:r>
            <a:r>
              <a:rPr lang="pt-BR" sz="1600" b="1" u="sng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encargos</a:t>
            </a: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e </a:t>
            </a:r>
            <a:r>
              <a:rPr lang="pt-BR" sz="1600" b="1" u="sng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receitas</a:t>
            </a: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fixadas na celebração do Contrato</a:t>
            </a:r>
          </a:p>
        </p:txBody>
      </p:sp>
      <p:pic>
        <p:nvPicPr>
          <p:cNvPr id="48" name="Gráfico 47" descr="Acento Circunflexo à Direita com preenchimento sólido">
            <a:extLst>
              <a:ext uri="{FF2B5EF4-FFF2-40B4-BE49-F238E27FC236}">
                <a16:creationId xmlns:a16="http://schemas.microsoft.com/office/drawing/2014/main" id="{F9B72D42-0471-05CA-83F1-788066286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1229" y="2357984"/>
            <a:ext cx="914400" cy="914400"/>
          </a:xfrm>
          <a:prstGeom prst="rect">
            <a:avLst/>
          </a:prstGeom>
        </p:spPr>
      </p:pic>
      <p:sp>
        <p:nvSpPr>
          <p:cNvPr id="52" name="Retângulo 51">
            <a:extLst>
              <a:ext uri="{FF2B5EF4-FFF2-40B4-BE49-F238E27FC236}">
                <a16:creationId xmlns:a16="http://schemas.microsoft.com/office/drawing/2014/main" id="{57F07C5F-A105-B059-A3DF-D9E1E983376F}"/>
              </a:ext>
            </a:extLst>
          </p:cNvPr>
          <p:cNvSpPr/>
          <p:nvPr/>
        </p:nvSpPr>
        <p:spPr>
          <a:xfrm>
            <a:off x="9319846" y="1282253"/>
            <a:ext cx="2324316" cy="549691"/>
          </a:xfrm>
          <a:prstGeom prst="rect">
            <a:avLst/>
          </a:prstGeom>
          <a:solidFill>
            <a:srgbClr val="DBB138"/>
          </a:solidFill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Deve ser preservada ao longo da execução </a:t>
            </a: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37120D1A-88D5-D81C-1332-BCCC2EC25132}"/>
              </a:ext>
            </a:extLst>
          </p:cNvPr>
          <p:cNvSpPr/>
          <p:nvPr/>
        </p:nvSpPr>
        <p:spPr>
          <a:xfrm>
            <a:off x="7665746" y="2104887"/>
            <a:ext cx="3412932" cy="134095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DCB13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Em razão da materialização de evento/risco superveniente, alocado para a outra Parte, a equação financeira inicial é impactada. 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E45AEAED-84FC-83E3-E0A4-9D8DCDE0A1CB}"/>
              </a:ext>
            </a:extLst>
          </p:cNvPr>
          <p:cNvCxnSpPr>
            <a:cxnSpLocks/>
          </p:cNvCxnSpPr>
          <p:nvPr/>
        </p:nvCxnSpPr>
        <p:spPr>
          <a:xfrm>
            <a:off x="6216267" y="3117640"/>
            <a:ext cx="0" cy="269723"/>
          </a:xfrm>
          <a:prstGeom prst="line">
            <a:avLst/>
          </a:prstGeom>
          <a:ln>
            <a:solidFill>
              <a:srgbClr val="DCB1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FB6874B-8B1C-2F77-26D1-8F3B1ADACA8B}"/>
              </a:ext>
            </a:extLst>
          </p:cNvPr>
          <p:cNvSpPr/>
          <p:nvPr/>
        </p:nvSpPr>
        <p:spPr>
          <a:xfrm>
            <a:off x="7806087" y="3917482"/>
            <a:ext cx="3311091" cy="731520"/>
          </a:xfrm>
          <a:prstGeom prst="roundRect">
            <a:avLst/>
          </a:prstGeom>
          <a:solidFill>
            <a:schemeClr val="bg1"/>
          </a:solidFill>
          <a:ln w="9525">
            <a:solidFill>
              <a:srgbClr val="DCB13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Art. 37, inciso XXI da CF</a:t>
            </a:r>
          </a:p>
          <a:p>
            <a:pPr algn="ctr"/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Gráfico 10" descr="Acento Circunflexo à Direita com preenchimento sólido">
            <a:extLst>
              <a:ext uri="{FF2B5EF4-FFF2-40B4-BE49-F238E27FC236}">
                <a16:creationId xmlns:a16="http://schemas.microsoft.com/office/drawing/2014/main" id="{E4C92FAD-B8C8-9CEB-6B30-616ACE185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48374" y="3894110"/>
            <a:ext cx="914400" cy="914400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50C2E72B-B18D-614B-4CAA-F4C8F869DFDD}"/>
              </a:ext>
            </a:extLst>
          </p:cNvPr>
          <p:cNvSpPr/>
          <p:nvPr/>
        </p:nvSpPr>
        <p:spPr>
          <a:xfrm>
            <a:off x="5484796" y="2534190"/>
            <a:ext cx="1477079" cy="582790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Reequilíbrio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32AFF5D-3C6E-9CAE-B14C-F0D0F1E4C7D8}"/>
              </a:ext>
            </a:extLst>
          </p:cNvPr>
          <p:cNvSpPr/>
          <p:nvPr/>
        </p:nvSpPr>
        <p:spPr>
          <a:xfrm>
            <a:off x="5415815" y="4091879"/>
            <a:ext cx="1477079" cy="582790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Fundamento</a:t>
            </a:r>
          </a:p>
        </p:txBody>
      </p:sp>
    </p:spTree>
    <p:extLst>
      <p:ext uri="{BB962C8B-B14F-4D97-AF65-F5344CB8AC3E}">
        <p14:creationId xmlns:p14="http://schemas.microsoft.com/office/powerpoint/2010/main" val="222881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049686" y="362388"/>
            <a:ext cx="8588836" cy="1340450"/>
          </a:xfr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Reforma</a:t>
            </a:r>
            <a:r>
              <a:rPr lang="pt-BR" sz="54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pt-B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Tributária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0203592F-5C52-6667-C271-688E0DA517F0}"/>
              </a:ext>
            </a:extLst>
          </p:cNvPr>
          <p:cNvSpPr/>
          <p:nvPr/>
        </p:nvSpPr>
        <p:spPr>
          <a:xfrm>
            <a:off x="1225938" y="1558632"/>
            <a:ext cx="2655079" cy="914400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Enquadramento jurídico</a:t>
            </a:r>
          </a:p>
        </p:txBody>
      </p:sp>
      <p:pic>
        <p:nvPicPr>
          <p:cNvPr id="8" name="Gráfico 7" descr="Perguntas com preenchimento sólido">
            <a:extLst>
              <a:ext uri="{FF2B5EF4-FFF2-40B4-BE49-F238E27FC236}">
                <a16:creationId xmlns:a16="http://schemas.microsoft.com/office/drawing/2014/main" id="{7763F8CD-02C5-D935-F341-578EF1C9F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286" y="154940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68924CD1-AD33-D8F8-8C5C-9679B36360C1}"/>
              </a:ext>
            </a:extLst>
          </p:cNvPr>
          <p:cNvSpPr/>
          <p:nvPr/>
        </p:nvSpPr>
        <p:spPr>
          <a:xfrm>
            <a:off x="7828203" y="809176"/>
            <a:ext cx="3620637" cy="1887372"/>
          </a:xfrm>
          <a:prstGeom prst="rect">
            <a:avLst/>
          </a:prstGeom>
          <a:solidFill>
            <a:srgbClr val="DBB138"/>
          </a:solidFill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Evento </a:t>
            </a:r>
            <a:r>
              <a:rPr lang="pt-BR" sz="1600" b="1" u="sng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externo</a:t>
            </a: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e superveniente ao Contrato;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Impositivo (alteração legislativa);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Alheio à gestão das partes; 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Imprevisível ou previsível de consequências incalculáveis</a:t>
            </a:r>
          </a:p>
        </p:txBody>
      </p:sp>
      <p:cxnSp>
        <p:nvCxnSpPr>
          <p:cNvPr id="20" name="Conector: Angulado 19">
            <a:extLst>
              <a:ext uri="{FF2B5EF4-FFF2-40B4-BE49-F238E27FC236}">
                <a16:creationId xmlns:a16="http://schemas.microsoft.com/office/drawing/2014/main" id="{C510138D-00F8-FC82-7E53-2742350CFCAC}"/>
              </a:ext>
            </a:extLst>
          </p:cNvPr>
          <p:cNvCxnSpPr>
            <a:cxnSpLocks/>
          </p:cNvCxnSpPr>
          <p:nvPr/>
        </p:nvCxnSpPr>
        <p:spPr>
          <a:xfrm>
            <a:off x="1612233" y="1314712"/>
            <a:ext cx="6187440" cy="438150"/>
          </a:xfrm>
          <a:prstGeom prst="bentConnector3">
            <a:avLst>
              <a:gd name="adj1" fmla="val 77915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D0849593-7F3A-AC2A-034C-9C1F2EFE20CA}"/>
              </a:ext>
            </a:extLst>
          </p:cNvPr>
          <p:cNvSpPr/>
          <p:nvPr/>
        </p:nvSpPr>
        <p:spPr>
          <a:xfrm>
            <a:off x="2057634" y="2918977"/>
            <a:ext cx="3752616" cy="112693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Fato </a:t>
            </a:r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imprevisível</a:t>
            </a:r>
            <a:r>
              <a:rPr lang="pt-B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ou </a:t>
            </a:r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previsível de consequências incalculáveis / Mudança superveniente na legislação</a:t>
            </a:r>
          </a:p>
        </p:txBody>
      </p:sp>
      <p:pic>
        <p:nvPicPr>
          <p:cNvPr id="42" name="Gráfico 41" descr="Seta: curva ligeira com preenchimento sólido">
            <a:extLst>
              <a:ext uri="{FF2B5EF4-FFF2-40B4-BE49-F238E27FC236}">
                <a16:creationId xmlns:a16="http://schemas.microsoft.com/office/drawing/2014/main" id="{12043FF3-A048-2D05-6B37-92CA7F620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48480">
            <a:off x="1133946" y="2417176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id="{0D227255-C925-BE41-F1EE-213F5FB9CD75}"/>
              </a:ext>
            </a:extLst>
          </p:cNvPr>
          <p:cNvSpPr/>
          <p:nvPr/>
        </p:nvSpPr>
        <p:spPr>
          <a:xfrm>
            <a:off x="6571775" y="2945700"/>
            <a:ext cx="4110141" cy="10734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Cabimento de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reequilíbrio contratual</a:t>
            </a:r>
          </a:p>
        </p:txBody>
      </p:sp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5ADCAF42-8E6C-CA7A-7E6D-A835B089F8F9}"/>
              </a:ext>
            </a:extLst>
          </p:cNvPr>
          <p:cNvCxnSpPr>
            <a:cxnSpLocks/>
          </p:cNvCxnSpPr>
          <p:nvPr/>
        </p:nvCxnSpPr>
        <p:spPr>
          <a:xfrm>
            <a:off x="3485072" y="4019190"/>
            <a:ext cx="3616470" cy="1551342"/>
          </a:xfrm>
          <a:prstGeom prst="bentConnector3">
            <a:avLst>
              <a:gd name="adj1" fmla="val 50000"/>
            </a:avLst>
          </a:prstGeom>
          <a:ln w="19050">
            <a:solidFill>
              <a:srgbClr val="DCB13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E407EEB4-1F42-80D4-20C1-6F6873523526}"/>
              </a:ext>
            </a:extLst>
          </p:cNvPr>
          <p:cNvSpPr/>
          <p:nvPr/>
        </p:nvSpPr>
        <p:spPr>
          <a:xfrm>
            <a:off x="3303037" y="4611633"/>
            <a:ext cx="3925170" cy="1262382"/>
          </a:xfrm>
          <a:prstGeom prst="rect">
            <a:avLst/>
          </a:prstGeom>
          <a:solidFill>
            <a:srgbClr val="DBB138"/>
          </a:solidFill>
          <a:ln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Lei n. 8.666/93 (art. 65, II, “d” e  §5º)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Lei n. 14.133/21 (art. 134 e art.124, II, “d”);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Disposições do PL 68/2024</a:t>
            </a:r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41686E3B-3056-CDDF-EFE8-B5684A6C0B76}"/>
              </a:ext>
            </a:extLst>
          </p:cNvPr>
          <p:cNvSpPr/>
          <p:nvPr/>
        </p:nvSpPr>
        <p:spPr>
          <a:xfrm>
            <a:off x="5944367" y="3247053"/>
            <a:ext cx="543519" cy="353392"/>
          </a:xfrm>
          <a:prstGeom prst="rightArrow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Gráfico 31" descr="Apresentação com lista de verificação com preenchimento sólido">
            <a:extLst>
              <a:ext uri="{FF2B5EF4-FFF2-40B4-BE49-F238E27FC236}">
                <a16:creationId xmlns:a16="http://schemas.microsoft.com/office/drawing/2014/main" id="{B31329F6-E6F4-D514-E9B3-3C2E7D241E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83371" y="4785624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0973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062127" y="352070"/>
            <a:ext cx="8588836" cy="1340450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Reequilíbrio PL 68/2024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A9E6999B-6316-80AD-3A84-ED4F5F66A0FF}"/>
              </a:ext>
            </a:extLst>
          </p:cNvPr>
          <p:cNvSpPr/>
          <p:nvPr/>
        </p:nvSpPr>
        <p:spPr>
          <a:xfrm>
            <a:off x="951722" y="1922106"/>
            <a:ext cx="469641" cy="473531"/>
          </a:xfrm>
          <a:prstGeom prst="ellipse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8193A90B-F893-78E5-B3F6-D4BF532D09CB}"/>
              </a:ext>
            </a:extLst>
          </p:cNvPr>
          <p:cNvSpPr/>
          <p:nvPr/>
        </p:nvSpPr>
        <p:spPr>
          <a:xfrm>
            <a:off x="1679511" y="1971089"/>
            <a:ext cx="3461656" cy="47353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Para quais Contratos?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0F1B1997-152D-2677-B645-1259AB9B24B4}"/>
              </a:ext>
            </a:extLst>
          </p:cNvPr>
          <p:cNvCxnSpPr>
            <a:cxnSpLocks/>
            <a:stCxn id="3" idx="2"/>
            <a:endCxn id="3" idx="2"/>
          </p:cNvCxnSpPr>
          <p:nvPr/>
        </p:nvCxnSpPr>
        <p:spPr>
          <a:xfrm>
            <a:off x="3410339" y="2444620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F40B83E8-AC95-0298-BCBF-B27A5875C42F}"/>
              </a:ext>
            </a:extLst>
          </p:cNvPr>
          <p:cNvCxnSpPr>
            <a:cxnSpLocks/>
          </p:cNvCxnSpPr>
          <p:nvPr/>
        </p:nvCxnSpPr>
        <p:spPr>
          <a:xfrm rot="16200000" flipH="1">
            <a:off x="2733863" y="2001657"/>
            <a:ext cx="755780" cy="1730828"/>
          </a:xfrm>
          <a:prstGeom prst="bentConnector2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EE95FCA-D9BF-39FB-6DC0-8CE0D81BFC0E}"/>
              </a:ext>
            </a:extLst>
          </p:cNvPr>
          <p:cNvSpPr/>
          <p:nvPr/>
        </p:nvSpPr>
        <p:spPr>
          <a:xfrm>
            <a:off x="4117122" y="2940330"/>
            <a:ext cx="3461656" cy="47353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Contratos Administrativos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0291179-F2F3-3F2D-CD6E-6C7BB53DB805}"/>
              </a:ext>
            </a:extLst>
          </p:cNvPr>
          <p:cNvCxnSpPr>
            <a:stCxn id="13" idx="3"/>
          </p:cNvCxnSpPr>
          <p:nvPr/>
        </p:nvCxnSpPr>
        <p:spPr>
          <a:xfrm flipV="1">
            <a:off x="7578778" y="3177095"/>
            <a:ext cx="47586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15">
            <a:extLst>
              <a:ext uri="{FF2B5EF4-FFF2-40B4-BE49-F238E27FC236}">
                <a16:creationId xmlns:a16="http://schemas.microsoft.com/office/drawing/2014/main" id="{4E62AF9D-4FBB-6FE8-9196-5B968DFD13E8}"/>
              </a:ext>
            </a:extLst>
          </p:cNvPr>
          <p:cNvSpPr/>
          <p:nvPr/>
        </p:nvSpPr>
        <p:spPr>
          <a:xfrm>
            <a:off x="8115288" y="2166051"/>
            <a:ext cx="2440740" cy="1636426"/>
          </a:xfrm>
          <a:prstGeom prst="rect">
            <a:avLst/>
          </a:prstGeom>
          <a:solidFill>
            <a:srgbClr val="DBB138"/>
          </a:solidFill>
          <a:ln w="19050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Ajustes firmados entre a iniciativa privada e órgãos/entidades da Administração Pública 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794DEA6F-2ECA-CD54-E65B-D109D550BB33}"/>
              </a:ext>
            </a:extLst>
          </p:cNvPr>
          <p:cNvSpPr/>
          <p:nvPr/>
        </p:nvSpPr>
        <p:spPr>
          <a:xfrm>
            <a:off x="1679511" y="4191093"/>
            <a:ext cx="3461656" cy="8733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Anteriores à vigência da Lei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7BBC5947-352F-B94F-D25A-7EF8522B267A}"/>
              </a:ext>
            </a:extLst>
          </p:cNvPr>
          <p:cNvSpPr/>
          <p:nvPr/>
        </p:nvSpPr>
        <p:spPr>
          <a:xfrm>
            <a:off x="6344052" y="4191093"/>
            <a:ext cx="3548730" cy="8733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Cuja proposta tenha sido apresentada antes da vigência da Lei</a:t>
            </a:r>
          </a:p>
        </p:txBody>
      </p: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0566C9D4-1639-FF41-569F-6AB34EC52224}"/>
              </a:ext>
            </a:extLst>
          </p:cNvPr>
          <p:cNvCxnSpPr>
            <a:cxnSpLocks/>
            <a:stCxn id="13" idx="2"/>
            <a:endCxn id="18" idx="0"/>
          </p:cNvCxnSpPr>
          <p:nvPr/>
        </p:nvCxnSpPr>
        <p:spPr>
          <a:xfrm flipH="1">
            <a:off x="3410339" y="3413861"/>
            <a:ext cx="2437611" cy="777232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270F5029-9396-EB95-707C-BEE3E3D4F231}"/>
              </a:ext>
            </a:extLst>
          </p:cNvPr>
          <p:cNvCxnSpPr>
            <a:cxnSpLocks/>
            <a:stCxn id="13" idx="2"/>
            <a:endCxn id="19" idx="0"/>
          </p:cNvCxnSpPr>
          <p:nvPr/>
        </p:nvCxnSpPr>
        <p:spPr>
          <a:xfrm>
            <a:off x="5847950" y="3413861"/>
            <a:ext cx="2270467" cy="777232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lipse 34">
            <a:extLst>
              <a:ext uri="{FF2B5EF4-FFF2-40B4-BE49-F238E27FC236}">
                <a16:creationId xmlns:a16="http://schemas.microsoft.com/office/drawing/2014/main" id="{A42B6A34-D91A-FA84-6739-5BC0693EEC18}"/>
              </a:ext>
            </a:extLst>
          </p:cNvPr>
          <p:cNvSpPr/>
          <p:nvPr/>
        </p:nvSpPr>
        <p:spPr>
          <a:xfrm>
            <a:off x="5587514" y="4301412"/>
            <a:ext cx="508486" cy="484349"/>
          </a:xfrm>
          <a:prstGeom prst="ellipse">
            <a:avLst/>
          </a:prstGeom>
          <a:solidFill>
            <a:srgbClr val="DCB1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OU</a:t>
            </a:r>
          </a:p>
        </p:txBody>
      </p:sp>
      <p:pic>
        <p:nvPicPr>
          <p:cNvPr id="37" name="Gráfico 36" descr="Pesos Desiguais estrutura de tópicos">
            <a:extLst>
              <a:ext uri="{FF2B5EF4-FFF2-40B4-BE49-F238E27FC236}">
                <a16:creationId xmlns:a16="http://schemas.microsoft.com/office/drawing/2014/main" id="{D61AFA95-2C1D-4C55-43D3-24B1F73C9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328" y="475862"/>
            <a:ext cx="837358" cy="8373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Gráfico 45" descr="Professor estrutura de tópicos">
            <a:extLst>
              <a:ext uri="{FF2B5EF4-FFF2-40B4-BE49-F238E27FC236}">
                <a16:creationId xmlns:a16="http://schemas.microsoft.com/office/drawing/2014/main" id="{9A9E30DD-7DFB-2172-D97D-856CE211C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7104" y="177807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áfico 55" descr="Luzes acesas com preenchimento sólido">
            <a:extLst>
              <a:ext uri="{FF2B5EF4-FFF2-40B4-BE49-F238E27FC236}">
                <a16:creationId xmlns:a16="http://schemas.microsoft.com/office/drawing/2014/main" id="{8D03650B-4AF5-A254-869E-D2643971C5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21363" y="5384489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7" name="Retângulo 56">
            <a:extLst>
              <a:ext uri="{FF2B5EF4-FFF2-40B4-BE49-F238E27FC236}">
                <a16:creationId xmlns:a16="http://schemas.microsoft.com/office/drawing/2014/main" id="{604E55D5-F9B8-EFEC-0F5A-55CDF448DCE6}"/>
              </a:ext>
            </a:extLst>
          </p:cNvPr>
          <p:cNvSpPr/>
          <p:nvPr/>
        </p:nvSpPr>
        <p:spPr>
          <a:xfrm>
            <a:off x="2452365" y="5327577"/>
            <a:ext cx="7092851" cy="1168035"/>
          </a:xfrm>
          <a:prstGeom prst="rect">
            <a:avLst/>
          </a:prstGeom>
          <a:solidFill>
            <a:srgbClr val="DBB138"/>
          </a:solidFill>
          <a:ln w="19050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Também aplicável aos Contratos que possuam previsão em matriz sobre impactos tributários supervenientes.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Não se aplica aos contratos privados.</a:t>
            </a:r>
          </a:p>
        </p:txBody>
      </p:sp>
    </p:spTree>
    <p:extLst>
      <p:ext uri="{BB962C8B-B14F-4D97-AF65-F5344CB8AC3E}">
        <p14:creationId xmlns:p14="http://schemas.microsoft.com/office/powerpoint/2010/main" val="341069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A9E6999B-6316-80AD-3A84-ED4F5F66A0FF}"/>
              </a:ext>
            </a:extLst>
          </p:cNvPr>
          <p:cNvSpPr/>
          <p:nvPr/>
        </p:nvSpPr>
        <p:spPr>
          <a:xfrm>
            <a:off x="673137" y="1255322"/>
            <a:ext cx="587829" cy="522514"/>
          </a:xfrm>
          <a:prstGeom prst="ellipse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8193A90B-F893-78E5-B3F6-D4BF532D09CB}"/>
              </a:ext>
            </a:extLst>
          </p:cNvPr>
          <p:cNvSpPr/>
          <p:nvPr/>
        </p:nvSpPr>
        <p:spPr>
          <a:xfrm>
            <a:off x="1400926" y="1304305"/>
            <a:ext cx="3461656" cy="626256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Qual a finalidade deste procedimento?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0F1B1997-152D-2677-B645-1259AB9B24B4}"/>
              </a:ext>
            </a:extLst>
          </p:cNvPr>
          <p:cNvCxnSpPr>
            <a:cxnSpLocks/>
            <a:stCxn id="3" idx="2"/>
            <a:endCxn id="3" idx="2"/>
          </p:cNvCxnSpPr>
          <p:nvPr/>
        </p:nvCxnSpPr>
        <p:spPr>
          <a:xfrm>
            <a:off x="3131754" y="1930561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áfico 24" descr="Professor estrutura de tópicos">
            <a:extLst>
              <a:ext uri="{FF2B5EF4-FFF2-40B4-BE49-F238E27FC236}">
                <a16:creationId xmlns:a16="http://schemas.microsoft.com/office/drawing/2014/main" id="{DDBF82F4-B658-8F3D-8A33-6F9CA9E42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01404" y="859940"/>
            <a:ext cx="1089464" cy="108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31D82917-9A38-594D-33DD-F2815AF1DB45}"/>
              </a:ext>
            </a:extLst>
          </p:cNvPr>
          <p:cNvSpPr/>
          <p:nvPr/>
        </p:nvSpPr>
        <p:spPr>
          <a:xfrm>
            <a:off x="9638522" y="1506222"/>
            <a:ext cx="1932196" cy="886364"/>
          </a:xfrm>
          <a:prstGeom prst="rect">
            <a:avLst/>
          </a:prstGeom>
          <a:solidFill>
            <a:srgbClr val="DCB138"/>
          </a:solidFill>
          <a:ln w="38100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decorrência da </a:t>
            </a:r>
            <a:r>
              <a:rPr lang="pt-BR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instituição</a:t>
            </a:r>
            <a:r>
              <a:rPr lang="pt-BR" sz="1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IBS e da CBS</a:t>
            </a: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C6BEA3DB-BCE3-AE7B-4B86-8A90AFAF40B9}"/>
              </a:ext>
            </a:extLst>
          </p:cNvPr>
          <p:cNvSpPr/>
          <p:nvPr/>
        </p:nvSpPr>
        <p:spPr>
          <a:xfrm>
            <a:off x="6096001" y="307911"/>
            <a:ext cx="2805403" cy="219269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Assegurar o restabelecimento do equilíbrio contratual em razão da </a:t>
            </a:r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alteração da carga tributária  efetiva da Contratada</a:t>
            </a: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532FCAA5-5D97-7BFF-107D-991E3CD0E9C3}"/>
              </a:ext>
            </a:extLst>
          </p:cNvPr>
          <p:cNvSpPr/>
          <p:nvPr/>
        </p:nvSpPr>
        <p:spPr>
          <a:xfrm>
            <a:off x="681131" y="2208237"/>
            <a:ext cx="587829" cy="522514"/>
          </a:xfrm>
          <a:prstGeom prst="ellipse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79A41740-12CB-7C7B-BDF9-6AEC47FDB42D}"/>
              </a:ext>
            </a:extLst>
          </p:cNvPr>
          <p:cNvSpPr/>
          <p:nvPr/>
        </p:nvSpPr>
        <p:spPr>
          <a:xfrm>
            <a:off x="1408921" y="2179762"/>
            <a:ext cx="3461656" cy="550989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Quais os requisitos?</a:t>
            </a:r>
          </a:p>
        </p:txBody>
      </p:sp>
      <p:cxnSp>
        <p:nvCxnSpPr>
          <p:cNvPr id="52" name="Conector de Seta Reta 51">
            <a:extLst>
              <a:ext uri="{FF2B5EF4-FFF2-40B4-BE49-F238E27FC236}">
                <a16:creationId xmlns:a16="http://schemas.microsoft.com/office/drawing/2014/main" id="{A3704889-25E8-A8C3-BB67-37323E2CD6E8}"/>
              </a:ext>
            </a:extLst>
          </p:cNvPr>
          <p:cNvCxnSpPr>
            <a:cxnSpLocks/>
            <a:stCxn id="51" idx="2"/>
            <a:endCxn id="51" idx="2"/>
          </p:cNvCxnSpPr>
          <p:nvPr/>
        </p:nvCxnSpPr>
        <p:spPr>
          <a:xfrm>
            <a:off x="3139749" y="2730751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áfico 53" descr="Seta: curva ligeira com preenchimento sólido">
            <a:extLst>
              <a:ext uri="{FF2B5EF4-FFF2-40B4-BE49-F238E27FC236}">
                <a16:creationId xmlns:a16="http://schemas.microsoft.com/office/drawing/2014/main" id="{A6394410-6CF3-5435-DC85-ACD8F41C91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0114" y="1191472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Retângulo: Cantos Arredondados 54">
            <a:extLst>
              <a:ext uri="{FF2B5EF4-FFF2-40B4-BE49-F238E27FC236}">
                <a16:creationId xmlns:a16="http://schemas.microsoft.com/office/drawing/2014/main" id="{AE3A2C2C-7F2C-C1DB-C2E1-0A8EDB13C7DF}"/>
              </a:ext>
            </a:extLst>
          </p:cNvPr>
          <p:cNvSpPr/>
          <p:nvPr/>
        </p:nvSpPr>
        <p:spPr>
          <a:xfrm>
            <a:off x="1707726" y="3033674"/>
            <a:ext cx="6484775" cy="375081"/>
          </a:xfrm>
          <a:prstGeom prst="roundRect">
            <a:avLst/>
          </a:prstGeom>
          <a:solidFill>
            <a:schemeClr val="accent3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Comprovação do desequilíbrio, considerando:</a:t>
            </a:r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FFE909BD-1647-EDF9-9F02-A834DF81836B}"/>
              </a:ext>
            </a:extLst>
          </p:cNvPr>
          <p:cNvSpPr/>
          <p:nvPr/>
        </p:nvSpPr>
        <p:spPr>
          <a:xfrm>
            <a:off x="2743200" y="3718037"/>
            <a:ext cx="8369559" cy="6509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a) </a:t>
            </a: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Efeitos da não cumulatividade nas aquisições e custos da Contratada, cf. regras de apuração de crédito e de determinação da base de cálculo do IBS e CBS;</a:t>
            </a:r>
          </a:p>
        </p:txBody>
      </p: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3ED5B124-8B84-F439-7EF5-BB4016C9A619}"/>
              </a:ext>
            </a:extLst>
          </p:cNvPr>
          <p:cNvSpPr/>
          <p:nvPr/>
        </p:nvSpPr>
        <p:spPr>
          <a:xfrm>
            <a:off x="2743198" y="4513491"/>
            <a:ext cx="8369559" cy="4562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b) </a:t>
            </a: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Possibilidade de repasse dos encargos financeiros dos tributos à terceiros;</a:t>
            </a:r>
          </a:p>
        </p:txBody>
      </p:sp>
      <p:pic>
        <p:nvPicPr>
          <p:cNvPr id="64" name="Gráfico 63" descr="Área de Transferência Marcada com preenchimento sólido">
            <a:extLst>
              <a:ext uri="{FF2B5EF4-FFF2-40B4-BE49-F238E27FC236}">
                <a16:creationId xmlns:a16="http://schemas.microsoft.com/office/drawing/2014/main" id="{DBB884BA-EAAF-E1F8-1877-BDE41C3EFA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89649" y="4131639"/>
            <a:ext cx="1462113" cy="14621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B6CE0E7-EDDA-C538-AFEF-453A60E0E2EA}"/>
              </a:ext>
            </a:extLst>
          </p:cNvPr>
          <p:cNvSpPr/>
          <p:nvPr/>
        </p:nvSpPr>
        <p:spPr>
          <a:xfrm>
            <a:off x="2743197" y="5142859"/>
            <a:ext cx="8369559" cy="4435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c)</a:t>
            </a: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Benefícios ou incentivos da contratada relacionados aos tributos extintos; e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1D4A695-AEB9-F336-C0D4-E12F91D12285}"/>
              </a:ext>
            </a:extLst>
          </p:cNvPr>
          <p:cNvSpPr/>
          <p:nvPr/>
        </p:nvSpPr>
        <p:spPr>
          <a:xfrm>
            <a:off x="2743197" y="5713765"/>
            <a:ext cx="8369559" cy="6139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d) </a:t>
            </a:r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Os impactos da alteração dos tributos no período de transição.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CCDBA0E-94F9-5BCF-97FB-84FA85E14B9C}"/>
              </a:ext>
            </a:extLst>
          </p:cNvPr>
          <p:cNvSpPr/>
          <p:nvPr/>
        </p:nvSpPr>
        <p:spPr>
          <a:xfrm>
            <a:off x="10299182" y="5913340"/>
            <a:ext cx="1627147" cy="629368"/>
          </a:xfrm>
          <a:prstGeom prst="rect">
            <a:avLst/>
          </a:prstGeom>
          <a:solidFill>
            <a:srgbClr val="DBB138"/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Aumento progressivo das alíquotas entre </a:t>
            </a:r>
            <a:r>
              <a:rPr lang="pt-BR" sz="1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2026 a 31/12/2032</a:t>
            </a:r>
          </a:p>
        </p:txBody>
      </p:sp>
    </p:spTree>
    <p:extLst>
      <p:ext uri="{BB962C8B-B14F-4D97-AF65-F5344CB8AC3E}">
        <p14:creationId xmlns:p14="http://schemas.microsoft.com/office/powerpoint/2010/main" val="728210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ipse 21">
            <a:extLst>
              <a:ext uri="{FF2B5EF4-FFF2-40B4-BE49-F238E27FC236}">
                <a16:creationId xmlns:a16="http://schemas.microsoft.com/office/drawing/2014/main" id="{122A8EF6-53AC-68CB-5452-5B8DD8FA8ECB}"/>
              </a:ext>
            </a:extLst>
          </p:cNvPr>
          <p:cNvSpPr/>
          <p:nvPr/>
        </p:nvSpPr>
        <p:spPr>
          <a:xfrm>
            <a:off x="1045026" y="1696402"/>
            <a:ext cx="587829" cy="522514"/>
          </a:xfrm>
          <a:prstGeom prst="ellipse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ACF2752B-A73F-992C-C270-D76418A29D45}"/>
              </a:ext>
            </a:extLst>
          </p:cNvPr>
          <p:cNvSpPr/>
          <p:nvPr/>
        </p:nvSpPr>
        <p:spPr>
          <a:xfrm>
            <a:off x="1772816" y="1696402"/>
            <a:ext cx="3775786" cy="522514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Quem pode pleitear o reequilíbrio?</a:t>
            </a:r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128F2A5C-3107-1C83-62FC-5193A979F9EE}"/>
              </a:ext>
            </a:extLst>
          </p:cNvPr>
          <p:cNvCxnSpPr>
            <a:cxnSpLocks/>
            <a:stCxn id="23" idx="2"/>
            <a:endCxn id="23" idx="2"/>
          </p:cNvCxnSpPr>
          <p:nvPr/>
        </p:nvCxnSpPr>
        <p:spPr>
          <a:xfrm>
            <a:off x="3660709" y="221891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áfico 27" descr="Policial homem com preenchimento sólido">
            <a:extLst>
              <a:ext uri="{FF2B5EF4-FFF2-40B4-BE49-F238E27FC236}">
                <a16:creationId xmlns:a16="http://schemas.microsoft.com/office/drawing/2014/main" id="{F0D4C861-ECE1-8C2D-A61C-124B9815D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064" y="2585978"/>
            <a:ext cx="867752" cy="8677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8664A710-A6D1-6614-6FAE-7A9CE8033EE5}"/>
              </a:ext>
            </a:extLst>
          </p:cNvPr>
          <p:cNvSpPr/>
          <p:nvPr/>
        </p:nvSpPr>
        <p:spPr>
          <a:xfrm>
            <a:off x="1772816" y="2758597"/>
            <a:ext cx="3461656" cy="52251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Administração Pública</a:t>
            </a:r>
          </a:p>
        </p:txBody>
      </p:sp>
      <p:pic>
        <p:nvPicPr>
          <p:cNvPr id="31" name="Gráfico 30" descr="Setas de Divisão com preenchimento sólido">
            <a:extLst>
              <a:ext uri="{FF2B5EF4-FFF2-40B4-BE49-F238E27FC236}">
                <a16:creationId xmlns:a16="http://schemas.microsoft.com/office/drawing/2014/main" id="{20E6496A-B154-27CA-E0A8-4FA540FB3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4154" y="253933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2B1F6C6E-15BF-0F50-E445-34ADA4820921}"/>
              </a:ext>
            </a:extLst>
          </p:cNvPr>
          <p:cNvSpPr/>
          <p:nvPr/>
        </p:nvSpPr>
        <p:spPr>
          <a:xfrm>
            <a:off x="4524166" y="3213673"/>
            <a:ext cx="929952" cy="430653"/>
          </a:xfrm>
          <a:prstGeom prst="rect">
            <a:avLst/>
          </a:prstGeom>
          <a:solidFill>
            <a:srgbClr val="DCB138"/>
          </a:solidFill>
          <a:ln w="19050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ofício</a:t>
            </a:r>
            <a:endParaRPr lang="pt-BR" sz="1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37BB8E3-7958-7C9E-A1D2-2C506D957079}"/>
              </a:ext>
            </a:extLst>
          </p:cNvPr>
          <p:cNvSpPr/>
          <p:nvPr/>
        </p:nvSpPr>
        <p:spPr>
          <a:xfrm>
            <a:off x="6808236" y="2470926"/>
            <a:ext cx="3449222" cy="9580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Para reestabelecer o E.E.F., no caso da redução da carga tributária efetiva da Contratada</a:t>
            </a:r>
          </a:p>
        </p:txBody>
      </p:sp>
      <p:pic>
        <p:nvPicPr>
          <p:cNvPr id="36" name="Gráfico 35" descr="Perfil masculino com preenchimento sólido">
            <a:extLst>
              <a:ext uri="{FF2B5EF4-FFF2-40B4-BE49-F238E27FC236}">
                <a16:creationId xmlns:a16="http://schemas.microsoft.com/office/drawing/2014/main" id="{D682EBAF-0694-423C-444B-8B2C210D40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8416" y="382575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9FE907E4-3FCB-4825-6854-05438A174A04}"/>
              </a:ext>
            </a:extLst>
          </p:cNvPr>
          <p:cNvSpPr/>
          <p:nvPr/>
        </p:nvSpPr>
        <p:spPr>
          <a:xfrm>
            <a:off x="1782640" y="4110418"/>
            <a:ext cx="3461656" cy="52251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Contratada</a:t>
            </a:r>
          </a:p>
        </p:txBody>
      </p:sp>
      <p:pic>
        <p:nvPicPr>
          <p:cNvPr id="38" name="Gráfico 37" descr="Setas de Divisão com preenchimento sólido">
            <a:extLst>
              <a:ext uri="{FF2B5EF4-FFF2-40B4-BE49-F238E27FC236}">
                <a16:creationId xmlns:a16="http://schemas.microsoft.com/office/drawing/2014/main" id="{8D814179-3DB4-BD90-477A-9BCDA13EF7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8602" y="391447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Retângulo 38">
            <a:extLst>
              <a:ext uri="{FF2B5EF4-FFF2-40B4-BE49-F238E27FC236}">
                <a16:creationId xmlns:a16="http://schemas.microsoft.com/office/drawing/2014/main" id="{600877E3-D1AD-601A-4257-10414E6B3C79}"/>
              </a:ext>
            </a:extLst>
          </p:cNvPr>
          <p:cNvSpPr/>
          <p:nvPr/>
        </p:nvSpPr>
        <p:spPr>
          <a:xfrm>
            <a:off x="6813966" y="3782081"/>
            <a:ext cx="3449222" cy="9580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Por meio de procedimento específico e exclusivo</a:t>
            </a:r>
          </a:p>
        </p:txBody>
      </p:sp>
      <p:cxnSp>
        <p:nvCxnSpPr>
          <p:cNvPr id="45" name="Conector de Seta Reta 44">
            <a:extLst>
              <a:ext uri="{FF2B5EF4-FFF2-40B4-BE49-F238E27FC236}">
                <a16:creationId xmlns:a16="http://schemas.microsoft.com/office/drawing/2014/main" id="{E5E5F3B0-3411-246C-F393-85A1A9762794}"/>
              </a:ext>
            </a:extLst>
          </p:cNvPr>
          <p:cNvCxnSpPr>
            <a:cxnSpLocks/>
          </p:cNvCxnSpPr>
          <p:nvPr/>
        </p:nvCxnSpPr>
        <p:spPr>
          <a:xfrm>
            <a:off x="8976049" y="3355756"/>
            <a:ext cx="1501055" cy="0"/>
          </a:xfrm>
          <a:prstGeom prst="straightConnector1">
            <a:avLst/>
          </a:prstGeom>
          <a:ln w="28575">
            <a:solidFill>
              <a:srgbClr val="0076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tângulo 45">
            <a:extLst>
              <a:ext uri="{FF2B5EF4-FFF2-40B4-BE49-F238E27FC236}">
                <a16:creationId xmlns:a16="http://schemas.microsoft.com/office/drawing/2014/main" id="{98682AF1-D919-8A79-605B-A4FA22AB421C}"/>
              </a:ext>
            </a:extLst>
          </p:cNvPr>
          <p:cNvSpPr/>
          <p:nvPr/>
        </p:nvSpPr>
        <p:spPr>
          <a:xfrm>
            <a:off x="10587140" y="2878160"/>
            <a:ext cx="1422531" cy="805901"/>
          </a:xfrm>
          <a:prstGeom prst="rect">
            <a:avLst/>
          </a:prstGeom>
          <a:solidFill>
            <a:srgbClr val="DBB138"/>
          </a:solidFill>
          <a:ln w="19050"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Que poderá se manifestar</a:t>
            </a:r>
            <a:endParaRPr lang="pt-BR" sz="1600" b="1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826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ipse 21">
            <a:extLst>
              <a:ext uri="{FF2B5EF4-FFF2-40B4-BE49-F238E27FC236}">
                <a16:creationId xmlns:a16="http://schemas.microsoft.com/office/drawing/2014/main" id="{122A8EF6-53AC-68CB-5452-5B8DD8FA8ECB}"/>
              </a:ext>
            </a:extLst>
          </p:cNvPr>
          <p:cNvSpPr/>
          <p:nvPr/>
        </p:nvSpPr>
        <p:spPr>
          <a:xfrm>
            <a:off x="289242" y="808641"/>
            <a:ext cx="587829" cy="522514"/>
          </a:xfrm>
          <a:prstGeom prst="ellipse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ACF2752B-A73F-992C-C270-D76418A29D45}"/>
              </a:ext>
            </a:extLst>
          </p:cNvPr>
          <p:cNvSpPr/>
          <p:nvPr/>
        </p:nvSpPr>
        <p:spPr>
          <a:xfrm>
            <a:off x="1017032" y="808641"/>
            <a:ext cx="3461656" cy="522514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Como?</a:t>
            </a:r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128F2A5C-3107-1C83-62FC-5193A979F9EE}"/>
              </a:ext>
            </a:extLst>
          </p:cNvPr>
          <p:cNvCxnSpPr>
            <a:cxnSpLocks/>
            <a:stCxn id="23" idx="2"/>
            <a:endCxn id="23" idx="2"/>
          </p:cNvCxnSpPr>
          <p:nvPr/>
        </p:nvCxnSpPr>
        <p:spPr>
          <a:xfrm>
            <a:off x="2747860" y="1331155"/>
            <a:ext cx="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A9325BD-C129-A56B-1545-2820A6F3B3EF}"/>
              </a:ext>
            </a:extLst>
          </p:cNvPr>
          <p:cNvSpPr/>
          <p:nvPr/>
        </p:nvSpPr>
        <p:spPr>
          <a:xfrm>
            <a:off x="1129003" y="1651517"/>
            <a:ext cx="4183213" cy="59716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 cada nova alteração tributária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0F55AFCB-46D8-464D-44AD-7FC468548167}"/>
              </a:ext>
            </a:extLst>
          </p:cNvPr>
          <p:cNvSpPr/>
          <p:nvPr/>
        </p:nvSpPr>
        <p:spPr>
          <a:xfrm>
            <a:off x="1129004" y="2345094"/>
            <a:ext cx="4183220" cy="6596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Uma vez, abrangendo as alterações previstas para o período de transição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73A0F3C-9457-5DB6-6270-9D3030189CDA}"/>
              </a:ext>
            </a:extLst>
          </p:cNvPr>
          <p:cNvCxnSpPr>
            <a:cxnSpLocks/>
          </p:cNvCxnSpPr>
          <p:nvPr/>
        </p:nvCxnSpPr>
        <p:spPr>
          <a:xfrm>
            <a:off x="5830078" y="550506"/>
            <a:ext cx="0" cy="28784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14653988-FF65-AFDD-A5C8-E8808374E1A9}"/>
              </a:ext>
            </a:extLst>
          </p:cNvPr>
          <p:cNvSpPr/>
          <p:nvPr/>
        </p:nvSpPr>
        <p:spPr>
          <a:xfrm>
            <a:off x="6170637" y="765096"/>
            <a:ext cx="587829" cy="522514"/>
          </a:xfrm>
          <a:prstGeom prst="ellipse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0C0706C1-37EF-1B9D-14BD-15D7B60AFA4F}"/>
              </a:ext>
            </a:extLst>
          </p:cNvPr>
          <p:cNvSpPr/>
          <p:nvPr/>
        </p:nvSpPr>
        <p:spPr>
          <a:xfrm>
            <a:off x="6988630" y="803201"/>
            <a:ext cx="3461656" cy="522514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Quando?</a:t>
            </a: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ABF8323B-0EB5-856D-C861-B3AFAB8CB1CE}"/>
              </a:ext>
            </a:extLst>
          </p:cNvPr>
          <p:cNvCxnSpPr>
            <a:cxnSpLocks/>
            <a:stCxn id="18" idx="2"/>
            <a:endCxn id="18" idx="2"/>
          </p:cNvCxnSpPr>
          <p:nvPr/>
        </p:nvCxnSpPr>
        <p:spPr>
          <a:xfrm>
            <a:off x="8719458" y="1325715"/>
            <a:ext cx="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87CE11E8-AA0E-43E3-6786-F7049F22B153}"/>
              </a:ext>
            </a:extLst>
          </p:cNvPr>
          <p:cNvSpPr/>
          <p:nvPr/>
        </p:nvSpPr>
        <p:spPr>
          <a:xfrm>
            <a:off x="6767798" y="1822580"/>
            <a:ext cx="4086810" cy="52251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Durante a vigência do Contrato</a:t>
            </a:r>
          </a:p>
        </p:txBody>
      </p:sp>
      <p:cxnSp>
        <p:nvCxnSpPr>
          <p:cNvPr id="25" name="Conector: Angulado 24">
            <a:extLst>
              <a:ext uri="{FF2B5EF4-FFF2-40B4-BE49-F238E27FC236}">
                <a16:creationId xmlns:a16="http://schemas.microsoft.com/office/drawing/2014/main" id="{17EBF08E-6503-B393-EB09-91054F7BB34F}"/>
              </a:ext>
            </a:extLst>
          </p:cNvPr>
          <p:cNvCxnSpPr>
            <a:cxnSpLocks/>
          </p:cNvCxnSpPr>
          <p:nvPr/>
        </p:nvCxnSpPr>
        <p:spPr>
          <a:xfrm>
            <a:off x="8625075" y="2219693"/>
            <a:ext cx="1821031" cy="1034337"/>
          </a:xfrm>
          <a:prstGeom prst="bentConnector3">
            <a:avLst>
              <a:gd name="adj1" fmla="val 50000"/>
            </a:avLst>
          </a:prstGeom>
          <a:ln w="28575">
            <a:solidFill>
              <a:srgbClr val="DCB13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tângulo 39">
            <a:extLst>
              <a:ext uri="{FF2B5EF4-FFF2-40B4-BE49-F238E27FC236}">
                <a16:creationId xmlns:a16="http://schemas.microsoft.com/office/drawing/2014/main" id="{B8066996-6E62-2C63-3ED4-8253D16D0E0A}"/>
              </a:ext>
            </a:extLst>
          </p:cNvPr>
          <p:cNvSpPr/>
          <p:nvPr/>
        </p:nvSpPr>
        <p:spPr>
          <a:xfrm>
            <a:off x="10531153" y="2765845"/>
            <a:ext cx="1422531" cy="805901"/>
          </a:xfrm>
          <a:prstGeom prst="rect">
            <a:avLst/>
          </a:prstGeom>
          <a:solidFill>
            <a:srgbClr val="DCB138"/>
          </a:solidFill>
          <a:ln w="19050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Antes de eventual prorrogação</a:t>
            </a:r>
            <a:endParaRPr lang="pt-BR" sz="1600" b="1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D2C854B8-1014-E8B8-0E2E-E8612B0319B7}"/>
              </a:ext>
            </a:extLst>
          </p:cNvPr>
          <p:cNvSpPr/>
          <p:nvPr/>
        </p:nvSpPr>
        <p:spPr>
          <a:xfrm>
            <a:off x="3371460" y="3750895"/>
            <a:ext cx="587829" cy="522514"/>
          </a:xfrm>
          <a:prstGeom prst="ellipse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760F1E07-3D1B-7110-7867-B66ABCEDF4E0}"/>
              </a:ext>
            </a:extLst>
          </p:cNvPr>
          <p:cNvSpPr/>
          <p:nvPr/>
        </p:nvSpPr>
        <p:spPr>
          <a:xfrm>
            <a:off x="4099250" y="3750895"/>
            <a:ext cx="3461656" cy="522514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Como instruir o pedido?</a:t>
            </a:r>
          </a:p>
        </p:txBody>
      </p: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B7E66A9E-88A6-5065-94AF-977140983C99}"/>
              </a:ext>
            </a:extLst>
          </p:cNvPr>
          <p:cNvCxnSpPr>
            <a:cxnSpLocks/>
            <a:stCxn id="43" idx="2"/>
            <a:endCxn id="43" idx="2"/>
          </p:cNvCxnSpPr>
          <p:nvPr/>
        </p:nvCxnSpPr>
        <p:spPr>
          <a:xfrm>
            <a:off x="5830078" y="4273409"/>
            <a:ext cx="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8C8E3D8E-CECB-2462-3296-0051607F02B5}"/>
              </a:ext>
            </a:extLst>
          </p:cNvPr>
          <p:cNvSpPr/>
          <p:nvPr/>
        </p:nvSpPr>
        <p:spPr>
          <a:xfrm>
            <a:off x="1846665" y="4467234"/>
            <a:ext cx="8911531" cy="501370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Apresentando o cálculo e demais elementos que comprovem o desequilíbrio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4C6743F3-AD75-977E-811C-698C053FAD92}"/>
              </a:ext>
            </a:extLst>
          </p:cNvPr>
          <p:cNvSpPr/>
          <p:nvPr/>
        </p:nvSpPr>
        <p:spPr>
          <a:xfrm>
            <a:off x="2914255" y="5601197"/>
            <a:ext cx="7707086" cy="829871"/>
          </a:xfrm>
          <a:prstGeom prst="rect">
            <a:avLst/>
          </a:prstGeom>
          <a:solidFill>
            <a:srgbClr val="DCB138"/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Possibilidade de regulamentação pelas pessoas jurídicas integrantes da Administração Pública, que possuam atribuição para decidir sobre reequilíbrio, sobre a forma de apresentação do pedido e metodologias de cálculo para demonstração do desequilíbrio</a:t>
            </a:r>
          </a:p>
        </p:txBody>
      </p:sp>
      <p:pic>
        <p:nvPicPr>
          <p:cNvPr id="51" name="Gráfico 50" descr="Calculadora com preenchimento sólido">
            <a:extLst>
              <a:ext uri="{FF2B5EF4-FFF2-40B4-BE49-F238E27FC236}">
                <a16:creationId xmlns:a16="http://schemas.microsoft.com/office/drawing/2014/main" id="{AF0BC9FB-3027-BC96-FE7B-899964555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2265" y="421251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áfico 47" descr="Luzes acesas com preenchimento sólido">
            <a:extLst>
              <a:ext uri="{FF2B5EF4-FFF2-40B4-BE49-F238E27FC236}">
                <a16:creationId xmlns:a16="http://schemas.microsoft.com/office/drawing/2014/main" id="{01A95964-9573-F7A4-3EBF-86FFF57948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44151" y="5539282"/>
            <a:ext cx="914400" cy="9323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2735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ipse 21">
            <a:extLst>
              <a:ext uri="{FF2B5EF4-FFF2-40B4-BE49-F238E27FC236}">
                <a16:creationId xmlns:a16="http://schemas.microsoft.com/office/drawing/2014/main" id="{122A8EF6-53AC-68CB-5452-5B8DD8FA8ECB}"/>
              </a:ext>
            </a:extLst>
          </p:cNvPr>
          <p:cNvSpPr/>
          <p:nvPr/>
        </p:nvSpPr>
        <p:spPr>
          <a:xfrm>
            <a:off x="643807" y="286129"/>
            <a:ext cx="587829" cy="522514"/>
          </a:xfrm>
          <a:prstGeom prst="ellipse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ACF2752B-A73F-992C-C270-D76418A29D45}"/>
              </a:ext>
            </a:extLst>
          </p:cNvPr>
          <p:cNvSpPr/>
          <p:nvPr/>
        </p:nvSpPr>
        <p:spPr>
          <a:xfrm>
            <a:off x="1371596" y="286129"/>
            <a:ext cx="3640143" cy="522514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Forma de Recomposição</a:t>
            </a:r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128F2A5C-3107-1C83-62FC-5193A979F9EE}"/>
              </a:ext>
            </a:extLst>
          </p:cNvPr>
          <p:cNvCxnSpPr>
            <a:cxnSpLocks/>
            <a:stCxn id="23" idx="2"/>
            <a:endCxn id="23" idx="2"/>
          </p:cNvCxnSpPr>
          <p:nvPr/>
        </p:nvCxnSpPr>
        <p:spPr>
          <a:xfrm>
            <a:off x="3191668" y="808643"/>
            <a:ext cx="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áfico 53" descr="Megafone1 com preenchimento sólido">
            <a:extLst>
              <a:ext uri="{FF2B5EF4-FFF2-40B4-BE49-F238E27FC236}">
                <a16:creationId xmlns:a16="http://schemas.microsoft.com/office/drawing/2014/main" id="{81E0A9FD-124E-7887-5260-4853F9C2C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125" y="1660844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Retângulo: Cantos Arredondados 54">
            <a:extLst>
              <a:ext uri="{FF2B5EF4-FFF2-40B4-BE49-F238E27FC236}">
                <a16:creationId xmlns:a16="http://schemas.microsoft.com/office/drawing/2014/main" id="{2DB35866-4F6F-C3DC-329E-272237EEB2E6}"/>
              </a:ext>
            </a:extLst>
          </p:cNvPr>
          <p:cNvSpPr/>
          <p:nvPr/>
        </p:nvSpPr>
        <p:spPr>
          <a:xfrm>
            <a:off x="1698162" y="1856787"/>
            <a:ext cx="2883169" cy="52251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Preferencialmente:</a:t>
            </a: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id="{9DFCF8AC-C4C4-FAC5-2997-476DBD84F338}"/>
              </a:ext>
            </a:extLst>
          </p:cNvPr>
          <p:cNvSpPr/>
          <p:nvPr/>
        </p:nvSpPr>
        <p:spPr>
          <a:xfrm>
            <a:off x="5925734" y="1399587"/>
            <a:ext cx="2883169" cy="522514"/>
          </a:xfrm>
          <a:prstGeom prst="roundRect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Alteração na remuneração</a:t>
            </a:r>
          </a:p>
        </p:txBody>
      </p:sp>
      <p:pic>
        <p:nvPicPr>
          <p:cNvPr id="58" name="Gráfico 57" descr="Seta: curva ligeira com preenchimento sólido">
            <a:extLst>
              <a:ext uri="{FF2B5EF4-FFF2-40B4-BE49-F238E27FC236}">
                <a16:creationId xmlns:a16="http://schemas.microsoft.com/office/drawing/2014/main" id="{7C3238AC-195C-B067-41FE-C53708D418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223255">
            <a:off x="4745014" y="192210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áfico 61" descr="Seta: curva ligeira com preenchimento sólido">
            <a:extLst>
              <a:ext uri="{FF2B5EF4-FFF2-40B4-BE49-F238E27FC236}">
                <a16:creationId xmlns:a16="http://schemas.microsoft.com/office/drawing/2014/main" id="{F20D9A56-ABCA-0048-542B-38A672FCA9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285892">
            <a:off x="4785710" y="1471819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DA484E17-4E51-D6B4-1842-868EF9B44FDB}"/>
              </a:ext>
            </a:extLst>
          </p:cNvPr>
          <p:cNvSpPr/>
          <p:nvPr/>
        </p:nvSpPr>
        <p:spPr>
          <a:xfrm>
            <a:off x="5905499" y="2136709"/>
            <a:ext cx="2883169" cy="522514"/>
          </a:xfrm>
          <a:prstGeom prst="roundRect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Reajuste tarifário</a:t>
            </a:r>
          </a:p>
        </p:txBody>
      </p:sp>
      <p:sp>
        <p:nvSpPr>
          <p:cNvPr id="67" name="Retângulo: Cantos Arredondados 66">
            <a:extLst>
              <a:ext uri="{FF2B5EF4-FFF2-40B4-BE49-F238E27FC236}">
                <a16:creationId xmlns:a16="http://schemas.microsoft.com/office/drawing/2014/main" id="{411FEE05-C9CC-EC55-79A0-A1C138A0BF19}"/>
              </a:ext>
            </a:extLst>
          </p:cNvPr>
          <p:cNvSpPr/>
          <p:nvPr/>
        </p:nvSpPr>
        <p:spPr>
          <a:xfrm>
            <a:off x="4658349" y="3807287"/>
            <a:ext cx="2883169" cy="522514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Demais formas:</a:t>
            </a:r>
          </a:p>
        </p:txBody>
      </p:sp>
      <p:cxnSp>
        <p:nvCxnSpPr>
          <p:cNvPr id="71" name="Conector reto 70">
            <a:extLst>
              <a:ext uri="{FF2B5EF4-FFF2-40B4-BE49-F238E27FC236}">
                <a16:creationId xmlns:a16="http://schemas.microsoft.com/office/drawing/2014/main" id="{83363BC9-432B-FAAC-78AC-FF00533DFCA3}"/>
              </a:ext>
            </a:extLst>
          </p:cNvPr>
          <p:cNvCxnSpPr>
            <a:cxnSpLocks/>
            <a:stCxn id="67" idx="2"/>
          </p:cNvCxnSpPr>
          <p:nvPr/>
        </p:nvCxnSpPr>
        <p:spPr>
          <a:xfrm>
            <a:off x="6099934" y="4329801"/>
            <a:ext cx="0" cy="522514"/>
          </a:xfrm>
          <a:prstGeom prst="line">
            <a:avLst/>
          </a:prstGeom>
          <a:ln w="28575">
            <a:solidFill>
              <a:srgbClr val="DCB13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tângulo 71">
            <a:extLst>
              <a:ext uri="{FF2B5EF4-FFF2-40B4-BE49-F238E27FC236}">
                <a16:creationId xmlns:a16="http://schemas.microsoft.com/office/drawing/2014/main" id="{DD8BA9F9-4274-2E11-89DD-14B819BEF16A}"/>
              </a:ext>
            </a:extLst>
          </p:cNvPr>
          <p:cNvSpPr/>
          <p:nvPr/>
        </p:nvSpPr>
        <p:spPr>
          <a:xfrm>
            <a:off x="5011740" y="4874091"/>
            <a:ext cx="2176386" cy="1334281"/>
          </a:xfrm>
          <a:prstGeom prst="rect">
            <a:avLst/>
          </a:prstGeom>
          <a:solidFill>
            <a:srgbClr val="DBB138"/>
          </a:solidFill>
          <a:ln w="19050"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 serem adotadas com a </a:t>
            </a:r>
            <a:r>
              <a:rPr lang="pt-BR" sz="1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concordância </a:t>
            </a:r>
            <a:r>
              <a:rPr lang="pt-BR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da Contratada, nos termos do Contrato</a:t>
            </a:r>
          </a:p>
        </p:txBody>
      </p:sp>
      <p:pic>
        <p:nvPicPr>
          <p:cNvPr id="75" name="Gráfico 74" descr="Acento Circunflexo à Direita com preenchimento sólido">
            <a:extLst>
              <a:ext uri="{FF2B5EF4-FFF2-40B4-BE49-F238E27FC236}">
                <a16:creationId xmlns:a16="http://schemas.microsoft.com/office/drawing/2014/main" id="{5A664631-B258-00FF-789F-267669D18F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7794" y="3604432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3" name="Elipse 62">
            <a:extLst>
              <a:ext uri="{FF2B5EF4-FFF2-40B4-BE49-F238E27FC236}">
                <a16:creationId xmlns:a16="http://schemas.microsoft.com/office/drawing/2014/main" id="{26B4D8A5-4CC4-BC8D-9414-DDBD3E18F52A}"/>
              </a:ext>
            </a:extLst>
          </p:cNvPr>
          <p:cNvSpPr/>
          <p:nvPr/>
        </p:nvSpPr>
        <p:spPr>
          <a:xfrm>
            <a:off x="7146783" y="1879450"/>
            <a:ext cx="453402" cy="314128"/>
          </a:xfrm>
          <a:prstGeom prst="ellipse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</a:p>
        </p:txBody>
      </p:sp>
      <p:sp>
        <p:nvSpPr>
          <p:cNvPr id="76" name="Retângulo: Cantos Arredondados 75">
            <a:extLst>
              <a:ext uri="{FF2B5EF4-FFF2-40B4-BE49-F238E27FC236}">
                <a16:creationId xmlns:a16="http://schemas.microsoft.com/office/drawing/2014/main" id="{74A677E5-DECE-7043-C88F-E7E07E8E3D14}"/>
              </a:ext>
            </a:extLst>
          </p:cNvPr>
          <p:cNvSpPr/>
          <p:nvPr/>
        </p:nvSpPr>
        <p:spPr>
          <a:xfrm>
            <a:off x="8631366" y="4214872"/>
            <a:ext cx="2883169" cy="5225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Revisão dos valores contratados</a:t>
            </a:r>
          </a:p>
        </p:txBody>
      </p:sp>
      <p:pic>
        <p:nvPicPr>
          <p:cNvPr id="78" name="Gráfico 77" descr="Dinheiro com preenchimento sólido">
            <a:extLst>
              <a:ext uri="{FF2B5EF4-FFF2-40B4-BE49-F238E27FC236}">
                <a16:creationId xmlns:a16="http://schemas.microsoft.com/office/drawing/2014/main" id="{EEFBD32C-5D5D-5F35-7D82-4A7E388E1E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0481488">
            <a:off x="9026276" y="105109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9" name="Retângulo: Cantos Arredondados 78">
            <a:extLst>
              <a:ext uri="{FF2B5EF4-FFF2-40B4-BE49-F238E27FC236}">
                <a16:creationId xmlns:a16="http://schemas.microsoft.com/office/drawing/2014/main" id="{CA8D1676-C2DB-F653-5D49-5F2049AE6F45}"/>
              </a:ext>
            </a:extLst>
          </p:cNvPr>
          <p:cNvSpPr/>
          <p:nvPr/>
        </p:nvSpPr>
        <p:spPr>
          <a:xfrm>
            <a:off x="8611132" y="3125224"/>
            <a:ext cx="2903403" cy="8421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Compensações financeiras, ajuste tarifário ou outros valores devidos à Contratada</a:t>
            </a:r>
          </a:p>
        </p:txBody>
      </p:sp>
      <p:sp>
        <p:nvSpPr>
          <p:cNvPr id="80" name="Retângulo: Cantos Arredondados 79">
            <a:extLst>
              <a:ext uri="{FF2B5EF4-FFF2-40B4-BE49-F238E27FC236}">
                <a16:creationId xmlns:a16="http://schemas.microsoft.com/office/drawing/2014/main" id="{64871888-109E-70EE-EF16-F29934A7266E}"/>
              </a:ext>
            </a:extLst>
          </p:cNvPr>
          <p:cNvSpPr/>
          <p:nvPr/>
        </p:nvSpPr>
        <p:spPr>
          <a:xfrm>
            <a:off x="8611131" y="4987292"/>
            <a:ext cx="2903403" cy="84217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Renegociação de prazos e obrigações</a:t>
            </a:r>
          </a:p>
        </p:txBody>
      </p:sp>
      <p:pic>
        <p:nvPicPr>
          <p:cNvPr id="82" name="Gráfico 81" descr="Acento Circunflexo à Esquerda com preenchimento sólido">
            <a:extLst>
              <a:ext uri="{FF2B5EF4-FFF2-40B4-BE49-F238E27FC236}">
                <a16:creationId xmlns:a16="http://schemas.microsoft.com/office/drawing/2014/main" id="{957B0C2B-FAD2-EEBB-C8D1-7E2A57C8A2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37233" y="3571908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3" name="Retângulo: Cantos Arredondados 82">
            <a:extLst>
              <a:ext uri="{FF2B5EF4-FFF2-40B4-BE49-F238E27FC236}">
                <a16:creationId xmlns:a16="http://schemas.microsoft.com/office/drawing/2014/main" id="{36C21F49-DF90-B401-BE5E-F146F63CA550}"/>
              </a:ext>
            </a:extLst>
          </p:cNvPr>
          <p:cNvSpPr/>
          <p:nvPr/>
        </p:nvSpPr>
        <p:spPr>
          <a:xfrm>
            <a:off x="816570" y="3061321"/>
            <a:ext cx="2903403" cy="9979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Revisão de valores devidos à Administração Pública</a:t>
            </a:r>
          </a:p>
        </p:txBody>
      </p:sp>
      <p:sp>
        <p:nvSpPr>
          <p:cNvPr id="84" name="Retângulo: Cantos Arredondados 83">
            <a:extLst>
              <a:ext uri="{FF2B5EF4-FFF2-40B4-BE49-F238E27FC236}">
                <a16:creationId xmlns:a16="http://schemas.microsoft.com/office/drawing/2014/main" id="{6389FC6C-E7F6-0AA6-0C01-AA8C6A878DA0}"/>
              </a:ext>
            </a:extLst>
          </p:cNvPr>
          <p:cNvSpPr/>
          <p:nvPr/>
        </p:nvSpPr>
        <p:spPr>
          <a:xfrm>
            <a:off x="833830" y="4280798"/>
            <a:ext cx="2903403" cy="9979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Transferência de encargos à outra parte</a:t>
            </a:r>
          </a:p>
        </p:txBody>
      </p:sp>
      <p:sp>
        <p:nvSpPr>
          <p:cNvPr id="86" name="Retângulo: Cantos Arredondados 85">
            <a:extLst>
              <a:ext uri="{FF2B5EF4-FFF2-40B4-BE49-F238E27FC236}">
                <a16:creationId xmlns:a16="http://schemas.microsoft.com/office/drawing/2014/main" id="{02CA43DB-66F9-D3C1-D41E-22523E5B822A}"/>
              </a:ext>
            </a:extLst>
          </p:cNvPr>
          <p:cNvSpPr/>
          <p:nvPr/>
        </p:nvSpPr>
        <p:spPr>
          <a:xfrm>
            <a:off x="854064" y="5500275"/>
            <a:ext cx="2883169" cy="52251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Outras formas acordadas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E249C5B-0C69-5E09-602C-0F24A9A8BEAB}"/>
              </a:ext>
            </a:extLst>
          </p:cNvPr>
          <p:cNvSpPr/>
          <p:nvPr/>
        </p:nvSpPr>
        <p:spPr>
          <a:xfrm>
            <a:off x="3503976" y="2908733"/>
            <a:ext cx="1507764" cy="522515"/>
          </a:xfrm>
          <a:prstGeom prst="rect">
            <a:avLst/>
          </a:prstGeom>
          <a:solidFill>
            <a:srgbClr val="DBB138"/>
          </a:solidFill>
          <a:ln w="19050"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Inclusive a outorga</a:t>
            </a:r>
          </a:p>
        </p:txBody>
      </p:sp>
    </p:spTree>
    <p:extLst>
      <p:ext uri="{BB962C8B-B14F-4D97-AF65-F5344CB8AC3E}">
        <p14:creationId xmlns:p14="http://schemas.microsoft.com/office/powerpoint/2010/main" val="213787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ipse 21">
            <a:extLst>
              <a:ext uri="{FF2B5EF4-FFF2-40B4-BE49-F238E27FC236}">
                <a16:creationId xmlns:a16="http://schemas.microsoft.com/office/drawing/2014/main" id="{122A8EF6-53AC-68CB-5452-5B8DD8FA8ECB}"/>
              </a:ext>
            </a:extLst>
          </p:cNvPr>
          <p:cNvSpPr/>
          <p:nvPr/>
        </p:nvSpPr>
        <p:spPr>
          <a:xfrm>
            <a:off x="614624" y="577962"/>
            <a:ext cx="587829" cy="522514"/>
          </a:xfrm>
          <a:prstGeom prst="ellipse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ACF2752B-A73F-992C-C270-D76418A29D45}"/>
              </a:ext>
            </a:extLst>
          </p:cNvPr>
          <p:cNvSpPr/>
          <p:nvPr/>
        </p:nvSpPr>
        <p:spPr>
          <a:xfrm>
            <a:off x="1342414" y="577962"/>
            <a:ext cx="3461656" cy="522514"/>
          </a:xfrm>
          <a:prstGeom prst="round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Procedimento</a:t>
            </a:r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128F2A5C-3107-1C83-62FC-5193A979F9EE}"/>
              </a:ext>
            </a:extLst>
          </p:cNvPr>
          <p:cNvCxnSpPr>
            <a:cxnSpLocks/>
            <a:stCxn id="23" idx="2"/>
            <a:endCxn id="23" idx="2"/>
          </p:cNvCxnSpPr>
          <p:nvPr/>
        </p:nvCxnSpPr>
        <p:spPr>
          <a:xfrm>
            <a:off x="3073242" y="1100476"/>
            <a:ext cx="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o Explicativo: Linha Dobrada Sem Borda 1">
            <a:extLst>
              <a:ext uri="{FF2B5EF4-FFF2-40B4-BE49-F238E27FC236}">
                <a16:creationId xmlns:a16="http://schemas.microsoft.com/office/drawing/2014/main" id="{B4E9D8A8-DE70-E73B-95EE-E1BB80E89198}"/>
              </a:ext>
            </a:extLst>
          </p:cNvPr>
          <p:cNvSpPr/>
          <p:nvPr/>
        </p:nvSpPr>
        <p:spPr>
          <a:xfrm>
            <a:off x="6204853" y="87549"/>
            <a:ext cx="3143428" cy="642025"/>
          </a:xfrm>
          <a:prstGeom prst="callout2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Tramitação prioritária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06EF34B5-4D1B-01E4-984A-F9FDA90A699D}"/>
              </a:ext>
            </a:extLst>
          </p:cNvPr>
          <p:cNvCxnSpPr>
            <a:cxnSpLocks/>
            <a:stCxn id="2" idx="1"/>
          </p:cNvCxnSpPr>
          <p:nvPr/>
        </p:nvCxnSpPr>
        <p:spPr>
          <a:xfrm>
            <a:off x="7776567" y="729574"/>
            <a:ext cx="0" cy="654532"/>
          </a:xfrm>
          <a:prstGeom prst="line">
            <a:avLst/>
          </a:prstGeom>
          <a:ln>
            <a:solidFill>
              <a:srgbClr val="DCB13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18E5FC9F-172B-6684-8A2C-BC13A9043F29}"/>
              </a:ext>
            </a:extLst>
          </p:cNvPr>
          <p:cNvSpPr/>
          <p:nvPr/>
        </p:nvSpPr>
        <p:spPr>
          <a:xfrm>
            <a:off x="6284069" y="996344"/>
            <a:ext cx="2908564" cy="1218371"/>
          </a:xfrm>
          <a:prstGeom prst="rect">
            <a:avLst/>
          </a:prstGeom>
          <a:solidFill>
            <a:srgbClr val="DB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Poderá ser implementado de forma cautelar, caso a Contratada demonstre </a:t>
            </a:r>
            <a:r>
              <a:rPr lang="pt-BR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relevante impacto financeiro em razão da nova carga tributária</a:t>
            </a:r>
            <a:endParaRPr lang="pt-BR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88D31D6-A5F5-E4CF-AD9A-109483F28BA7}"/>
              </a:ext>
            </a:extLst>
          </p:cNvPr>
          <p:cNvCxnSpPr>
            <a:cxnSpLocks/>
            <a:stCxn id="5" idx="3"/>
            <a:endCxn id="10" idx="1"/>
          </p:cNvCxnSpPr>
          <p:nvPr/>
        </p:nvCxnSpPr>
        <p:spPr>
          <a:xfrm flipV="1">
            <a:off x="9192633" y="1605529"/>
            <a:ext cx="404395" cy="1"/>
          </a:xfrm>
          <a:prstGeom prst="line">
            <a:avLst/>
          </a:prstGeom>
          <a:ln>
            <a:solidFill>
              <a:srgbClr val="DCB13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71C59AD0-16E7-6C16-21B8-84740E017C84}"/>
              </a:ext>
            </a:extLst>
          </p:cNvPr>
          <p:cNvSpPr/>
          <p:nvPr/>
        </p:nvSpPr>
        <p:spPr>
          <a:xfrm>
            <a:off x="9597028" y="1211559"/>
            <a:ext cx="2334637" cy="787939"/>
          </a:xfrm>
          <a:prstGeom prst="rect">
            <a:avLst/>
          </a:prstGeom>
          <a:solidFill>
            <a:srgbClr val="DB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 compensação será ajustada após decisão </a:t>
            </a:r>
            <a:r>
              <a:rPr lang="pt-BR" sz="15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definitiva</a:t>
            </a:r>
            <a:endParaRPr lang="pt-BR" sz="15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4E9BAA2-13D7-8917-FA65-77598F0F3E22}"/>
              </a:ext>
            </a:extLst>
          </p:cNvPr>
          <p:cNvSpPr/>
          <p:nvPr/>
        </p:nvSpPr>
        <p:spPr>
          <a:xfrm>
            <a:off x="1368209" y="4229936"/>
            <a:ext cx="353588" cy="302258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9B03A846-9BA3-3DFB-DF6D-DB284AEEFF06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1545002" y="3465275"/>
            <a:ext cx="1" cy="764661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854828E4-A956-FBFD-EFE4-472E0D79F7EA}"/>
              </a:ext>
            </a:extLst>
          </p:cNvPr>
          <p:cNvSpPr/>
          <p:nvPr/>
        </p:nvSpPr>
        <p:spPr>
          <a:xfrm>
            <a:off x="399922" y="2771970"/>
            <a:ext cx="2452060" cy="52251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Protocolo do Requerimento 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44D1578-2DA8-B004-9DF1-C933F8A869EA}"/>
              </a:ext>
            </a:extLst>
          </p:cNvPr>
          <p:cNvSpPr/>
          <p:nvPr/>
        </p:nvSpPr>
        <p:spPr>
          <a:xfrm>
            <a:off x="562727" y="3535491"/>
            <a:ext cx="2828470" cy="384887"/>
          </a:xfrm>
          <a:prstGeom prst="rect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Documentação comprobatória 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Regularidade fiscal e trabalhista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259348D7-2E4A-694E-4A1A-97BAACBFF28C}"/>
              </a:ext>
            </a:extLst>
          </p:cNvPr>
          <p:cNvCxnSpPr>
            <a:cxnSpLocks/>
          </p:cNvCxnSpPr>
          <p:nvPr/>
        </p:nvCxnSpPr>
        <p:spPr>
          <a:xfrm flipH="1" flipV="1">
            <a:off x="6568601" y="4019414"/>
            <a:ext cx="18764" cy="22878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3EB7B29E-2EAA-35E5-420E-02226B20B514}"/>
              </a:ext>
            </a:extLst>
          </p:cNvPr>
          <p:cNvSpPr/>
          <p:nvPr/>
        </p:nvSpPr>
        <p:spPr>
          <a:xfrm>
            <a:off x="5431597" y="2771970"/>
            <a:ext cx="2452060" cy="61914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Decisão definitiva</a:t>
            </a:r>
          </a:p>
        </p:txBody>
      </p:sp>
      <p:sp>
        <p:nvSpPr>
          <p:cNvPr id="28" name="Chave Esquerda 27">
            <a:extLst>
              <a:ext uri="{FF2B5EF4-FFF2-40B4-BE49-F238E27FC236}">
                <a16:creationId xmlns:a16="http://schemas.microsoft.com/office/drawing/2014/main" id="{EE9ECC64-076C-9F28-5864-686FF28A264D}"/>
              </a:ext>
            </a:extLst>
          </p:cNvPr>
          <p:cNvSpPr/>
          <p:nvPr/>
        </p:nvSpPr>
        <p:spPr>
          <a:xfrm rot="16200000">
            <a:off x="3537615" y="2924590"/>
            <a:ext cx="1084545" cy="5014958"/>
          </a:xfrm>
          <a:prstGeom prst="leftBrace">
            <a:avLst>
              <a:gd name="adj1" fmla="val 8333"/>
              <a:gd name="adj2" fmla="val 50193"/>
            </a:avLst>
          </a:prstGeom>
          <a:ln w="28575">
            <a:solidFill>
              <a:schemeClr val="accent4">
                <a:lumMod val="75000"/>
              </a:schemeClr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F2378CB6-7E8D-A49F-2CA1-131137FE90D6}"/>
              </a:ext>
            </a:extLst>
          </p:cNvPr>
          <p:cNvCxnSpPr>
            <a:cxnSpLocks/>
          </p:cNvCxnSpPr>
          <p:nvPr/>
        </p:nvCxnSpPr>
        <p:spPr>
          <a:xfrm>
            <a:off x="6568601" y="3528397"/>
            <a:ext cx="9383" cy="754747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5B85ED72-8566-B35B-EF8A-9D0135388BDE}"/>
              </a:ext>
            </a:extLst>
          </p:cNvPr>
          <p:cNvSpPr/>
          <p:nvPr/>
        </p:nvSpPr>
        <p:spPr>
          <a:xfrm>
            <a:off x="2878781" y="6003542"/>
            <a:ext cx="2723121" cy="619146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90 dias prorrogáveis uma vez, por igual período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749BCFC1-C3B7-2F3A-5BA0-BAFA798FCE54}"/>
              </a:ext>
            </a:extLst>
          </p:cNvPr>
          <p:cNvSpPr/>
          <p:nvPr/>
        </p:nvSpPr>
        <p:spPr>
          <a:xfrm>
            <a:off x="2878782" y="4688295"/>
            <a:ext cx="2478860" cy="452844"/>
          </a:xfrm>
          <a:prstGeom prst="rect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pt-BR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Eventual decisão cautelar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AD45DCCE-8D23-A09B-2B7B-4266C79A1D45}"/>
              </a:ext>
            </a:extLst>
          </p:cNvPr>
          <p:cNvSpPr/>
          <p:nvPr/>
        </p:nvSpPr>
        <p:spPr>
          <a:xfrm>
            <a:off x="5431597" y="3524002"/>
            <a:ext cx="3114876" cy="422353"/>
          </a:xfrm>
          <a:prstGeom prst="rect">
            <a:avLst/>
          </a:prstGeom>
          <a:solidFill>
            <a:srgbClr val="DCB13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Forma de cobrança/devolução de valores com relação à cautelar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1F4662F6-623F-6E60-0BFF-CD31649B933E}"/>
              </a:ext>
            </a:extLst>
          </p:cNvPr>
          <p:cNvCxnSpPr>
            <a:cxnSpLocks/>
          </p:cNvCxnSpPr>
          <p:nvPr/>
        </p:nvCxnSpPr>
        <p:spPr>
          <a:xfrm flipH="1" flipV="1">
            <a:off x="9483664" y="4006438"/>
            <a:ext cx="18764" cy="22878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0EC25D6A-7821-0CC1-6043-52469D611441}"/>
              </a:ext>
            </a:extLst>
          </p:cNvPr>
          <p:cNvSpPr/>
          <p:nvPr/>
        </p:nvSpPr>
        <p:spPr>
          <a:xfrm>
            <a:off x="8546475" y="2665734"/>
            <a:ext cx="2908563" cy="7318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Possível análise da regularidade fiscal e trabalhista</a:t>
            </a:r>
          </a:p>
        </p:txBody>
      </p: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AB2EEACE-E32D-2123-4D63-1232A8F45B99}"/>
              </a:ext>
            </a:extLst>
          </p:cNvPr>
          <p:cNvCxnSpPr>
            <a:cxnSpLocks/>
            <a:endCxn id="59" idx="0"/>
          </p:cNvCxnSpPr>
          <p:nvPr/>
        </p:nvCxnSpPr>
        <p:spPr>
          <a:xfrm>
            <a:off x="9792516" y="3355147"/>
            <a:ext cx="8424" cy="874789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Elipse 52">
            <a:extLst>
              <a:ext uri="{FF2B5EF4-FFF2-40B4-BE49-F238E27FC236}">
                <a16:creationId xmlns:a16="http://schemas.microsoft.com/office/drawing/2014/main" id="{B2620FA9-FDC3-6D6B-AA57-2EA13CBE1BC4}"/>
              </a:ext>
            </a:extLst>
          </p:cNvPr>
          <p:cNvSpPr/>
          <p:nvPr/>
        </p:nvSpPr>
        <p:spPr>
          <a:xfrm>
            <a:off x="3860554" y="4219313"/>
            <a:ext cx="353588" cy="302258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4453E2A1-7086-A6DE-4BE0-94A5ADAFDF4B}"/>
              </a:ext>
            </a:extLst>
          </p:cNvPr>
          <p:cNvCxnSpPr>
            <a:cxnSpLocks/>
          </p:cNvCxnSpPr>
          <p:nvPr/>
        </p:nvCxnSpPr>
        <p:spPr>
          <a:xfrm>
            <a:off x="1721797" y="4399894"/>
            <a:ext cx="8255937" cy="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lipse 56">
            <a:extLst>
              <a:ext uri="{FF2B5EF4-FFF2-40B4-BE49-F238E27FC236}">
                <a16:creationId xmlns:a16="http://schemas.microsoft.com/office/drawing/2014/main" id="{88368FB3-CB88-3971-F7F8-BC136663D56E}"/>
              </a:ext>
            </a:extLst>
          </p:cNvPr>
          <p:cNvSpPr/>
          <p:nvPr/>
        </p:nvSpPr>
        <p:spPr>
          <a:xfrm>
            <a:off x="6401189" y="4248765"/>
            <a:ext cx="353588" cy="302258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F76DA307-DB11-1D22-C8C2-39B8F280C2F6}"/>
              </a:ext>
            </a:extLst>
          </p:cNvPr>
          <p:cNvSpPr/>
          <p:nvPr/>
        </p:nvSpPr>
        <p:spPr>
          <a:xfrm>
            <a:off x="9624146" y="4229936"/>
            <a:ext cx="353588" cy="302258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AD26A00E-D4BB-1FF1-7C3C-D69D6E32DF4D}"/>
              </a:ext>
            </a:extLst>
          </p:cNvPr>
          <p:cNvCxnSpPr>
            <a:cxnSpLocks/>
            <a:stCxn id="59" idx="4"/>
          </p:cNvCxnSpPr>
          <p:nvPr/>
        </p:nvCxnSpPr>
        <p:spPr>
          <a:xfrm>
            <a:off x="9800940" y="4532194"/>
            <a:ext cx="0" cy="1022300"/>
          </a:xfrm>
          <a:prstGeom prst="line">
            <a:avLst/>
          </a:prstGeom>
          <a:ln w="19050">
            <a:solidFill>
              <a:srgbClr val="DCB138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tângulo: Cantos Arredondados 69">
            <a:extLst>
              <a:ext uri="{FF2B5EF4-FFF2-40B4-BE49-F238E27FC236}">
                <a16:creationId xmlns:a16="http://schemas.microsoft.com/office/drawing/2014/main" id="{D2AE299F-EB84-38EF-4CF2-EE6A1E186224}"/>
              </a:ext>
            </a:extLst>
          </p:cNvPr>
          <p:cNvSpPr/>
          <p:nvPr/>
        </p:nvSpPr>
        <p:spPr>
          <a:xfrm>
            <a:off x="8452363" y="5646441"/>
            <a:ext cx="2680305" cy="890217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No caso de irregularidade: aplicação de penalidades</a:t>
            </a:r>
          </a:p>
        </p:txBody>
      </p:sp>
    </p:spTree>
    <p:extLst>
      <p:ext uri="{BB962C8B-B14F-4D97-AF65-F5344CB8AC3E}">
        <p14:creationId xmlns:p14="http://schemas.microsoft.com/office/powerpoint/2010/main" val="1598815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A74E54E3-D32D-FC6F-E20E-0D7590CD6654}"/>
              </a:ext>
            </a:extLst>
          </p:cNvPr>
          <p:cNvSpPr/>
          <p:nvPr/>
        </p:nvSpPr>
        <p:spPr>
          <a:xfrm>
            <a:off x="3234907" y="2045201"/>
            <a:ext cx="6963452" cy="8886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Pluralidade na metodologia de cálculo a ser utilizada para demonstração </a:t>
            </a:r>
            <a:r>
              <a:rPr lang="pt-BR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desequilíbrio</a:t>
            </a:r>
            <a:endParaRPr lang="pt-BR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2D92864-5FF8-FA22-D8F5-76EB5F9624A9}"/>
              </a:ext>
            </a:extLst>
          </p:cNvPr>
          <p:cNvSpPr/>
          <p:nvPr/>
        </p:nvSpPr>
        <p:spPr>
          <a:xfrm>
            <a:off x="3234907" y="3205289"/>
            <a:ext cx="6963452" cy="55926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Tentativa de criar procedimento mais célere</a:t>
            </a:r>
            <a:endParaRPr lang="pt-BR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4209E76-1BD2-50AB-D632-4344FD41E8BD}"/>
              </a:ext>
            </a:extLst>
          </p:cNvPr>
          <p:cNvSpPr/>
          <p:nvPr/>
        </p:nvSpPr>
        <p:spPr>
          <a:xfrm>
            <a:off x="3234907" y="4119689"/>
            <a:ext cx="6963452" cy="52251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Previsão de reequilíbrio cautelar provisório</a:t>
            </a:r>
            <a:endParaRPr lang="pt-BR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áfico 8" descr="Acento Circunflexo à Direita com preenchimento sólido">
            <a:extLst>
              <a:ext uri="{FF2B5EF4-FFF2-40B4-BE49-F238E27FC236}">
                <a16:creationId xmlns:a16="http://schemas.microsoft.com/office/drawing/2014/main" id="{29AE0682-FC51-5E8C-94D6-8E8EB5F4F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5014" y="203232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áfico 11" descr="Acento Circunflexo à Direita com preenchimento sólido">
            <a:extLst>
              <a:ext uri="{FF2B5EF4-FFF2-40B4-BE49-F238E27FC236}">
                <a16:creationId xmlns:a16="http://schemas.microsoft.com/office/drawing/2014/main" id="{07B86690-2DEE-CDA2-5230-768E37880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07887" y="4852365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áfico 14" descr="Acento Circunflexo à Direita com preenchimento sólido">
            <a:extLst>
              <a:ext uri="{FF2B5EF4-FFF2-40B4-BE49-F238E27FC236}">
                <a16:creationId xmlns:a16="http://schemas.microsoft.com/office/drawing/2014/main" id="{AABE7C22-8643-8803-20AB-CDE894D9F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7453" y="3016456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1834D54E-714C-1A06-22D4-18C852FA4768}"/>
              </a:ext>
            </a:extLst>
          </p:cNvPr>
          <p:cNvSpPr/>
          <p:nvPr/>
        </p:nvSpPr>
        <p:spPr>
          <a:xfrm>
            <a:off x="3234907" y="5029934"/>
            <a:ext cx="7087860" cy="55926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Reequilíbrio preferencial por revisão tarifária ou alteração da remuneração do contratado</a:t>
            </a:r>
            <a:endParaRPr lang="pt-BR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Gráfico 19" descr="Acento Circunflexo à Direita com preenchimento sólido">
            <a:extLst>
              <a:ext uri="{FF2B5EF4-FFF2-40B4-BE49-F238E27FC236}">
                <a16:creationId xmlns:a16="http://schemas.microsoft.com/office/drawing/2014/main" id="{76468F90-8614-2095-6A32-2AAFAF898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7453" y="3872009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ítulo 5">
            <a:extLst>
              <a:ext uri="{FF2B5EF4-FFF2-40B4-BE49-F238E27FC236}">
                <a16:creationId xmlns:a16="http://schemas.microsoft.com/office/drawing/2014/main" id="{A3421802-D6B1-AEA9-E59E-11056FC47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27" y="352070"/>
            <a:ext cx="8588836" cy="1340450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Reequilíbrio PL 68/2024 - Destaques</a:t>
            </a:r>
          </a:p>
        </p:txBody>
      </p:sp>
      <p:pic>
        <p:nvPicPr>
          <p:cNvPr id="24" name="Gráfico 23" descr="Pesos Desiguais estrutura de tópicos">
            <a:extLst>
              <a:ext uri="{FF2B5EF4-FFF2-40B4-BE49-F238E27FC236}">
                <a16:creationId xmlns:a16="http://schemas.microsoft.com/office/drawing/2014/main" id="{C7F5CD00-55F6-39CC-CCB0-8E41D895E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2328" y="475862"/>
            <a:ext cx="837358" cy="8373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72454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2334</TotalTime>
  <Words>653</Words>
  <Application>Microsoft Office PowerPoint</Application>
  <PresentationFormat>Widescreen</PresentationFormat>
  <Paragraphs>102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Wingdings</vt:lpstr>
      <vt:lpstr>Tema do Office</vt:lpstr>
      <vt:lpstr>Apresentação do PowerPoint</vt:lpstr>
      <vt:lpstr>Apresentação do PowerPoint</vt:lpstr>
      <vt:lpstr>Equilíbrio  Econômico-Financeiro  Contratos de Construção</vt:lpstr>
      <vt:lpstr>Reforma Tributária</vt:lpstr>
      <vt:lpstr>Reequilíbrio PL 68/2024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Reequilíbrio PL 68/2024 - Destaques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Batista, Uchida</cp:lastModifiedBy>
  <cp:revision>26</cp:revision>
  <dcterms:created xsi:type="dcterms:W3CDTF">2024-07-19T21:14:21Z</dcterms:created>
  <dcterms:modified xsi:type="dcterms:W3CDTF">2024-08-29T18:38:34Z</dcterms:modified>
</cp:coreProperties>
</file>