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99" r:id="rId2"/>
    <p:sldId id="260" r:id="rId3"/>
    <p:sldId id="293" r:id="rId4"/>
    <p:sldId id="296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B138"/>
    <a:srgbClr val="0076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60" y="17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96B1C-BFDC-467B-B17C-FA7496880831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CDA31-AF4B-4961-8EB6-FE2B1065C3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2319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1FA90-EE7E-4AB4-885E-0583018C9B27}" type="datetimeFigureOut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61E2-9CEB-445B-BC96-C6BE7D07B7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7191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382CD-FA01-40FF-8D3F-9918D9968EE2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47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FDCEC-2FBE-467B-8913-07699334FDF7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5446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D8A6-D9C5-4E6D-93E8-169D93E0751F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58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2E4A4-9A36-4AF6-B486-8E35F709432A}" type="datetime1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644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2D37-CFD5-40BA-837A-24261C8569CF}" type="datetime1">
              <a:rPr lang="pt-BR" smtClean="0"/>
              <a:t>29/08/2024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25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BAE3-CE02-4173-9B75-D6500AF424C5}" type="datetime1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0911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1C2F-87D1-4FF1-8535-FAED01C2E5DA}" type="datetime1">
              <a:rPr lang="pt-BR" smtClean="0"/>
              <a:t>29/08/2024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06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228B2-69A8-4628-9347-BB47B26805ED}" type="datetime1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452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1600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C5DCD-75C0-44C1-962A-AA9D27EDEED7}" type="datetime1">
              <a:rPr lang="pt-BR" smtClean="0"/>
              <a:t>29/08/2024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Imagem 2"/>
          <p:cNvSpPr>
            <a:spLocks noGrp="1"/>
          </p:cNvSpPr>
          <p:nvPr>
            <p:ph type="pic" idx="13"/>
          </p:nvPr>
        </p:nvSpPr>
        <p:spPr>
          <a:xfrm>
            <a:off x="8478032" y="457201"/>
            <a:ext cx="3198312" cy="54117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07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FBDB-73BA-4EB7-8111-BFA709AFE128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17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5AF7-BF6E-4707-91DC-18ABA58DB8B8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993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9CDB-0504-4325-97AE-E9D486DEC161}" type="datetime1">
              <a:rPr lang="pt-BR" smtClean="0"/>
              <a:t>29/08/2024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Imagem 6"/>
          <p:cNvSpPr>
            <a:spLocks noGrp="1"/>
          </p:cNvSpPr>
          <p:nvPr>
            <p:ph type="pic" sz="quarter" idx="13"/>
          </p:nvPr>
        </p:nvSpPr>
        <p:spPr>
          <a:xfrm>
            <a:off x="5335588" y="1140586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Imagem 6"/>
          <p:cNvSpPr>
            <a:spLocks noGrp="1"/>
          </p:cNvSpPr>
          <p:nvPr>
            <p:ph type="pic" sz="quarter" idx="14"/>
          </p:nvPr>
        </p:nvSpPr>
        <p:spPr>
          <a:xfrm>
            <a:off x="8293818" y="1140585"/>
            <a:ext cx="2817812" cy="4395787"/>
          </a:xfr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242397"/>
            <a:ext cx="2743200" cy="365125"/>
          </a:xfrm>
        </p:spPr>
        <p:txBody>
          <a:bodyPr/>
          <a:lstStyle>
            <a:lvl1pPr>
              <a:defRPr>
                <a:solidFill>
                  <a:srgbClr val="0076B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DA3EDF3-DB61-43AE-B6FA-16462152BCF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7429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79CDB-0504-4325-97AE-E9D486DEC161}" type="datetime1">
              <a:rPr lang="pt-BR" smtClean="0"/>
              <a:t>29/08/2024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3EDF3-DB61-43AE-B6FA-16462152BC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80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5B1BA9AA-B124-E89F-AA6D-8823078A8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468" y="236483"/>
            <a:ext cx="6726621" cy="662151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A729A30-7847-3ADF-6E62-5CE277A38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85" y="451452"/>
            <a:ext cx="4333875" cy="227647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4815D78-A381-C64B-A583-F90C44E87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426" y="4729655"/>
            <a:ext cx="6008963" cy="203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760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606199" y="542406"/>
            <a:ext cx="3827397" cy="1812601"/>
          </a:xfrm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Impactos nos contratos privados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3924963-7C00-49FF-9299-278B461DEEA9}"/>
              </a:ext>
            </a:extLst>
          </p:cNvPr>
          <p:cNvSpPr/>
          <p:nvPr/>
        </p:nvSpPr>
        <p:spPr>
          <a:xfrm>
            <a:off x="6650910" y="564512"/>
            <a:ext cx="3990054" cy="238527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457200" rtl="0" fontAlgn="auto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9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4572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6858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9144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11430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13716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16002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1828800" algn="l" defTabSz="914400" rtl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US" sz="95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99030C1-8E28-6E49-1849-C92EAD6E3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" y="2386256"/>
            <a:ext cx="4978400" cy="4419600"/>
          </a:xfrm>
          <a:prstGeom prst="rect">
            <a:avLst/>
          </a:prstGeom>
        </p:spPr>
      </p:pic>
      <p:sp>
        <p:nvSpPr>
          <p:cNvPr id="12" name="Título 2">
            <a:extLst>
              <a:ext uri="{FF2B5EF4-FFF2-40B4-BE49-F238E27FC236}">
                <a16:creationId xmlns:a16="http://schemas.microsoft.com/office/drawing/2014/main" id="{B01C310F-E95E-7F73-2C81-DA75C2D721BA}"/>
              </a:ext>
            </a:extLst>
          </p:cNvPr>
          <p:cNvSpPr txBox="1">
            <a:spLocks/>
          </p:cNvSpPr>
          <p:nvPr/>
        </p:nvSpPr>
        <p:spPr>
          <a:xfrm>
            <a:off x="5541091" y="1066801"/>
            <a:ext cx="6007100" cy="57911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/>
              <a:t>Teoria da Imprevisão</a:t>
            </a:r>
          </a:p>
          <a:p>
            <a:pPr algn="ctr"/>
            <a:endParaRPr lang="pt-BR" dirty="0"/>
          </a:p>
          <a:p>
            <a:r>
              <a:rPr lang="pt-BR" dirty="0"/>
              <a:t>Histórico: </a:t>
            </a:r>
            <a:r>
              <a:rPr lang="pt-BR" dirty="0" err="1"/>
              <a:t>dto</a:t>
            </a:r>
            <a:r>
              <a:rPr lang="pt-BR" dirty="0"/>
              <a:t> romano; recepcionado Idade Média; afastamento pós Rev. Francesa; ressurgência século XX.</a:t>
            </a:r>
          </a:p>
          <a:p>
            <a:endParaRPr lang="pt-BR" dirty="0"/>
          </a:p>
          <a:p>
            <a:r>
              <a:rPr lang="pt-BR" dirty="0"/>
              <a:t>Relações jurídicas de execução continuada podem ser afetadas por eventos imprevisíveis, rompendo o equilíbrio originário.</a:t>
            </a:r>
          </a:p>
          <a:p>
            <a:endParaRPr lang="pt-BR" dirty="0"/>
          </a:p>
          <a:p>
            <a:r>
              <a:rPr lang="pt-BR" dirty="0" err="1"/>
              <a:t>Cto</a:t>
            </a:r>
            <a:r>
              <a:rPr lang="pt-BR" dirty="0"/>
              <a:t> como instrumento dinâmico. Preservação da vontade das partes (compatibilização com a autonomia privada). </a:t>
            </a:r>
          </a:p>
          <a:p>
            <a:endParaRPr lang="pt-BR" dirty="0"/>
          </a:p>
          <a:p>
            <a:r>
              <a:rPr lang="pt-BR" dirty="0"/>
              <a:t>Disposição inafastável ≠ Riscos específicos e contingenciamento.</a:t>
            </a:r>
          </a:p>
          <a:p>
            <a:endParaRPr lang="pt-BR" dirty="0"/>
          </a:p>
          <a:p>
            <a:r>
              <a:rPr lang="pt-BR" dirty="0"/>
              <a:t>Aplicação jurisprudência e doutrina. Positivação posterior. CC 2002, </a:t>
            </a:r>
            <a:r>
              <a:rPr lang="pt-BR" dirty="0" err="1"/>
              <a:t>Art</a:t>
            </a:r>
            <a:r>
              <a:rPr lang="pt-BR" dirty="0"/>
              <a:t> 317, 478 a 480.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881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049686" y="362388"/>
            <a:ext cx="8588836" cy="1340450"/>
          </a:xfrm>
        </p:spPr>
        <p:txBody>
          <a:bodyPr/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</a:rPr>
              <a:t>Requisitos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8924CD1-AD33-D8F8-8C5C-9679B36360C1}"/>
              </a:ext>
            </a:extLst>
          </p:cNvPr>
          <p:cNvSpPr/>
          <p:nvPr/>
        </p:nvSpPr>
        <p:spPr>
          <a:xfrm>
            <a:off x="725774" y="1494975"/>
            <a:ext cx="10882026" cy="48296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spcAft>
                <a:spcPts val="1200"/>
              </a:spcAft>
              <a:buFont typeface="+mj-lt"/>
              <a:buAutoNum type="romanLcParenBoth"/>
            </a:pP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Ruptura substancial do equilíbrio (ganhos excessivos e perdas substanciais à outra parte x desproporção originária na contratação);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romanLcParenBoth"/>
            </a:pP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Imprevisibilidade referente a fator exógeno (elemento estranho à vontade das partes);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romanLcParenBoth"/>
            </a:pP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Fator externo e superveniente = imprevisível e irresistível;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romanLcParenBoth"/>
            </a:pP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Imprevisibilidade do evento e/ou de suas consequências (</a:t>
            </a:r>
            <a:r>
              <a:rPr lang="pt-BR" sz="18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ex</a:t>
            </a: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 chuvas e ruptura dique / contexto da reforma: alíquota e extensão? Regulamentação pendente / elementos centrais desconhecidos);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romanLcParenBoth"/>
            </a:pP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Resolução do </a:t>
            </a:r>
            <a:r>
              <a:rPr lang="pt-BR" sz="18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cto</a:t>
            </a: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 (medida excepcional/ se não for possível o reequilíbrio): princípio da manutenção do </a:t>
            </a:r>
            <a:r>
              <a:rPr lang="pt-BR" sz="18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cto</a:t>
            </a: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 (elemento de função social);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romanLcParenBoth"/>
            </a:pP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Obrigação de reequilibrar amigavelmente (inviabilidade de composição → solução de controvérsia);  </a:t>
            </a:r>
          </a:p>
          <a:p>
            <a:pPr marL="342900" lvl="0" indent="-342900" algn="just">
              <a:spcAft>
                <a:spcPts val="1200"/>
              </a:spcAft>
              <a:buFont typeface="+mj-lt"/>
              <a:buAutoNum type="romanLcParenBoth"/>
            </a:pP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 Partes não podem automaticamente se esquivar do cumprimento da obrigação ou terminar o </a:t>
            </a:r>
            <a:r>
              <a:rPr lang="pt-BR" sz="18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cto</a:t>
            </a: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 (a menos que haja cl nesse sentido). Precisam de autorização do judiciário ou </a:t>
            </a:r>
            <a:r>
              <a:rPr lang="pt-BR" sz="18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trib</a:t>
            </a:r>
            <a:r>
              <a:rPr lang="pt-BR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  <a:ea typeface="Times New Roman" panose="02020603050405020304" pitchFamily="18" charset="0"/>
              </a:rPr>
              <a:t> arbitral;</a:t>
            </a:r>
          </a:p>
        </p:txBody>
      </p:sp>
    </p:spTree>
    <p:extLst>
      <p:ext uri="{BB962C8B-B14F-4D97-AF65-F5344CB8AC3E}">
        <p14:creationId xmlns:p14="http://schemas.microsoft.com/office/powerpoint/2010/main" val="4020973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049686" y="362388"/>
            <a:ext cx="8588836" cy="1340450"/>
          </a:xfrm>
        </p:spPr>
        <p:txBody>
          <a:bodyPr/>
          <a:lstStyle/>
          <a:p>
            <a:r>
              <a:rPr lang="pt-BR" dirty="0">
                <a:solidFill>
                  <a:srgbClr val="0076B4"/>
                </a:solidFill>
                <a:latin typeface="Arial Black" panose="020B0A04020102020204" pitchFamily="34" charset="0"/>
              </a:rPr>
              <a:t>Outras características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8924CD1-AD33-D8F8-8C5C-9679B36360C1}"/>
              </a:ext>
            </a:extLst>
          </p:cNvPr>
          <p:cNvSpPr/>
          <p:nvPr/>
        </p:nvSpPr>
        <p:spPr>
          <a:xfrm>
            <a:off x="725774" y="1494975"/>
            <a:ext cx="10882026" cy="48296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Distinção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ctos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hj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x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ctos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após regulamentação integral da Reforma. Ausência imprevisibilidade?;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Change</a:t>
            </a:r>
            <a:r>
              <a:rPr lang="pt-BR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in </a:t>
            </a:r>
            <a:r>
              <a:rPr lang="pt-BR" i="1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law</a:t>
            </a:r>
            <a:r>
              <a:rPr lang="pt-BR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/ remédios previstos no próprio contrato (preço e prazo). Prazo para formulação de pleitos e requisitos formais específicos a serem observados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cf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cada </a:t>
            </a:r>
            <a:r>
              <a:rPr lang="pt-BR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cto</a:t>
            </a: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pt-BR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Onerosidade excessiva x FM;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i="1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back to back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(interface </a:t>
            </a:r>
            <a:r>
              <a:rPr lang="en-US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dto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público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e </a:t>
            </a:r>
            <a:r>
              <a:rPr lang="en-US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dto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privado);</a:t>
            </a:r>
          </a:p>
          <a:p>
            <a:pPr marL="285750" indent="-285750" algn="just">
              <a:lnSpc>
                <a:spcPct val="15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Prova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complexa</a:t>
            </a:r>
            <a:r>
              <a:rPr lang="en-US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: </a:t>
            </a:r>
            <a:r>
              <a:rPr lang="en-US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peritagem</a:t>
            </a:r>
            <a:r>
              <a:rPr lang="en-US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egoe UI" panose="020B0502040204020203" pitchFamily="34" charset="0"/>
              </a:rPr>
              <a:t>.</a:t>
            </a:r>
            <a:endParaRPr lang="pt-BR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3569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2188</TotalTime>
  <Words>298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Segoe UI</vt:lpstr>
      <vt:lpstr>Wingdings</vt:lpstr>
      <vt:lpstr>Tema do Office</vt:lpstr>
      <vt:lpstr>Apresentação do PowerPoint</vt:lpstr>
      <vt:lpstr>Impactos nos contratos privados</vt:lpstr>
      <vt:lpstr>Requisitos</vt:lpstr>
      <vt:lpstr>Outras características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Alexandre Sales Cabral Arlota</cp:lastModifiedBy>
  <cp:revision>23</cp:revision>
  <dcterms:created xsi:type="dcterms:W3CDTF">2024-07-19T21:14:21Z</dcterms:created>
  <dcterms:modified xsi:type="dcterms:W3CDTF">2024-08-29T12:47:43Z</dcterms:modified>
</cp:coreProperties>
</file>