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1" r:id="rId6"/>
    <p:sldId id="266" r:id="rId7"/>
    <p:sldId id="1938" r:id="rId8"/>
    <p:sldId id="289" r:id="rId9"/>
    <p:sldId id="1939" r:id="rId10"/>
    <p:sldId id="1936" r:id="rId11"/>
    <p:sldId id="1937" r:id="rId12"/>
    <p:sldId id="1792" r:id="rId13"/>
    <p:sldId id="1935" r:id="rId14"/>
    <p:sldId id="1940" r:id="rId15"/>
    <p:sldId id="1941" r:id="rId16"/>
    <p:sldId id="1942" r:id="rId17"/>
    <p:sldId id="1934" r:id="rId18"/>
    <p:sldId id="1943" r:id="rId19"/>
    <p:sldId id="1944" r:id="rId20"/>
    <p:sldId id="1933" r:id="rId21"/>
    <p:sldId id="275" r:id="rId22"/>
    <p:sldId id="286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B4"/>
    <a:srgbClr val="DCB1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6D3438-87C2-4F73-93D4-D629D4520085}" v="198" dt="2024-08-27T18:49:12.6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672" y="10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96B1C-BFDC-467B-B17C-FA7496880831}" type="datetimeFigureOut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CDA31-AF4B-4961-8EB6-FE2B1065C3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2319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1FA90-EE7E-4AB4-885E-0583018C9B27}" type="datetimeFigureOut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61E2-9CEB-445B-BC96-C6BE7D07B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7191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180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8943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487FC-6D70-4F2E-8D67-F68E5B842EB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572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82CD-FA01-40FF-8D3F-9918D9968EE2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47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DCEC-2FBE-467B-8913-07699334FDF7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5446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D8A6-D9C5-4E6D-93E8-169D93E0751F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58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2E4A4-9A36-4AF6-B486-8E35F709432A}" type="datetime1">
              <a:rPr lang="pt-BR" smtClean="0"/>
              <a:t>28/08/2024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644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2D37-CFD5-40BA-837A-24261C8569CF}" type="datetime1">
              <a:rPr lang="pt-BR" smtClean="0"/>
              <a:t>28/08/2024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725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BAE3-CE02-4173-9B75-D6500AF424C5}" type="datetime1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091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1C2F-87D1-4FF1-8535-FAED01C2E5DA}" type="datetime1">
              <a:rPr lang="pt-BR" smtClean="0"/>
              <a:t>28/08/2024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406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8B2-69A8-4628-9347-BB47B26805ED}" type="datetime1">
              <a:rPr lang="pt-BR" smtClean="0"/>
              <a:t>28/08/2024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45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1600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C5DCD-75C0-44C1-962A-AA9D27EDEED7}" type="datetime1">
              <a:rPr lang="pt-BR" smtClean="0"/>
              <a:t>28/08/2024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Espaço Reservado para Imagem 2"/>
          <p:cNvSpPr>
            <a:spLocks noGrp="1"/>
          </p:cNvSpPr>
          <p:nvPr>
            <p:ph type="pic" idx="13"/>
          </p:nvPr>
        </p:nvSpPr>
        <p:spPr>
          <a:xfrm>
            <a:off x="8478032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07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FBDB-73BA-4EB7-8111-BFA709AFE128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17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5AF7-BF6E-4707-91DC-18ABA58DB8B8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993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9CDB-0504-4325-97AE-E9D486DEC161}" type="datetime1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Imagem 6"/>
          <p:cNvSpPr>
            <a:spLocks noGrp="1"/>
          </p:cNvSpPr>
          <p:nvPr>
            <p:ph type="pic" sz="quarter" idx="13"/>
          </p:nvPr>
        </p:nvSpPr>
        <p:spPr>
          <a:xfrm>
            <a:off x="5335588" y="1140586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Imagem 6"/>
          <p:cNvSpPr>
            <a:spLocks noGrp="1"/>
          </p:cNvSpPr>
          <p:nvPr>
            <p:ph type="pic" sz="quarter" idx="14"/>
          </p:nvPr>
        </p:nvSpPr>
        <p:spPr>
          <a:xfrm>
            <a:off x="8293818" y="1140585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42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79CDB-0504-4325-97AE-E9D486DEC161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80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6" Type="http://schemas.openxmlformats.org/officeDocument/2006/relationships/hyperlink" Target="../../../../../../../OneDrive/1-Diretorias%20SPE's/3-CERAN/Cheia/WhatsApp%20Video%202024-05-16%20at%2011.22.46.mp4" TargetMode="Externa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jpe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microsoft.com/office/2007/relationships/hdphoto" Target="../media/hdphoto8.wdp"/><Relationship Id="rId5" Type="http://schemas.openxmlformats.org/officeDocument/2006/relationships/image" Target="../media/image32.png"/><Relationship Id="rId4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3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6" Type="http://schemas.microsoft.com/office/2007/relationships/hdphoto" Target="../media/hdphoto10.wdp"/><Relationship Id="rId5" Type="http://schemas.openxmlformats.org/officeDocument/2006/relationships/image" Target="../media/image35.png"/><Relationship Id="rId4" Type="http://schemas.microsoft.com/office/2007/relationships/hdphoto" Target="../media/hdphoto9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microsoft.com/office/2007/relationships/hdphoto" Target="../media/hdphoto11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>
            <a:extLst>
              <a:ext uri="{FF2B5EF4-FFF2-40B4-BE49-F238E27FC236}">
                <a16:creationId xmlns:a16="http://schemas.microsoft.com/office/drawing/2014/main" id="{DAA1352C-71DF-E896-D40E-FF3E499C1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128" y="4629886"/>
            <a:ext cx="10091737" cy="837464"/>
          </a:xfrm>
        </p:spPr>
        <p:txBody>
          <a:bodyPr/>
          <a:lstStyle/>
          <a:p>
            <a:r>
              <a:rPr lang="pt-BR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Ocorrências em Usinas Hidrelétricas nas cheias do Rio Grande do Sul</a:t>
            </a:r>
          </a:p>
        </p:txBody>
      </p:sp>
    </p:spTree>
    <p:extLst>
      <p:ext uri="{BB962C8B-B14F-4D97-AF65-F5344CB8AC3E}">
        <p14:creationId xmlns:p14="http://schemas.microsoft.com/office/powerpoint/2010/main" val="40924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6998B6E-B606-8D49-2251-12273ADEAFF7}"/>
              </a:ext>
            </a:extLst>
          </p:cNvPr>
          <p:cNvSpPr txBox="1"/>
          <p:nvPr/>
        </p:nvSpPr>
        <p:spPr>
          <a:xfrm>
            <a:off x="1180978" y="1817022"/>
            <a:ext cx="4915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6B5"/>
                </a:solidFill>
                <a:latin typeface="Arial Black" panose="020B0A04020102020204" pitchFamily="34" charset="0"/>
                <a:cs typeface="Lato Heavy" panose="020F0902020204030203" pitchFamily="34" charset="0"/>
              </a:rPr>
              <a:t>PETER ERIC VOLF</a:t>
            </a:r>
            <a:endParaRPr lang="id-ID" sz="3600" b="1" dirty="0">
              <a:solidFill>
                <a:srgbClr val="1D3859"/>
              </a:solidFill>
              <a:latin typeface="Arial Black" panose="020B0A04020102020204" pitchFamily="34" charset="0"/>
              <a:cs typeface="Lato Heavy" panose="020F0902020204030203" pitchFamily="34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C78D30A-5C88-7004-5436-3C0EEE02040F}"/>
              </a:ext>
            </a:extLst>
          </p:cNvPr>
          <p:cNvSpPr txBox="1"/>
          <p:nvPr/>
        </p:nvSpPr>
        <p:spPr>
          <a:xfrm>
            <a:off x="1175000" y="3041528"/>
            <a:ext cx="4231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1D38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Cia Energética Rio das Antas S.A.</a:t>
            </a:r>
            <a:endParaRPr lang="id-ID" b="1" dirty="0">
              <a:solidFill>
                <a:srgbClr val="1D38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F8BF6B6-BAF5-8BCF-2FA6-FF3015389A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9400" y="3594344"/>
            <a:ext cx="1784331" cy="78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7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1F7F0EEF-C6E9-121F-8252-27B0BF6F4FF3}"/>
              </a:ext>
            </a:extLst>
          </p:cNvPr>
          <p:cNvSpPr txBox="1"/>
          <p:nvPr/>
        </p:nvSpPr>
        <p:spPr>
          <a:xfrm>
            <a:off x="1637753" y="1632878"/>
            <a:ext cx="8916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i="0" dirty="0">
                <a:solidFill>
                  <a:schemeClr val="accent5"/>
                </a:solidFill>
                <a:effectLst/>
                <a:latin typeface="Montserrat" panose="00000500000000000000" pitchFamily="2" charset="0"/>
              </a:rPr>
              <a:t>Três usinas Hidrelétricas em cascata no </a:t>
            </a:r>
            <a:r>
              <a:rPr lang="pt-BR" sz="1600" b="1" dirty="0">
                <a:solidFill>
                  <a:schemeClr val="accent5"/>
                </a:solidFill>
                <a:latin typeface="Montserrat" panose="00000500000000000000" pitchFamily="2" charset="0"/>
              </a:rPr>
              <a:t>rio das Antas, </a:t>
            </a:r>
            <a:r>
              <a:rPr lang="pt-BR" sz="1600" b="1" i="0" dirty="0">
                <a:solidFill>
                  <a:schemeClr val="accent5"/>
                </a:solidFill>
                <a:effectLst/>
                <a:latin typeface="Montserrat" panose="00000500000000000000" pitchFamily="2" charset="0"/>
              </a:rPr>
              <a:t>com potência de 360MW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183FE9D-B024-F674-9908-25F57720F801}"/>
              </a:ext>
            </a:extLst>
          </p:cNvPr>
          <p:cNvSpPr txBox="1"/>
          <p:nvPr/>
        </p:nvSpPr>
        <p:spPr>
          <a:xfrm>
            <a:off x="1637753" y="5651437"/>
            <a:ext cx="8510250" cy="58477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600" dirty="0"/>
              <a:t>Em 2023 o Complexo gerou 1.578.590 MWh, energia elétrica suficiente para alimentar aproximadamente </a:t>
            </a:r>
            <a:r>
              <a:rPr lang="pt-BR" sz="1600" b="1" dirty="0"/>
              <a:t>650 mil residências </a:t>
            </a:r>
            <a:r>
              <a:rPr lang="pt-BR" sz="1600" dirty="0"/>
              <a:t>com consumo médio de 200 kWh/mês durante todo o ano.</a:t>
            </a:r>
          </a:p>
        </p:txBody>
      </p:sp>
      <p:sp>
        <p:nvSpPr>
          <p:cNvPr id="8" name="Título 10">
            <a:extLst>
              <a:ext uri="{FF2B5EF4-FFF2-40B4-BE49-F238E27FC236}">
                <a16:creationId xmlns:a16="http://schemas.microsoft.com/office/drawing/2014/main" id="{38205187-4021-4BCC-7860-E40571D1B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449" y="397933"/>
            <a:ext cx="7782276" cy="772736"/>
          </a:xfrm>
        </p:spPr>
        <p:txBody>
          <a:bodyPr/>
          <a:lstStyle/>
          <a:p>
            <a:r>
              <a:rPr lang="pt-BR" dirty="0">
                <a:solidFill>
                  <a:srgbClr val="0076B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 empreendimento: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C0110543-D3A5-B982-1F9A-EC3D22F01934}"/>
              </a:ext>
            </a:extLst>
          </p:cNvPr>
          <p:cNvGrpSpPr/>
          <p:nvPr/>
        </p:nvGrpSpPr>
        <p:grpSpPr>
          <a:xfrm>
            <a:off x="0" y="2171193"/>
            <a:ext cx="5805294" cy="3195370"/>
            <a:chOff x="628123" y="1066568"/>
            <a:chExt cx="7454463" cy="4090771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C4C86E04-905E-2BE0-26E6-58C4B71FB3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73399" y="1066568"/>
              <a:ext cx="5009187" cy="4090771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2C359483-ED91-4DCC-8B0B-6A557DB59A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8123" y="1066568"/>
              <a:ext cx="2445276" cy="4090771"/>
            </a:xfrm>
            <a:prstGeom prst="rect">
              <a:avLst/>
            </a:prstGeom>
          </p:spPr>
        </p:pic>
      </p:grpSp>
      <p:pic>
        <p:nvPicPr>
          <p:cNvPr id="21" name="Imagem 20">
            <a:extLst>
              <a:ext uri="{FF2B5EF4-FFF2-40B4-BE49-F238E27FC236}">
                <a16:creationId xmlns:a16="http://schemas.microsoft.com/office/drawing/2014/main" id="{EE56BD3E-8A29-DC83-31BC-EEF40E46AB4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8266" y="2274005"/>
            <a:ext cx="6117529" cy="302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82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/>
          <p:cNvSpPr>
            <a:spLocks noGrp="1"/>
          </p:cNvSpPr>
          <p:nvPr>
            <p:ph type="title"/>
          </p:nvPr>
        </p:nvSpPr>
        <p:spPr>
          <a:xfrm>
            <a:off x="3469237" y="-138003"/>
            <a:ext cx="5847290" cy="1325563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rgbClr val="0076B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Localização: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F607274-D0D5-571F-CA6E-27B21DAE4C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788" y="884630"/>
            <a:ext cx="3942679" cy="4034504"/>
          </a:xfrm>
          <a:prstGeom prst="rect">
            <a:avLst/>
          </a:prstGeo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3F8784C-88B8-D246-202B-1EC403F4E165}"/>
              </a:ext>
            </a:extLst>
          </p:cNvPr>
          <p:cNvGrpSpPr/>
          <p:nvPr/>
        </p:nvGrpSpPr>
        <p:grpSpPr>
          <a:xfrm>
            <a:off x="4702632" y="876163"/>
            <a:ext cx="5847290" cy="5732206"/>
            <a:chOff x="1087365" y="903662"/>
            <a:chExt cx="5321901" cy="5732206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F28EC236-5D4A-5820-4058-2F0F5461E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7365" y="903662"/>
              <a:ext cx="5321901" cy="5732206"/>
            </a:xfrm>
            <a:prstGeom prst="rect">
              <a:avLst/>
            </a:prstGeom>
          </p:spPr>
        </p:pic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1A5DC892-4FF3-FD31-835A-D5942E17DDC0}"/>
                </a:ext>
              </a:extLst>
            </p:cNvPr>
            <p:cNvSpPr/>
            <p:nvPr/>
          </p:nvSpPr>
          <p:spPr>
            <a:xfrm>
              <a:off x="1616794" y="1058279"/>
              <a:ext cx="3429536" cy="5071588"/>
            </a:xfrm>
            <a:custGeom>
              <a:avLst/>
              <a:gdLst>
                <a:gd name="connsiteX0" fmla="*/ 2032339 w 3429536"/>
                <a:gd name="connsiteY0" fmla="*/ 76254 h 5071588"/>
                <a:gd name="connsiteX1" fmla="*/ 1719073 w 3429536"/>
                <a:gd name="connsiteY1" fmla="*/ 254054 h 5071588"/>
                <a:gd name="connsiteX2" fmla="*/ 1609006 w 3429536"/>
                <a:gd name="connsiteY2" fmla="*/ 54 h 5071588"/>
                <a:gd name="connsiteX3" fmla="*/ 1414273 w 3429536"/>
                <a:gd name="connsiteY3" fmla="*/ 279454 h 5071588"/>
                <a:gd name="connsiteX4" fmla="*/ 1033273 w 3429536"/>
                <a:gd name="connsiteY4" fmla="*/ 651988 h 5071588"/>
                <a:gd name="connsiteX5" fmla="*/ 1185673 w 3429536"/>
                <a:gd name="connsiteY5" fmla="*/ 880588 h 5071588"/>
                <a:gd name="connsiteX6" fmla="*/ 643806 w 3429536"/>
                <a:gd name="connsiteY6" fmla="*/ 863654 h 5071588"/>
                <a:gd name="connsiteX7" fmla="*/ 745406 w 3429536"/>
                <a:gd name="connsiteY7" fmla="*/ 643521 h 5071588"/>
                <a:gd name="connsiteX8" fmla="*/ 593006 w 3429536"/>
                <a:gd name="connsiteY8" fmla="*/ 635054 h 5071588"/>
                <a:gd name="connsiteX9" fmla="*/ 466006 w 3429536"/>
                <a:gd name="connsiteY9" fmla="*/ 821321 h 5071588"/>
                <a:gd name="connsiteX10" fmla="*/ 626873 w 3429536"/>
                <a:gd name="connsiteY10" fmla="*/ 1117654 h 5071588"/>
                <a:gd name="connsiteX11" fmla="*/ 482939 w 3429536"/>
                <a:gd name="connsiteY11" fmla="*/ 1464788 h 5071588"/>
                <a:gd name="connsiteX12" fmla="*/ 322073 w 3429536"/>
                <a:gd name="connsiteY12" fmla="*/ 1667988 h 5071588"/>
                <a:gd name="connsiteX13" fmla="*/ 542206 w 3429536"/>
                <a:gd name="connsiteY13" fmla="*/ 1879654 h 5071588"/>
                <a:gd name="connsiteX14" fmla="*/ 101939 w 3429536"/>
                <a:gd name="connsiteY14" fmla="*/ 2387654 h 5071588"/>
                <a:gd name="connsiteX15" fmla="*/ 161206 w 3429536"/>
                <a:gd name="connsiteY15" fmla="*/ 2497721 h 5071588"/>
                <a:gd name="connsiteX16" fmla="*/ 339 w 3429536"/>
                <a:gd name="connsiteY16" fmla="*/ 2921054 h 5071588"/>
                <a:gd name="connsiteX17" fmla="*/ 212006 w 3429536"/>
                <a:gd name="connsiteY17" fmla="*/ 3107321 h 5071588"/>
                <a:gd name="connsiteX18" fmla="*/ 59606 w 3429536"/>
                <a:gd name="connsiteY18" fmla="*/ 3276654 h 5071588"/>
                <a:gd name="connsiteX19" fmla="*/ 228939 w 3429536"/>
                <a:gd name="connsiteY19" fmla="*/ 3818521 h 5071588"/>
                <a:gd name="connsiteX20" fmla="*/ 389806 w 3429536"/>
                <a:gd name="connsiteY20" fmla="*/ 4080988 h 5071588"/>
                <a:gd name="connsiteX21" fmla="*/ 728473 w 3429536"/>
                <a:gd name="connsiteY21" fmla="*/ 4157188 h 5071588"/>
                <a:gd name="connsiteX22" fmla="*/ 830073 w 3429536"/>
                <a:gd name="connsiteY22" fmla="*/ 4377321 h 5071588"/>
                <a:gd name="connsiteX23" fmla="*/ 1109473 w 3429536"/>
                <a:gd name="connsiteY23" fmla="*/ 4241854 h 5071588"/>
                <a:gd name="connsiteX24" fmla="*/ 1244939 w 3429536"/>
                <a:gd name="connsiteY24" fmla="*/ 4343454 h 5071588"/>
                <a:gd name="connsiteX25" fmla="*/ 1075606 w 3429536"/>
                <a:gd name="connsiteY25" fmla="*/ 4461988 h 5071588"/>
                <a:gd name="connsiteX26" fmla="*/ 1160273 w 3429536"/>
                <a:gd name="connsiteY26" fmla="*/ 4707521 h 5071588"/>
                <a:gd name="connsiteX27" fmla="*/ 1202606 w 3429536"/>
                <a:gd name="connsiteY27" fmla="*/ 4800654 h 5071588"/>
                <a:gd name="connsiteX28" fmla="*/ 1752939 w 3429536"/>
                <a:gd name="connsiteY28" fmla="*/ 4758321 h 5071588"/>
                <a:gd name="connsiteX29" fmla="*/ 2015406 w 3429536"/>
                <a:gd name="connsiteY29" fmla="*/ 4656721 h 5071588"/>
                <a:gd name="connsiteX30" fmla="*/ 2235539 w 3429536"/>
                <a:gd name="connsiteY30" fmla="*/ 4605921 h 5071588"/>
                <a:gd name="connsiteX31" fmla="*/ 2404873 w 3429536"/>
                <a:gd name="connsiteY31" fmla="*/ 4809121 h 5071588"/>
                <a:gd name="connsiteX32" fmla="*/ 2464139 w 3429536"/>
                <a:gd name="connsiteY32" fmla="*/ 4969988 h 5071588"/>
                <a:gd name="connsiteX33" fmla="*/ 2921339 w 3429536"/>
                <a:gd name="connsiteY33" fmla="*/ 4775254 h 5071588"/>
                <a:gd name="connsiteX34" fmla="*/ 3107606 w 3429536"/>
                <a:gd name="connsiteY34" fmla="*/ 4783721 h 5071588"/>
                <a:gd name="connsiteX35" fmla="*/ 3251539 w 3429536"/>
                <a:gd name="connsiteY35" fmla="*/ 4682121 h 5071588"/>
                <a:gd name="connsiteX36" fmla="*/ 3395473 w 3429536"/>
                <a:gd name="connsiteY36" fmla="*/ 4741388 h 5071588"/>
                <a:gd name="connsiteX37" fmla="*/ 3429339 w 3429536"/>
                <a:gd name="connsiteY37" fmla="*/ 4936121 h 5071588"/>
                <a:gd name="connsiteX38" fmla="*/ 3387006 w 3429536"/>
                <a:gd name="connsiteY38" fmla="*/ 5071588 h 507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429536" h="5071588">
                  <a:moveTo>
                    <a:pt x="2032339" y="76254"/>
                  </a:moveTo>
                  <a:cubicBezTo>
                    <a:pt x="1910983" y="171504"/>
                    <a:pt x="1789628" y="266754"/>
                    <a:pt x="1719073" y="254054"/>
                  </a:cubicBezTo>
                  <a:cubicBezTo>
                    <a:pt x="1648518" y="241354"/>
                    <a:pt x="1659806" y="-4179"/>
                    <a:pt x="1609006" y="54"/>
                  </a:cubicBezTo>
                  <a:cubicBezTo>
                    <a:pt x="1558206" y="4287"/>
                    <a:pt x="1510228" y="170798"/>
                    <a:pt x="1414273" y="279454"/>
                  </a:cubicBezTo>
                  <a:cubicBezTo>
                    <a:pt x="1318318" y="388110"/>
                    <a:pt x="1071373" y="551799"/>
                    <a:pt x="1033273" y="651988"/>
                  </a:cubicBezTo>
                  <a:cubicBezTo>
                    <a:pt x="995173" y="752177"/>
                    <a:pt x="1250584" y="845310"/>
                    <a:pt x="1185673" y="880588"/>
                  </a:cubicBezTo>
                  <a:cubicBezTo>
                    <a:pt x="1120762" y="915866"/>
                    <a:pt x="717184" y="903165"/>
                    <a:pt x="643806" y="863654"/>
                  </a:cubicBezTo>
                  <a:cubicBezTo>
                    <a:pt x="570428" y="824143"/>
                    <a:pt x="753873" y="681621"/>
                    <a:pt x="745406" y="643521"/>
                  </a:cubicBezTo>
                  <a:cubicBezTo>
                    <a:pt x="736939" y="605421"/>
                    <a:pt x="639573" y="605421"/>
                    <a:pt x="593006" y="635054"/>
                  </a:cubicBezTo>
                  <a:cubicBezTo>
                    <a:pt x="546439" y="664687"/>
                    <a:pt x="460362" y="740888"/>
                    <a:pt x="466006" y="821321"/>
                  </a:cubicBezTo>
                  <a:cubicBezTo>
                    <a:pt x="471650" y="901754"/>
                    <a:pt x="624051" y="1010410"/>
                    <a:pt x="626873" y="1117654"/>
                  </a:cubicBezTo>
                  <a:cubicBezTo>
                    <a:pt x="629695" y="1224898"/>
                    <a:pt x="533739" y="1373066"/>
                    <a:pt x="482939" y="1464788"/>
                  </a:cubicBezTo>
                  <a:cubicBezTo>
                    <a:pt x="432139" y="1556510"/>
                    <a:pt x="312195" y="1598844"/>
                    <a:pt x="322073" y="1667988"/>
                  </a:cubicBezTo>
                  <a:cubicBezTo>
                    <a:pt x="331951" y="1737132"/>
                    <a:pt x="578895" y="1759710"/>
                    <a:pt x="542206" y="1879654"/>
                  </a:cubicBezTo>
                  <a:cubicBezTo>
                    <a:pt x="505517" y="1999598"/>
                    <a:pt x="165439" y="2284643"/>
                    <a:pt x="101939" y="2387654"/>
                  </a:cubicBezTo>
                  <a:cubicBezTo>
                    <a:pt x="38439" y="2490665"/>
                    <a:pt x="178139" y="2408821"/>
                    <a:pt x="161206" y="2497721"/>
                  </a:cubicBezTo>
                  <a:cubicBezTo>
                    <a:pt x="144273" y="2586621"/>
                    <a:pt x="-8128" y="2819454"/>
                    <a:pt x="339" y="2921054"/>
                  </a:cubicBezTo>
                  <a:cubicBezTo>
                    <a:pt x="8806" y="3022654"/>
                    <a:pt x="202128" y="3048054"/>
                    <a:pt x="212006" y="3107321"/>
                  </a:cubicBezTo>
                  <a:cubicBezTo>
                    <a:pt x="221884" y="3166588"/>
                    <a:pt x="56784" y="3158121"/>
                    <a:pt x="59606" y="3276654"/>
                  </a:cubicBezTo>
                  <a:cubicBezTo>
                    <a:pt x="62428" y="3395187"/>
                    <a:pt x="173906" y="3684465"/>
                    <a:pt x="228939" y="3818521"/>
                  </a:cubicBezTo>
                  <a:cubicBezTo>
                    <a:pt x="283972" y="3952577"/>
                    <a:pt x="306550" y="4024544"/>
                    <a:pt x="389806" y="4080988"/>
                  </a:cubicBezTo>
                  <a:cubicBezTo>
                    <a:pt x="473062" y="4137432"/>
                    <a:pt x="655095" y="4107799"/>
                    <a:pt x="728473" y="4157188"/>
                  </a:cubicBezTo>
                  <a:cubicBezTo>
                    <a:pt x="801851" y="4206577"/>
                    <a:pt x="766573" y="4363210"/>
                    <a:pt x="830073" y="4377321"/>
                  </a:cubicBezTo>
                  <a:cubicBezTo>
                    <a:pt x="893573" y="4391432"/>
                    <a:pt x="1040329" y="4247499"/>
                    <a:pt x="1109473" y="4241854"/>
                  </a:cubicBezTo>
                  <a:cubicBezTo>
                    <a:pt x="1178617" y="4236209"/>
                    <a:pt x="1250583" y="4306765"/>
                    <a:pt x="1244939" y="4343454"/>
                  </a:cubicBezTo>
                  <a:cubicBezTo>
                    <a:pt x="1239295" y="4380143"/>
                    <a:pt x="1089717" y="4401310"/>
                    <a:pt x="1075606" y="4461988"/>
                  </a:cubicBezTo>
                  <a:cubicBezTo>
                    <a:pt x="1061495" y="4522666"/>
                    <a:pt x="1139106" y="4651077"/>
                    <a:pt x="1160273" y="4707521"/>
                  </a:cubicBezTo>
                  <a:cubicBezTo>
                    <a:pt x="1181440" y="4763965"/>
                    <a:pt x="1103828" y="4792187"/>
                    <a:pt x="1202606" y="4800654"/>
                  </a:cubicBezTo>
                  <a:cubicBezTo>
                    <a:pt x="1301384" y="4809121"/>
                    <a:pt x="1617472" y="4782310"/>
                    <a:pt x="1752939" y="4758321"/>
                  </a:cubicBezTo>
                  <a:cubicBezTo>
                    <a:pt x="1888406" y="4734332"/>
                    <a:pt x="1934973" y="4682121"/>
                    <a:pt x="2015406" y="4656721"/>
                  </a:cubicBezTo>
                  <a:cubicBezTo>
                    <a:pt x="2095839" y="4631321"/>
                    <a:pt x="2170628" y="4580521"/>
                    <a:pt x="2235539" y="4605921"/>
                  </a:cubicBezTo>
                  <a:cubicBezTo>
                    <a:pt x="2300450" y="4631321"/>
                    <a:pt x="2366773" y="4748443"/>
                    <a:pt x="2404873" y="4809121"/>
                  </a:cubicBezTo>
                  <a:cubicBezTo>
                    <a:pt x="2442973" y="4869799"/>
                    <a:pt x="2378061" y="4975633"/>
                    <a:pt x="2464139" y="4969988"/>
                  </a:cubicBezTo>
                  <a:cubicBezTo>
                    <a:pt x="2550217" y="4964344"/>
                    <a:pt x="2814095" y="4806298"/>
                    <a:pt x="2921339" y="4775254"/>
                  </a:cubicBezTo>
                  <a:cubicBezTo>
                    <a:pt x="3028583" y="4744210"/>
                    <a:pt x="3052573" y="4799243"/>
                    <a:pt x="3107606" y="4783721"/>
                  </a:cubicBezTo>
                  <a:cubicBezTo>
                    <a:pt x="3162639" y="4768199"/>
                    <a:pt x="3203561" y="4689176"/>
                    <a:pt x="3251539" y="4682121"/>
                  </a:cubicBezTo>
                  <a:cubicBezTo>
                    <a:pt x="3299517" y="4675066"/>
                    <a:pt x="3365840" y="4699055"/>
                    <a:pt x="3395473" y="4741388"/>
                  </a:cubicBezTo>
                  <a:cubicBezTo>
                    <a:pt x="3425106" y="4783721"/>
                    <a:pt x="3430750" y="4881088"/>
                    <a:pt x="3429339" y="4936121"/>
                  </a:cubicBezTo>
                  <a:cubicBezTo>
                    <a:pt x="3427928" y="4991154"/>
                    <a:pt x="3348906" y="5037721"/>
                    <a:pt x="3387006" y="5071588"/>
                  </a:cubicBezTo>
                </a:path>
              </a:pathLst>
            </a:custGeom>
            <a:noFill/>
            <a:ln w="2222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124496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dirty="0">
                <a:solidFill>
                  <a:srgbClr val="0076B4"/>
                </a:solidFill>
                <a:latin typeface="Arial Black" panose="020B0A04020102020204" pitchFamily="34" charset="0"/>
              </a:rPr>
              <a:t>CONTEXTO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8D2E46B-4761-CCE8-F635-6B3639BC131F}"/>
              </a:ext>
            </a:extLst>
          </p:cNvPr>
          <p:cNvSpPr txBox="1"/>
          <p:nvPr/>
        </p:nvSpPr>
        <p:spPr>
          <a:xfrm>
            <a:off x="380460" y="1690688"/>
            <a:ext cx="556071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Entre 29/04/2024 e 03/05/2024, o Vale do Taquari - Antas, sofreu impactos de chuvas intensas, registrando valores acumulados em torno da ordem de 600 mm em três dias.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O elevado volume de precipitação, resultou em uma série inundações e deslizamentos de taludes e encostas na região da Serra Gaúcha.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 Na CERAN, houve a inundação da Casa de Força da UHE Monte Claro e o rompimento parcial da Barragem da UHE 14 de Julho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C6D474AF-12CB-D06E-B5CC-99FFD4C48756}"/>
              </a:ext>
            </a:extLst>
          </p:cNvPr>
          <p:cNvGrpSpPr/>
          <p:nvPr/>
        </p:nvGrpSpPr>
        <p:grpSpPr>
          <a:xfrm>
            <a:off x="6301087" y="1690688"/>
            <a:ext cx="5560713" cy="3108543"/>
            <a:chOff x="341962" y="1579876"/>
            <a:chExt cx="5882435" cy="3474810"/>
          </a:xfrm>
        </p:grpSpPr>
        <p:pic>
          <p:nvPicPr>
            <p:cNvPr id="3" name="Imagem 2" descr="Tabela&#10;&#10;Descrição gerada automaticamente">
              <a:extLst>
                <a:ext uri="{FF2B5EF4-FFF2-40B4-BE49-F238E27FC236}">
                  <a16:creationId xmlns:a16="http://schemas.microsoft.com/office/drawing/2014/main" id="{FBA1151A-AF92-1856-66D3-6AD4651A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962" y="1579876"/>
              <a:ext cx="5882435" cy="3204674"/>
            </a:xfrm>
            <a:prstGeom prst="rect">
              <a:avLst/>
            </a:prstGeom>
          </p:spPr>
        </p:pic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04E31579-D1A9-DEFD-96A9-F7BD3582B127}"/>
                </a:ext>
              </a:extLst>
            </p:cNvPr>
            <p:cNvSpPr/>
            <p:nvPr/>
          </p:nvSpPr>
          <p:spPr>
            <a:xfrm>
              <a:off x="1256290" y="4567876"/>
              <a:ext cx="4968107" cy="21667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4D98072C-00E3-68D8-F613-4E4BE5DD1FBB}"/>
                </a:ext>
              </a:extLst>
            </p:cNvPr>
            <p:cNvSpPr txBox="1"/>
            <p:nvPr/>
          </p:nvSpPr>
          <p:spPr>
            <a:xfrm>
              <a:off x="1773739" y="4800770"/>
              <a:ext cx="278797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1050"/>
              </a:lvl1pPr>
            </a:lstStyle>
            <a:p>
              <a:pPr algn="ctr"/>
              <a:r>
                <a:rPr lang="pt-BR" dirty="0"/>
                <a:t>Precipitações acumuladas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644E09C2-D10E-FF8D-83F4-7C270289ACB9}"/>
                </a:ext>
              </a:extLst>
            </p:cNvPr>
            <p:cNvSpPr/>
            <p:nvPr/>
          </p:nvSpPr>
          <p:spPr>
            <a:xfrm>
              <a:off x="3585201" y="3460895"/>
              <a:ext cx="523982" cy="7259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756352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ço Reservado para Imagem 16">
            <a:extLst>
              <a:ext uri="{FF2B5EF4-FFF2-40B4-BE49-F238E27FC236}">
                <a16:creationId xmlns:a16="http://schemas.microsoft.com/office/drawing/2014/main" id="{0C1D5CF2-185B-0B98-3DB2-8D33D76EF1A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9600" y="987425"/>
            <a:ext cx="3001963" cy="4881563"/>
          </a:xfrm>
        </p:spPr>
      </p:pic>
      <p:sp>
        <p:nvSpPr>
          <p:cNvPr id="7" name="Título 4"/>
          <p:cNvSpPr>
            <a:spLocks noGrp="1"/>
          </p:cNvSpPr>
          <p:nvPr>
            <p:ph type="title"/>
          </p:nvPr>
        </p:nvSpPr>
        <p:spPr>
          <a:xfrm>
            <a:off x="669811" y="357695"/>
            <a:ext cx="4384789" cy="1639662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rgbClr val="0076B4"/>
                </a:solidFill>
                <a:latin typeface="Arial Black" panose="020B0A04020102020204" pitchFamily="34" charset="0"/>
              </a:rPr>
              <a:t>Perda dos acessos às três usinas (barragens e casas de força)</a:t>
            </a:r>
          </a:p>
        </p:txBody>
      </p:sp>
      <p:pic>
        <p:nvPicPr>
          <p:cNvPr id="29" name="Espaço Reservado para Imagem 28">
            <a:extLst>
              <a:ext uri="{FF2B5EF4-FFF2-40B4-BE49-F238E27FC236}">
                <a16:creationId xmlns:a16="http://schemas.microsoft.com/office/drawing/2014/main" id="{AA0F2BBB-9F90-D770-FD7F-A053A1E1F0A7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630" r="4630"/>
          <a:stretch/>
        </p:blipFill>
        <p:spPr>
          <a:xfrm>
            <a:off x="5197475" y="987425"/>
            <a:ext cx="2889250" cy="4881563"/>
          </a:xfrm>
        </p:spPr>
      </p:pic>
      <p:pic>
        <p:nvPicPr>
          <p:cNvPr id="31" name="Imagem 30">
            <a:hlinkClick r:id="rId6" action="ppaction://hlinkfile"/>
            <a:extLst>
              <a:ext uri="{FF2B5EF4-FFF2-40B4-BE49-F238E27FC236}">
                <a16:creationId xmlns:a16="http://schemas.microsoft.com/office/drawing/2014/main" id="{01C13193-DEFC-7B13-7B46-5B269633148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38" y="2961957"/>
            <a:ext cx="4459762" cy="290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0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905932" y="703489"/>
            <a:ext cx="10515600" cy="1325563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rgbClr val="0076B4"/>
                </a:solidFill>
                <a:latin typeface="Arial Black" panose="020B0A04020102020204" pitchFamily="34" charset="0"/>
              </a:rPr>
              <a:t>Inundação da Casa de Força da UKE Monte Claro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A1DDD10-0F5C-6A43-071E-1A4F38EC1BB6}"/>
              </a:ext>
            </a:extLst>
          </p:cNvPr>
          <p:cNvSpPr txBox="1"/>
          <p:nvPr/>
        </p:nvSpPr>
        <p:spPr>
          <a:xfrm>
            <a:off x="638947" y="1690688"/>
            <a:ext cx="9906000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endParaRPr lang="pt-BR" b="1" dirty="0"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Arial Black" panose="020B0A04020102020204" pitchFamily="34" charset="0"/>
              </a:rPr>
              <a:t>Altas precipitações concentradas em um curto espaço de tempo causaram a perda de todos os acessos à UHE </a:t>
            </a:r>
            <a:r>
              <a:rPr lang="pt-BR">
                <a:latin typeface="Arial Black" panose="020B0A04020102020204" pitchFamily="34" charset="0"/>
              </a:rPr>
              <a:t>Monte Claro;</a:t>
            </a:r>
            <a:endParaRPr lang="pt-BR" dirty="0"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Arial Black" panose="020B0A04020102020204" pitchFamily="34" charset="0"/>
              </a:rPr>
              <a:t>No dia 01/05, deslizamentos nas áreas externas da usina criaram um caminho preferencial para a água que descia dos morros, conduzindo um grande volume de água para dentro da casa de força; 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Arial Black" panose="020B0A04020102020204" pitchFamily="34" charset="0"/>
              </a:rPr>
              <a:t>O alto volume de infiltração superou a capacidade de bombeamento do sistemas de drenagem e esgotamento, subindo gradativamente o nível dentro da casa de força;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Arial Black" panose="020B0A04020102020204" pitchFamily="34" charset="0"/>
              </a:rPr>
              <a:t>Os operadores da Usina ficaram isolados e foram resgatados em 05/05 por helicóptero</a:t>
            </a:r>
          </a:p>
        </p:txBody>
      </p:sp>
    </p:spTree>
    <p:extLst>
      <p:ext uri="{BB962C8B-B14F-4D97-AF65-F5344CB8AC3E}">
        <p14:creationId xmlns:p14="http://schemas.microsoft.com/office/powerpoint/2010/main" val="115025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4"/>
          <p:cNvSpPr>
            <a:spLocks noGrp="1"/>
          </p:cNvSpPr>
          <p:nvPr>
            <p:ph type="title"/>
          </p:nvPr>
        </p:nvSpPr>
        <p:spPr>
          <a:xfrm>
            <a:off x="666300" y="360890"/>
            <a:ext cx="4309647" cy="163966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0076B4"/>
                </a:solidFill>
                <a:latin typeface="Arial Black" panose="020B0A04020102020204" pitchFamily="34" charset="0"/>
              </a:rPr>
              <a:t>Inundação da Usina Monte Claro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C6D6F855-6EE0-66B9-F189-65ED9032D32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1" y="457200"/>
            <a:ext cx="6282088" cy="541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F4561E7-BECA-2960-0273-21891C95E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5000"/>
                    </a14:imgEffect>
                    <a14:imgEffect>
                      <a14:brightnessContrast bright="-4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305" y="3031603"/>
            <a:ext cx="4405639" cy="283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598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4"/>
          <p:cNvSpPr>
            <a:spLocks noGrp="1"/>
          </p:cNvSpPr>
          <p:nvPr>
            <p:ph type="title"/>
          </p:nvPr>
        </p:nvSpPr>
        <p:spPr>
          <a:xfrm>
            <a:off x="1100553" y="-877835"/>
            <a:ext cx="10761247" cy="163966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0076B4"/>
                </a:solidFill>
                <a:latin typeface="Arial Black" panose="020B0A04020102020204" pitchFamily="34" charset="0"/>
              </a:rPr>
              <a:t>Inundação da Usina Monte Claro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6D55970-BF14-B239-CBE2-EA9BF01E23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803" y="2673047"/>
            <a:ext cx="7361128" cy="3823286"/>
          </a:xfrm>
          <a:prstGeom prst="rect">
            <a:avLst/>
          </a:prstGeom>
        </p:spPr>
      </p:pic>
      <p:pic>
        <p:nvPicPr>
          <p:cNvPr id="6" name="Imagem 5" descr="Montanha com pedras e árvores ao fundo&#10;&#10;Descrição gerada automaticamente">
            <a:extLst>
              <a:ext uri="{FF2B5EF4-FFF2-40B4-BE49-F238E27FC236}">
                <a16:creationId xmlns:a16="http://schemas.microsoft.com/office/drawing/2014/main" id="{304C533F-B18B-6644-3F93-3AEE1E945B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3287" y="4059723"/>
            <a:ext cx="2153859" cy="2436610"/>
          </a:xfrm>
          <a:prstGeom prst="rect">
            <a:avLst/>
          </a:prstGeom>
        </p:spPr>
      </p:pic>
      <p:pic>
        <p:nvPicPr>
          <p:cNvPr id="8" name="Imagem 7" descr="Uma imagem contendo ao ar livre, edifício, cerca, terra&#10;&#10;Descrição gerada automaticamente">
            <a:extLst>
              <a:ext uri="{FF2B5EF4-FFF2-40B4-BE49-F238E27FC236}">
                <a16:creationId xmlns:a16="http://schemas.microsoft.com/office/drawing/2014/main" id="{7EF10BF9-9F0A-32E9-5EB6-A0E68C48C61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287" y="2413636"/>
            <a:ext cx="2154296" cy="1615722"/>
          </a:xfrm>
          <a:prstGeom prst="rect">
            <a:avLst/>
          </a:prstGeom>
        </p:spPr>
      </p:pic>
      <p:pic>
        <p:nvPicPr>
          <p:cNvPr id="9" name="Imagem 8" descr="Uma imagem contendo ao ar livre, edifício, montanha, neve&#10;&#10;Descrição gerada automaticamente">
            <a:extLst>
              <a:ext uri="{FF2B5EF4-FFF2-40B4-BE49-F238E27FC236}">
                <a16:creationId xmlns:a16="http://schemas.microsoft.com/office/drawing/2014/main" id="{7100A1AF-A3AB-91F8-AA16-27C3038367B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287" y="767550"/>
            <a:ext cx="2154294" cy="161572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EEE51E0-387A-C746-E5E6-D8FC9B728FD6}"/>
              </a:ext>
            </a:extLst>
          </p:cNvPr>
          <p:cNvSpPr txBox="1"/>
          <p:nvPr/>
        </p:nvSpPr>
        <p:spPr>
          <a:xfrm>
            <a:off x="6579068" y="3082723"/>
            <a:ext cx="1247775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400" b="1" dirty="0"/>
              <a:t>Túnel de acesso à CF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25F6C7BE-87FC-2331-EFA7-A5C677C8A55F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5974845" y="3344333"/>
            <a:ext cx="604223" cy="139211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m 11" descr="Janela de vidro">
            <a:extLst>
              <a:ext uri="{FF2B5EF4-FFF2-40B4-BE49-F238E27FC236}">
                <a16:creationId xmlns:a16="http://schemas.microsoft.com/office/drawing/2014/main" id="{BEA357EC-E4FA-AE60-B6E1-6EDDCCE2C95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8114" y="766172"/>
            <a:ext cx="2504847" cy="1878636"/>
          </a:xfrm>
          <a:prstGeom prst="rect">
            <a:avLst/>
          </a:prstGeom>
        </p:spPr>
      </p:pic>
      <p:pic>
        <p:nvPicPr>
          <p:cNvPr id="13" name="Imagem 12" descr="Balcão de loja&#10;&#10;Descrição gerada automaticamente com confiança média">
            <a:extLst>
              <a:ext uri="{FF2B5EF4-FFF2-40B4-BE49-F238E27FC236}">
                <a16:creationId xmlns:a16="http://schemas.microsoft.com/office/drawing/2014/main" id="{0503BF53-CBE8-305F-6A27-E8D725A0D6A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0586" y="767550"/>
            <a:ext cx="2255549" cy="1878636"/>
          </a:xfrm>
          <a:prstGeom prst="rect">
            <a:avLst/>
          </a:prstGeom>
        </p:spPr>
      </p:pic>
      <p:pic>
        <p:nvPicPr>
          <p:cNvPr id="15" name="Imagem 14" descr="Balcão de loja&#10;&#10;Descrição gerada automaticamente com confiança baixa">
            <a:extLst>
              <a:ext uri="{FF2B5EF4-FFF2-40B4-BE49-F238E27FC236}">
                <a16:creationId xmlns:a16="http://schemas.microsoft.com/office/drawing/2014/main" id="{181632AC-363C-0341-6D56-593082A0D0F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803" y="761827"/>
            <a:ext cx="2506685" cy="1880014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42DD2865-334A-AF1C-7C91-4A89787EAC74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7826843" y="3344333"/>
            <a:ext cx="1483446" cy="16969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ABEBB88B-5FED-866B-655A-013BFB1171E4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7202956" y="2120025"/>
            <a:ext cx="1175808" cy="9626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294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4"/>
          <p:cNvSpPr>
            <a:spLocks noGrp="1"/>
          </p:cNvSpPr>
          <p:nvPr>
            <p:ph type="title"/>
          </p:nvPr>
        </p:nvSpPr>
        <p:spPr>
          <a:xfrm>
            <a:off x="236953" y="599544"/>
            <a:ext cx="3932237" cy="163966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0076B4"/>
                </a:solidFill>
                <a:latin typeface="Arial Black" panose="020B0A04020102020204" pitchFamily="34" charset="0"/>
              </a:rPr>
              <a:t>Inundação da Usina Monte Claro</a:t>
            </a:r>
          </a:p>
        </p:txBody>
      </p:sp>
      <p:pic>
        <p:nvPicPr>
          <p:cNvPr id="3" name="Espaço Reservado para Imagem 2">
            <a:extLst>
              <a:ext uri="{FF2B5EF4-FFF2-40B4-BE49-F238E27FC236}">
                <a16:creationId xmlns:a16="http://schemas.microsoft.com/office/drawing/2014/main" id="{2861010A-8AE7-668D-7A24-5BA7C996E2C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6466" y="846668"/>
            <a:ext cx="5985933" cy="541178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F05EFE6-3E23-7AE5-13EF-8E5F3FAF6A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212" y="2369863"/>
            <a:ext cx="4094279" cy="375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28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4"/>
          <p:cNvSpPr>
            <a:spLocks noGrp="1"/>
          </p:cNvSpPr>
          <p:nvPr>
            <p:ph type="title"/>
          </p:nvPr>
        </p:nvSpPr>
        <p:spPr>
          <a:xfrm>
            <a:off x="262353" y="124581"/>
            <a:ext cx="3932237" cy="163966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0076B4"/>
                </a:solidFill>
                <a:latin typeface="Arial Black" panose="020B0A04020102020204" pitchFamily="34" charset="0"/>
              </a:rPr>
              <a:t>Inundação da Usina Monte Claro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6FB6C93-C073-1FC5-025A-D5FA3B022D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0710" y="1764243"/>
            <a:ext cx="4617156" cy="346286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4D4EDCD-39E2-FAF6-A367-5B88BC54BD0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53" y="1764243"/>
            <a:ext cx="6502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260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>
            <a:extLst>
              <a:ext uri="{FF2B5EF4-FFF2-40B4-BE49-F238E27FC236}">
                <a16:creationId xmlns:a16="http://schemas.microsoft.com/office/drawing/2014/main" id="{BB372820-45C1-492C-22FA-6CA321C1C055}"/>
              </a:ext>
            </a:extLst>
          </p:cNvPr>
          <p:cNvSpPr txBox="1"/>
          <p:nvPr/>
        </p:nvSpPr>
        <p:spPr>
          <a:xfrm>
            <a:off x="94082" y="2217081"/>
            <a:ext cx="3694069" cy="1015663"/>
          </a:xfrm>
          <a:prstGeom prst="rect">
            <a:avLst/>
          </a:prstGeom>
          <a:solidFill>
            <a:schemeClr val="accent6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O projeto das três usinas é muito similar entre si e </a:t>
            </a:r>
            <a:r>
              <a:rPr lang="pt-BR" sz="1200" dirty="0" err="1"/>
              <a:t>posuem</a:t>
            </a:r>
            <a:r>
              <a:rPr lang="pt-BR" sz="1200" dirty="0"/>
              <a:t> reservatórios sem capacidade de acumular água, caracterizados como </a:t>
            </a:r>
            <a:r>
              <a:rPr lang="pt-BR" sz="1200" b="1" dirty="0"/>
              <a:t>“a fio d’água”</a:t>
            </a:r>
            <a:r>
              <a:rPr lang="pt-BR" sz="1200" dirty="0"/>
              <a:t>. Isso acontece porque nossas usinas </a:t>
            </a:r>
            <a:r>
              <a:rPr lang="pt-BR" sz="1200" b="1" dirty="0"/>
              <a:t>operam apenas com fluxo natural do rio</a:t>
            </a:r>
            <a:endParaRPr lang="pt-BR" sz="12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957142A-0FEC-9295-9418-2765FD3AEC7A}"/>
              </a:ext>
            </a:extLst>
          </p:cNvPr>
          <p:cNvSpPr txBox="1"/>
          <p:nvPr/>
        </p:nvSpPr>
        <p:spPr>
          <a:xfrm>
            <a:off x="94083" y="1533675"/>
            <a:ext cx="3694069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Como funcionam as barragens das usinas da CERAN: </a:t>
            </a:r>
          </a:p>
        </p:txBody>
      </p:sp>
      <p:pic>
        <p:nvPicPr>
          <p:cNvPr id="26" name="Imagem 25" descr="Vista aérea de um morro&#10;&#10;Descrição gerada automaticamente">
            <a:extLst>
              <a:ext uri="{FF2B5EF4-FFF2-40B4-BE49-F238E27FC236}">
                <a16:creationId xmlns:a16="http://schemas.microsoft.com/office/drawing/2014/main" id="{51EF6114-1F4C-5E72-75EC-6711106B04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9027" y="1533675"/>
            <a:ext cx="2841203" cy="349447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DCDF687-314C-5F2D-9FF0-8341B7596BDE}"/>
              </a:ext>
            </a:extLst>
          </p:cNvPr>
          <p:cNvSpPr txBox="1"/>
          <p:nvPr/>
        </p:nvSpPr>
        <p:spPr>
          <a:xfrm>
            <a:off x="555172" y="102742"/>
            <a:ext cx="609797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Usinas Hidrelétricas da Ceran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Reservatórios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850467F-F03F-8BD3-34A9-9DE540197924}"/>
              </a:ext>
            </a:extLst>
          </p:cNvPr>
          <p:cNvSpPr txBox="1"/>
          <p:nvPr/>
        </p:nvSpPr>
        <p:spPr>
          <a:xfrm>
            <a:off x="94082" y="3383699"/>
            <a:ext cx="3694069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As barragens da CERAN possuem </a:t>
            </a:r>
            <a:r>
              <a:rPr lang="pt-BR" sz="1200" dirty="0">
                <a:solidFill>
                  <a:schemeClr val="bg1"/>
                </a:solidFill>
              </a:rPr>
              <a:t>vertedouro do tipo “soleira livre”, e a água passa pela crista da barragem.</a:t>
            </a:r>
            <a:endParaRPr lang="pt-BR" sz="1200" strike="sngStrike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B28E719-3483-F3DD-CBD7-76293A206847}"/>
              </a:ext>
            </a:extLst>
          </p:cNvPr>
          <p:cNvSpPr txBox="1"/>
          <p:nvPr/>
        </p:nvSpPr>
        <p:spPr>
          <a:xfrm>
            <a:off x="94082" y="4012491"/>
            <a:ext cx="3694068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A barragem da Usina 14 de Julho possuem duas comportas de vertedouro. Elas são abertas somente quando a água já está passando sobre a crista da barragem,  para não sobrecarregar as estruturas, não alterando a vazão do rio.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D14E815-9DA2-F226-170F-868A915D46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1107" y="1533675"/>
            <a:ext cx="5440894" cy="3494479"/>
          </a:xfrm>
          <a:prstGeom prst="rect">
            <a:avLst/>
          </a:prstGeom>
        </p:spPr>
      </p:pic>
      <p:sp>
        <p:nvSpPr>
          <p:cNvPr id="10" name="Título 5">
            <a:extLst>
              <a:ext uri="{FF2B5EF4-FFF2-40B4-BE49-F238E27FC236}">
                <a16:creationId xmlns:a16="http://schemas.microsoft.com/office/drawing/2014/main" id="{93321EAF-854A-AF37-8492-3E6D608EBDFB}"/>
              </a:ext>
            </a:extLst>
          </p:cNvPr>
          <p:cNvSpPr txBox="1">
            <a:spLocks/>
          </p:cNvSpPr>
          <p:nvPr/>
        </p:nvSpPr>
        <p:spPr>
          <a:xfrm>
            <a:off x="55517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>
                <a:solidFill>
                  <a:srgbClr val="0076B4"/>
                </a:solidFill>
                <a:latin typeface="Arial Black" panose="020B0A04020102020204" pitchFamily="34" charset="0"/>
              </a:rPr>
              <a:t>Rompimento parcial da Barragem de 14 de Julho</a:t>
            </a:r>
            <a:endParaRPr lang="pt-BR" sz="2800" dirty="0">
              <a:solidFill>
                <a:srgbClr val="0076B4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998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965199" y="466724"/>
            <a:ext cx="10515600" cy="1325563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rgbClr val="0076B4"/>
                </a:solidFill>
                <a:latin typeface="Arial Black" panose="020B0A04020102020204" pitchFamily="34" charset="0"/>
              </a:rPr>
              <a:t>Rompimento parcial da Barragem de 14 de Julho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A1DDD10-0F5C-6A43-071E-1A4F38EC1BB6}"/>
              </a:ext>
            </a:extLst>
          </p:cNvPr>
          <p:cNvSpPr txBox="1"/>
          <p:nvPr/>
        </p:nvSpPr>
        <p:spPr>
          <a:xfrm>
            <a:off x="804334" y="1707622"/>
            <a:ext cx="9906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Arial Black" panose="020B0A04020102020204" pitchFamily="34" charset="0"/>
              </a:rPr>
              <a:t>Altas precipitações concentradas em um curto espaço de tempo causaram a perda de todos os acessos a UHE 14 de Julho;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Arial Black" panose="020B0A04020102020204" pitchFamily="34" charset="0"/>
              </a:rPr>
              <a:t>Houve a queda de torres da linha de transmissão que interliga Usina ao sistema elétrico;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Arial Black" panose="020B0A04020102020204" pitchFamily="34" charset="0"/>
              </a:rPr>
              <a:t>Houve falha no comando de abertura das comportas do Vertedouro da UHE 14 de Julho;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Arial Black" panose="020B0A04020102020204" pitchFamily="34" charset="0"/>
              </a:rPr>
              <a:t>Os acessos interrompidos e a alta vazão impediram o acionamento local  para abertura das comportas;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latin typeface="Arial Black" panose="020B0A04020102020204" pitchFamily="34" charset="0"/>
              </a:rPr>
              <a:t>A alta vazão afluente e a inviabilidade de abertura total das comportas causou a elevação no nível de montante acima do máximo admissível causando a sobrecarga nas estruturas;</a:t>
            </a:r>
          </a:p>
        </p:txBody>
      </p:sp>
    </p:spTree>
    <p:extLst>
      <p:ext uri="{BB962C8B-B14F-4D97-AF65-F5344CB8AC3E}">
        <p14:creationId xmlns:p14="http://schemas.microsoft.com/office/powerpoint/2010/main" val="2930104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838200" y="-109009"/>
            <a:ext cx="10515600" cy="1325563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rgbClr val="0076B4"/>
                </a:solidFill>
                <a:latin typeface="Arial Black" panose="020B0A04020102020204" pitchFamily="34" charset="0"/>
              </a:rPr>
              <a:t>Rompimento parcial da Barragem de 14 de Julho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A1DDD10-0F5C-6A43-071E-1A4F38EC1BB6}"/>
              </a:ext>
            </a:extLst>
          </p:cNvPr>
          <p:cNvSpPr txBox="1"/>
          <p:nvPr/>
        </p:nvSpPr>
        <p:spPr>
          <a:xfrm>
            <a:off x="838200" y="801837"/>
            <a:ext cx="9906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latin typeface="Arial Black" panose="020B0A04020102020204" pitchFamily="34" charset="0"/>
              </a:rPr>
              <a:t>Houve perda de alimentação dos sistemas auxiliares da barragem por volta das 9:30h do dia 01/05/24, com necessidade de operação local (comportas com 30% de abertura);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latin typeface="Arial Black" panose="020B0A04020102020204" pitchFamily="34" charset="0"/>
              </a:rPr>
              <a:t>Em função dos deslizamentos não foi possível acessar as comportas para realizar a abertura local, acarretando na elevação do níveis do reservatório;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latin typeface="Arial Black" panose="020B0A04020102020204" pitchFamily="34" charset="0"/>
              </a:rPr>
              <a:t>Durante o evento foi mantido Contato direto com Defesa Civil, com boletins de hora em hora com informação das vazões e comunicados de alteração de Nível da Barragem Atenção (01/05 – ~12:00h), Alerta (01/05 – ~13:30h) e Emergência (01/05 - ~16:00 h);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latin typeface="Arial Black" panose="020B0A04020102020204" pitchFamily="34" charset="0"/>
              </a:rPr>
              <a:t>Com a elevação dos níveis do reservatório houve a sobrecarga da estrutura, acarretando na ruptura parcial (soleira vertente) por volta das 13:30h do dia 02/05/24.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200" dirty="0">
                <a:latin typeface="Arial Black" panose="020B0A04020102020204" pitchFamily="34" charset="0"/>
              </a:rPr>
              <a:t>A acesso às comportas foi realizado com auxílio de helicóptero no dia 04/05/24, quando houve condições de tempo adequadas, realizando a abertura.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2DFDC060-29A1-625C-0654-ABEE38BBE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920" y="3555628"/>
            <a:ext cx="5853119" cy="312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78C6C66-40F1-6326-4F66-8127D2AC6FF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8341" y="3554149"/>
            <a:ext cx="5352606" cy="312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0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965199" y="466724"/>
            <a:ext cx="10515600" cy="1325563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rgbClr val="0076B4"/>
                </a:solidFill>
                <a:latin typeface="Arial Black" panose="020B0A04020102020204" pitchFamily="34" charset="0"/>
              </a:rPr>
              <a:t>Rompimento parcial da Barragem de 14 de Julho</a:t>
            </a:r>
          </a:p>
        </p:txBody>
      </p:sp>
      <p:pic>
        <p:nvPicPr>
          <p:cNvPr id="2" name="Imagem 1" descr="Rio com pedras&#10;&#10;Descrição gerada automaticamente com confiança média">
            <a:extLst>
              <a:ext uri="{FF2B5EF4-FFF2-40B4-BE49-F238E27FC236}">
                <a16:creationId xmlns:a16="http://schemas.microsoft.com/office/drawing/2014/main" id="{8DFDC6ED-17BC-37AF-4912-20D185667AC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6504" y="1627457"/>
            <a:ext cx="5994490" cy="456576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BD40DDA-980F-F2D6-5443-4D0839943F2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85" y="1627457"/>
            <a:ext cx="6087683" cy="456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82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999066" y="119591"/>
            <a:ext cx="10515600" cy="1325563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rgbClr val="0076B4"/>
                </a:solidFill>
                <a:latin typeface="Arial Black" panose="020B0A04020102020204" pitchFamily="34" charset="0"/>
              </a:rPr>
              <a:t>Rompimento parcial da Barragem de 14 de Julho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7C400EE-E072-D77E-3ACF-81CC79CAC9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3926" y="1105658"/>
            <a:ext cx="8512404" cy="541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02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985933" y="4584908"/>
            <a:ext cx="5183188" cy="1417708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Autofit/>
          </a:bodyPr>
          <a:lstStyle/>
          <a:p>
            <a:pPr algn="just">
              <a:lnSpc>
                <a:spcPct val="170000"/>
              </a:lnSpc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Inspeções realizadas indicam que a estrutura remanescente está íntegra e operacional, sem riscos de danos adicionais imediatos </a:t>
            </a:r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A66A5A0A-3D8A-8B5E-DA53-929E35924D2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410" y="1312333"/>
            <a:ext cx="4576256" cy="3005598"/>
          </a:xfrm>
          <a:prstGeom prst="rect">
            <a:avLst/>
          </a:prstGeom>
        </p:spPr>
      </p:pic>
      <p:sp>
        <p:nvSpPr>
          <p:cNvPr id="4" name="Título 5">
            <a:extLst>
              <a:ext uri="{FF2B5EF4-FFF2-40B4-BE49-F238E27FC236}">
                <a16:creationId xmlns:a16="http://schemas.microsoft.com/office/drawing/2014/main" id="{B710E84E-10E5-2C23-6D70-E863BC3D21CB}"/>
              </a:ext>
            </a:extLst>
          </p:cNvPr>
          <p:cNvSpPr txBox="1">
            <a:spLocks/>
          </p:cNvSpPr>
          <p:nvPr/>
        </p:nvSpPr>
        <p:spPr>
          <a:xfrm>
            <a:off x="999066" y="1195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>
                <a:solidFill>
                  <a:srgbClr val="0076B4"/>
                </a:solidFill>
                <a:latin typeface="Arial Black" panose="020B0A04020102020204" pitchFamily="34" charset="0"/>
              </a:rPr>
              <a:t>Rompimento parcial da Barragem de 14 de Julho</a:t>
            </a:r>
            <a:endParaRPr lang="pt-BR" sz="2800" dirty="0">
              <a:solidFill>
                <a:srgbClr val="0076B4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B77183F-F1CD-473D-C74F-4CA057E3A98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631" y="1312333"/>
            <a:ext cx="6786835" cy="300559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C4580D0-7D83-09FB-B18E-AF5E6A1E6F0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689" y="4565373"/>
            <a:ext cx="1389716" cy="185818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BB51658-33BA-1571-205B-6A42B6DA92B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2574" y="4584908"/>
            <a:ext cx="4120161" cy="185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08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965199" y="466724"/>
            <a:ext cx="10515600" cy="1325563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rgbClr val="0076B4"/>
                </a:solidFill>
                <a:latin typeface="Arial Black" panose="020B0A04020102020204" pitchFamily="34" charset="0"/>
              </a:rPr>
              <a:t>Sistemas de segurança e planos de contingência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A1DDD10-0F5C-6A43-071E-1A4F38EC1BB6}"/>
              </a:ext>
            </a:extLst>
          </p:cNvPr>
          <p:cNvSpPr txBox="1"/>
          <p:nvPr/>
        </p:nvSpPr>
        <p:spPr>
          <a:xfrm>
            <a:off x="804334" y="1419755"/>
            <a:ext cx="9906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Os sistemas das usinas e das barragens são dimensionados com várias camadas de segurança: sistemas de monitoramento em tempo real, sistemas de energia e comunicação duplicados, sistemas </a:t>
            </a:r>
            <a:r>
              <a:rPr lang="pt-BR" sz="1600" dirty="0" err="1">
                <a:latin typeface="Arial Black" panose="020B0A04020102020204" pitchFamily="34" charset="0"/>
              </a:rPr>
              <a:t>back</a:t>
            </a:r>
            <a:r>
              <a:rPr lang="pt-BR" sz="1600" dirty="0">
                <a:latin typeface="Arial Black" panose="020B0A04020102020204" pitchFamily="34" charset="0"/>
              </a:rPr>
              <a:t> </a:t>
            </a:r>
            <a:r>
              <a:rPr lang="pt-BR" sz="1600" dirty="0" err="1">
                <a:latin typeface="Arial Black" panose="020B0A04020102020204" pitchFamily="34" charset="0"/>
              </a:rPr>
              <a:t>up</a:t>
            </a:r>
            <a:r>
              <a:rPr lang="pt-BR" sz="1600" dirty="0">
                <a:latin typeface="Arial Black" panose="020B0A04020102020204" pitchFamily="34" charset="0"/>
              </a:rPr>
              <a:t> autônomos de alimentação de energia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O funcionamento dos planos de contingência dependem de infraestrutura externa à companhia, como estradas, sistemas de internet, aeródromos, capacidade de mobilização da Defesa Civil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Planos de contingência são estabelecidos pela Lei de Segurança de Barragens  nº 12.334, de 20 de setembro de 2010 e suas alterações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PAE - Plano de Ações em Emergência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Estudos de rompimento de barragens – mapas de inundação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Sistemas de Alertas na Zona de </a:t>
            </a:r>
            <a:r>
              <a:rPr lang="pt-BR" sz="1600" dirty="0" err="1">
                <a:latin typeface="Arial Black" panose="020B0A04020102020204" pitchFamily="34" charset="0"/>
              </a:rPr>
              <a:t>Autosalvamento</a:t>
            </a:r>
            <a:endParaRPr lang="pt-BR" sz="1600" dirty="0">
              <a:latin typeface="Arial Black" panose="020B0A04020102020204" pitchFamily="34" charset="0"/>
            </a:endParaRP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Planos de comunicação com o poder púbico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Procedimentos de acompanhamento das estruturas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BR" sz="1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617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965199" y="466724"/>
            <a:ext cx="10515600" cy="1325563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rgbClr val="0076B4"/>
                </a:solidFill>
                <a:latin typeface="Arial Black" panose="020B0A04020102020204" pitchFamily="34" charset="0"/>
              </a:rPr>
              <a:t>Barragens:</a:t>
            </a:r>
            <a:br>
              <a:rPr lang="pt-BR" sz="2800" dirty="0">
                <a:solidFill>
                  <a:srgbClr val="0076B4"/>
                </a:solidFill>
                <a:latin typeface="Arial Black" panose="020B0A04020102020204" pitchFamily="34" charset="0"/>
              </a:rPr>
            </a:br>
            <a:r>
              <a:rPr lang="pt-BR" sz="2800" dirty="0">
                <a:solidFill>
                  <a:srgbClr val="0076B4"/>
                </a:solidFill>
                <a:latin typeface="Arial Black" panose="020B0A04020102020204" pitchFamily="34" charset="0"/>
              </a:rPr>
              <a:t>Sistemas de segurança e planos de contingência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A1DDD10-0F5C-6A43-071E-1A4F38EC1BB6}"/>
              </a:ext>
            </a:extLst>
          </p:cNvPr>
          <p:cNvSpPr txBox="1"/>
          <p:nvPr/>
        </p:nvSpPr>
        <p:spPr>
          <a:xfrm>
            <a:off x="778934" y="1792287"/>
            <a:ext cx="99060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Os sistemas das barragens são dimensionados com várias camadas de segurança: sistemas de monitoramento em tempo real, sistemas de alimentação de energia externa e sistemas de comunicação redundantes, sistemas </a:t>
            </a:r>
            <a:r>
              <a:rPr lang="pt-BR" sz="1600" dirty="0" err="1">
                <a:latin typeface="Arial Black" panose="020B0A04020102020204" pitchFamily="34" charset="0"/>
              </a:rPr>
              <a:t>back</a:t>
            </a:r>
            <a:r>
              <a:rPr lang="pt-BR" sz="1600" dirty="0">
                <a:latin typeface="Arial Black" panose="020B0A04020102020204" pitchFamily="34" charset="0"/>
              </a:rPr>
              <a:t> </a:t>
            </a:r>
            <a:r>
              <a:rPr lang="pt-BR" sz="1600" dirty="0" err="1">
                <a:latin typeface="Arial Black" panose="020B0A04020102020204" pitchFamily="34" charset="0"/>
              </a:rPr>
              <a:t>up</a:t>
            </a:r>
            <a:r>
              <a:rPr lang="pt-BR" sz="1600" dirty="0">
                <a:latin typeface="Arial Black" panose="020B0A04020102020204" pitchFamily="34" charset="0"/>
              </a:rPr>
              <a:t> autônomos de alimentação de energia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Planos de contingência são estabelecidos pela Lei de Segurança de Barragens  nº 12.334, de 20 de setembro de 2010 e suas alterações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PAE - Plano de Ações em Emergência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Estudos de rompimento de barragens – mapas de inundação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Sistemas de Alertas na Zona de </a:t>
            </a:r>
            <a:r>
              <a:rPr lang="pt-BR" sz="1600" dirty="0" err="1">
                <a:latin typeface="Arial Black" panose="020B0A04020102020204" pitchFamily="34" charset="0"/>
              </a:rPr>
              <a:t>Autosalvamento</a:t>
            </a:r>
            <a:endParaRPr lang="pt-BR" sz="1600" dirty="0">
              <a:latin typeface="Arial Black" panose="020B0A04020102020204" pitchFamily="34" charset="0"/>
            </a:endParaRP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Planos de comunicação com o poder púbico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Procedimentos de acompanhamento das estruturas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BR" sz="1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763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24494"/>
            <a:ext cx="10515600" cy="1325563"/>
          </a:xfrm>
        </p:spPr>
        <p:txBody>
          <a:bodyPr>
            <a:normAutofit/>
          </a:bodyPr>
          <a:lstStyle/>
          <a:p>
            <a:r>
              <a:rPr lang="pt-BR" sz="2400" dirty="0">
                <a:solidFill>
                  <a:srgbClr val="0076B4"/>
                </a:solidFill>
                <a:latin typeface="Arial Black" panose="020B0A04020102020204" pitchFamily="34" charset="0"/>
              </a:rPr>
              <a:t>Evolução Histórica de Vazões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91920" y="5326259"/>
            <a:ext cx="4655359" cy="187818"/>
          </a:xfrm>
        </p:spPr>
        <p:txBody>
          <a:bodyPr anchor="ctr">
            <a:normAutofit fontScale="70000" lnSpcReduction="20000"/>
          </a:bodyPr>
          <a:lstStyle/>
          <a:p>
            <a:pPr algn="ctr">
              <a:spcBef>
                <a:spcPts val="0"/>
              </a:spcBef>
            </a:pPr>
            <a:r>
              <a:rPr lang="pt-BR" sz="1200" dirty="0"/>
              <a:t>Série Histórica na UHE Castro Alves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D93E7A98-2129-50DB-6AAD-5CB1EB17D2C2}"/>
              </a:ext>
            </a:extLst>
          </p:cNvPr>
          <p:cNvGrpSpPr/>
          <p:nvPr/>
        </p:nvGrpSpPr>
        <p:grpSpPr>
          <a:xfrm>
            <a:off x="143934" y="1343923"/>
            <a:ext cx="6762801" cy="4269356"/>
            <a:chOff x="838200" y="1531741"/>
            <a:chExt cx="6762801" cy="4269356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BB90AFE6-6D89-D2A0-850D-9EFBF895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200" y="1531741"/>
              <a:ext cx="6762801" cy="4269356"/>
            </a:xfrm>
            <a:prstGeom prst="rect">
              <a:avLst/>
            </a:prstGeom>
          </p:spPr>
        </p:pic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F44F1574-38FF-865A-3C86-8E81399A3661}"/>
                </a:ext>
              </a:extLst>
            </p:cNvPr>
            <p:cNvSpPr/>
            <p:nvPr/>
          </p:nvSpPr>
          <p:spPr>
            <a:xfrm>
              <a:off x="2328334" y="2336801"/>
              <a:ext cx="4936067" cy="1531230"/>
            </a:xfrm>
            <a:custGeom>
              <a:avLst/>
              <a:gdLst>
                <a:gd name="connsiteX0" fmla="*/ 0 w 4969934"/>
                <a:gd name="connsiteY0" fmla="*/ 1388533 h 1460538"/>
                <a:gd name="connsiteX1" fmla="*/ 2548467 w 4969934"/>
                <a:gd name="connsiteY1" fmla="*/ 1303866 h 1460538"/>
                <a:gd name="connsiteX2" fmla="*/ 4969934 w 4969934"/>
                <a:gd name="connsiteY2" fmla="*/ 0 h 1460538"/>
                <a:gd name="connsiteX0" fmla="*/ 0 w 4978400"/>
                <a:gd name="connsiteY0" fmla="*/ 1516650 h 1547112"/>
                <a:gd name="connsiteX1" fmla="*/ 2556933 w 4978400"/>
                <a:gd name="connsiteY1" fmla="*/ 1303866 h 1547112"/>
                <a:gd name="connsiteX2" fmla="*/ 4978400 w 4978400"/>
                <a:gd name="connsiteY2" fmla="*/ 0 h 1547112"/>
                <a:gd name="connsiteX0" fmla="*/ 0 w 4978400"/>
                <a:gd name="connsiteY0" fmla="*/ 1516650 h 1518727"/>
                <a:gd name="connsiteX1" fmla="*/ 2556933 w 4978400"/>
                <a:gd name="connsiteY1" fmla="*/ 1303866 h 1518727"/>
                <a:gd name="connsiteX2" fmla="*/ 4978400 w 4978400"/>
                <a:gd name="connsiteY2" fmla="*/ 0 h 1518727"/>
                <a:gd name="connsiteX0" fmla="*/ 0 w 4978400"/>
                <a:gd name="connsiteY0" fmla="*/ 1516650 h 1516924"/>
                <a:gd name="connsiteX1" fmla="*/ 3293533 w 4978400"/>
                <a:gd name="connsiteY1" fmla="*/ 1226996 h 1516924"/>
                <a:gd name="connsiteX2" fmla="*/ 4978400 w 4978400"/>
                <a:gd name="connsiteY2" fmla="*/ 0 h 1516924"/>
                <a:gd name="connsiteX0" fmla="*/ 0 w 5003800"/>
                <a:gd name="connsiteY0" fmla="*/ 1678932 h 1679015"/>
                <a:gd name="connsiteX1" fmla="*/ 3318933 w 5003800"/>
                <a:gd name="connsiteY1" fmla="*/ 1226996 h 1679015"/>
                <a:gd name="connsiteX2" fmla="*/ 5003800 w 5003800"/>
                <a:gd name="connsiteY2" fmla="*/ 0 h 1679015"/>
                <a:gd name="connsiteX0" fmla="*/ 0 w 5003800"/>
                <a:gd name="connsiteY0" fmla="*/ 1678932 h 1679081"/>
                <a:gd name="connsiteX1" fmla="*/ 3344333 w 5003800"/>
                <a:gd name="connsiteY1" fmla="*/ 1329490 h 1679081"/>
                <a:gd name="connsiteX2" fmla="*/ 5003800 w 5003800"/>
                <a:gd name="connsiteY2" fmla="*/ 0 h 1679081"/>
                <a:gd name="connsiteX0" fmla="*/ 0 w 5003800"/>
                <a:gd name="connsiteY0" fmla="*/ 1678932 h 1679056"/>
                <a:gd name="connsiteX1" fmla="*/ 3344333 w 5003800"/>
                <a:gd name="connsiteY1" fmla="*/ 1303867 h 1679056"/>
                <a:gd name="connsiteX2" fmla="*/ 5003800 w 5003800"/>
                <a:gd name="connsiteY2" fmla="*/ 0 h 1679056"/>
                <a:gd name="connsiteX0" fmla="*/ 0 w 4944534"/>
                <a:gd name="connsiteY0" fmla="*/ 1610603 h 1610727"/>
                <a:gd name="connsiteX1" fmla="*/ 3344333 w 4944534"/>
                <a:gd name="connsiteY1" fmla="*/ 1235538 h 1610727"/>
                <a:gd name="connsiteX2" fmla="*/ 4944534 w 4944534"/>
                <a:gd name="connsiteY2" fmla="*/ 0 h 1610727"/>
                <a:gd name="connsiteX0" fmla="*/ 0 w 4944534"/>
                <a:gd name="connsiteY0" fmla="*/ 1610603 h 1610727"/>
                <a:gd name="connsiteX1" fmla="*/ 3344333 w 4944534"/>
                <a:gd name="connsiteY1" fmla="*/ 1235538 h 1610727"/>
                <a:gd name="connsiteX2" fmla="*/ 4944534 w 4944534"/>
                <a:gd name="connsiteY2" fmla="*/ 0 h 1610727"/>
                <a:gd name="connsiteX0" fmla="*/ 0 w 4936067"/>
                <a:gd name="connsiteY0" fmla="*/ 1465404 h 1466473"/>
                <a:gd name="connsiteX1" fmla="*/ 3335866 w 4936067"/>
                <a:gd name="connsiteY1" fmla="*/ 1235538 h 1466473"/>
                <a:gd name="connsiteX2" fmla="*/ 4936067 w 4936067"/>
                <a:gd name="connsiteY2" fmla="*/ 0 h 1466473"/>
                <a:gd name="connsiteX0" fmla="*/ 0 w 4936067"/>
                <a:gd name="connsiteY0" fmla="*/ 1465404 h 1544702"/>
                <a:gd name="connsiteX1" fmla="*/ 3335866 w 4936067"/>
                <a:gd name="connsiteY1" fmla="*/ 1235538 h 1544702"/>
                <a:gd name="connsiteX2" fmla="*/ 4936067 w 4936067"/>
                <a:gd name="connsiteY2" fmla="*/ 0 h 154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36067" h="1544702">
                  <a:moveTo>
                    <a:pt x="0" y="1465404"/>
                  </a:moveTo>
                  <a:cubicBezTo>
                    <a:pt x="1461206" y="1658358"/>
                    <a:pt x="2507544" y="1466960"/>
                    <a:pt x="3335866" y="1235538"/>
                  </a:cubicBezTo>
                  <a:cubicBezTo>
                    <a:pt x="4164188" y="1004116"/>
                    <a:pt x="4648200" y="335476"/>
                    <a:pt x="4936067" y="0"/>
                  </a:cubicBezTo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487AF85E-2EDF-5BB8-ABBE-758CD7485945}"/>
              </a:ext>
            </a:extLst>
          </p:cNvPr>
          <p:cNvSpPr txBox="1"/>
          <p:nvPr/>
        </p:nvSpPr>
        <p:spPr>
          <a:xfrm>
            <a:off x="7078133" y="1450057"/>
            <a:ext cx="496993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lvl="1" indent="-169863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Barragens são calculadas para uma vazão estatística que ocorreria a cada 10.000 anos. </a:t>
            </a:r>
          </a:p>
          <a:p>
            <a:pPr marL="177800" lvl="1" indent="-169863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Os cálculos são baseados em dados históricos</a:t>
            </a:r>
          </a:p>
          <a:p>
            <a:pPr marL="177800" lvl="1" indent="-169863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Dados recentes tem alterado o cenário adotado em projeto</a:t>
            </a:r>
          </a:p>
          <a:p>
            <a:pPr marL="177800" lvl="1" indent="-169863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Adequações de projeto implicam em altos custos, tempos de execução longos  e indisponibilidade operacional</a:t>
            </a:r>
          </a:p>
          <a:p>
            <a:pPr marL="177800" lvl="1" indent="-169863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latin typeface="Arial Black" panose="020B0A04020102020204" pitchFamily="34" charset="0"/>
              </a:rPr>
              <a:t>A regulação atual não leva em conta impactos derivados de mudanças climáticas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BR" sz="1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298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078790-190E-C4BF-A4AB-6321E1778CDE}"/>
              </a:ext>
            </a:extLst>
          </p:cNvPr>
          <p:cNvSpPr txBox="1"/>
          <p:nvPr/>
        </p:nvSpPr>
        <p:spPr>
          <a:xfrm>
            <a:off x="1800980" y="2551837"/>
            <a:ext cx="859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0076B4"/>
                </a:solidFill>
                <a:latin typeface="Arial Black" panose="020B0A04020102020204" pitchFamily="34" charset="0"/>
                <a:cs typeface="Lato Heavy" panose="020F0902020204030203" pitchFamily="34" charset="0"/>
              </a:rPr>
              <a:t>OBRIGADO!</a:t>
            </a:r>
            <a:endParaRPr lang="id-ID" sz="3600" b="1" dirty="0">
              <a:solidFill>
                <a:srgbClr val="0076B4"/>
              </a:solidFill>
              <a:latin typeface="Arial Black" panose="020B0A04020102020204" pitchFamily="34" charset="0"/>
              <a:cs typeface="Lato Heavy" panose="020F09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66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39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3378</TotalTime>
  <Words>1046</Words>
  <Application>Microsoft Office PowerPoint</Application>
  <PresentationFormat>Widescreen</PresentationFormat>
  <Paragraphs>73</Paragraphs>
  <Slides>22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Montserrat</vt:lpstr>
      <vt:lpstr>Tema do Office</vt:lpstr>
      <vt:lpstr>Apresentação do PowerPoint</vt:lpstr>
      <vt:lpstr>Apresentação do PowerPoint</vt:lpstr>
      <vt:lpstr>O empreendimento:</vt:lpstr>
      <vt:lpstr>Localização:</vt:lpstr>
      <vt:lpstr>CONTEXTO</vt:lpstr>
      <vt:lpstr>Perda dos acessos às três usinas (barragens e casas de força)</vt:lpstr>
      <vt:lpstr>Inundação da Casa de Força da UKE Monte Claro</vt:lpstr>
      <vt:lpstr>Inundação da Usina Monte Claro</vt:lpstr>
      <vt:lpstr>Inundação da Usina Monte Claro</vt:lpstr>
      <vt:lpstr>Inundação da Usina Monte Claro</vt:lpstr>
      <vt:lpstr>Inundação da Usina Monte Claro</vt:lpstr>
      <vt:lpstr>Apresentação do PowerPoint</vt:lpstr>
      <vt:lpstr>Rompimento parcial da Barragem de 14 de Julho</vt:lpstr>
      <vt:lpstr>Rompimento parcial da Barragem de 14 de Julho</vt:lpstr>
      <vt:lpstr>Rompimento parcial da Barragem de 14 de Julho</vt:lpstr>
      <vt:lpstr>Rompimento parcial da Barragem de 14 de Julho</vt:lpstr>
      <vt:lpstr>Apresentação do PowerPoint</vt:lpstr>
      <vt:lpstr>Sistemas de segurança e planos de contingência</vt:lpstr>
      <vt:lpstr>Barragens: Sistemas de segurança e planos de contingência</vt:lpstr>
      <vt:lpstr>Evolução Histórica de Vazões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Fernando Marcondes</cp:lastModifiedBy>
  <cp:revision>14</cp:revision>
  <dcterms:created xsi:type="dcterms:W3CDTF">2024-07-19T21:14:21Z</dcterms:created>
  <dcterms:modified xsi:type="dcterms:W3CDTF">2024-08-28T10:30:30Z</dcterms:modified>
</cp:coreProperties>
</file>