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Montserrat Light" charset="1" panose="00000400000000000000"/>
      <p:regular r:id="rId10"/>
    </p:embeddedFont>
    <p:embeddedFont>
      <p:font typeface="League Spartan" charset="1" panose="000008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40301" y="-860481"/>
            <a:ext cx="9847699" cy="12007961"/>
            <a:chOff x="0" y="0"/>
            <a:chExt cx="2593633" cy="31625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93633" cy="3162590"/>
            </a:xfrm>
            <a:custGeom>
              <a:avLst/>
              <a:gdLst/>
              <a:ahLst/>
              <a:cxnLst/>
              <a:rect r="r" b="b" t="t" l="l"/>
              <a:pathLst>
                <a:path h="3162590" w="2593633">
                  <a:moveTo>
                    <a:pt x="0" y="0"/>
                  </a:moveTo>
                  <a:lnTo>
                    <a:pt x="2593633" y="0"/>
                  </a:lnTo>
                  <a:lnTo>
                    <a:pt x="2593633" y="3162590"/>
                  </a:lnTo>
                  <a:lnTo>
                    <a:pt x="0" y="3162590"/>
                  </a:lnTo>
                  <a:close/>
                </a:path>
              </a:pathLst>
            </a:custGeom>
            <a:solidFill>
              <a:srgbClr val="FFCB13">
                <a:alpha val="8392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593633" cy="31816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6555638" y="715247"/>
            <a:ext cx="13688103" cy="432811"/>
            <a:chOff x="0" y="0"/>
            <a:chExt cx="2643395" cy="835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43395" cy="83583"/>
            </a:xfrm>
            <a:custGeom>
              <a:avLst/>
              <a:gdLst/>
              <a:ahLst/>
              <a:cxnLst/>
              <a:rect r="r" b="b" t="t" l="l"/>
              <a:pathLst>
                <a:path h="83583" w="2643395">
                  <a:moveTo>
                    <a:pt x="0" y="0"/>
                  </a:moveTo>
                  <a:lnTo>
                    <a:pt x="2643395" y="0"/>
                  </a:lnTo>
                  <a:lnTo>
                    <a:pt x="2643395" y="83583"/>
                  </a:lnTo>
                  <a:lnTo>
                    <a:pt x="0" y="83583"/>
                  </a:lnTo>
                  <a:close/>
                </a:path>
              </a:pathLst>
            </a:custGeom>
            <a:solidFill>
              <a:srgbClr val="241C1D"/>
            </a:solidFill>
            <a:ln w="123825" cap="sq">
              <a:solidFill>
                <a:srgbClr val="241C1D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643395" cy="1026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440301" y="3544418"/>
            <a:ext cx="11777436" cy="6742582"/>
          </a:xfrm>
          <a:custGeom>
            <a:avLst/>
            <a:gdLst/>
            <a:ahLst/>
            <a:cxnLst/>
            <a:rect r="r" b="b" t="t" l="l"/>
            <a:pathLst>
              <a:path h="6742582" w="11777436">
                <a:moveTo>
                  <a:pt x="0" y="0"/>
                </a:moveTo>
                <a:lnTo>
                  <a:pt x="11777437" y="0"/>
                </a:lnTo>
                <a:lnTo>
                  <a:pt x="11777437" y="6742582"/>
                </a:lnTo>
                <a:lnTo>
                  <a:pt x="0" y="67425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-6555638" y="9041895"/>
            <a:ext cx="13688103" cy="432811"/>
            <a:chOff x="0" y="0"/>
            <a:chExt cx="2643395" cy="835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643395" cy="83583"/>
            </a:xfrm>
            <a:custGeom>
              <a:avLst/>
              <a:gdLst/>
              <a:ahLst/>
              <a:cxnLst/>
              <a:rect r="r" b="b" t="t" l="l"/>
              <a:pathLst>
                <a:path h="83583" w="2643395">
                  <a:moveTo>
                    <a:pt x="0" y="0"/>
                  </a:moveTo>
                  <a:lnTo>
                    <a:pt x="2643395" y="0"/>
                  </a:lnTo>
                  <a:lnTo>
                    <a:pt x="2643395" y="83583"/>
                  </a:lnTo>
                  <a:lnTo>
                    <a:pt x="0" y="83583"/>
                  </a:lnTo>
                  <a:close/>
                </a:path>
              </a:pathLst>
            </a:custGeom>
            <a:solidFill>
              <a:srgbClr val="241C1D"/>
            </a:solidFill>
            <a:ln w="123825" cap="sq">
              <a:solidFill>
                <a:srgbClr val="241C1D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2643395" cy="1026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47849" y="4774908"/>
            <a:ext cx="8908475" cy="2558641"/>
            <a:chOff x="0" y="0"/>
            <a:chExt cx="1891648" cy="54330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91648" cy="543308"/>
            </a:xfrm>
            <a:custGeom>
              <a:avLst/>
              <a:gdLst/>
              <a:ahLst/>
              <a:cxnLst/>
              <a:rect r="r" b="b" t="t" l="l"/>
              <a:pathLst>
                <a:path h="543308" w="1891648">
                  <a:moveTo>
                    <a:pt x="6083" y="0"/>
                  </a:moveTo>
                  <a:lnTo>
                    <a:pt x="1885564" y="0"/>
                  </a:lnTo>
                  <a:cubicBezTo>
                    <a:pt x="1887178" y="0"/>
                    <a:pt x="1888725" y="641"/>
                    <a:pt x="1889866" y="1782"/>
                  </a:cubicBezTo>
                  <a:cubicBezTo>
                    <a:pt x="1891007" y="2923"/>
                    <a:pt x="1891648" y="4470"/>
                    <a:pt x="1891648" y="6083"/>
                  </a:cubicBezTo>
                  <a:lnTo>
                    <a:pt x="1891648" y="537225"/>
                  </a:lnTo>
                  <a:cubicBezTo>
                    <a:pt x="1891648" y="538838"/>
                    <a:pt x="1891007" y="540386"/>
                    <a:pt x="1889866" y="541526"/>
                  </a:cubicBezTo>
                  <a:cubicBezTo>
                    <a:pt x="1888725" y="542667"/>
                    <a:pt x="1887178" y="543308"/>
                    <a:pt x="1885564" y="543308"/>
                  </a:cubicBezTo>
                  <a:lnTo>
                    <a:pt x="6083" y="543308"/>
                  </a:lnTo>
                  <a:cubicBezTo>
                    <a:pt x="4470" y="543308"/>
                    <a:pt x="2923" y="542667"/>
                    <a:pt x="1782" y="541526"/>
                  </a:cubicBezTo>
                  <a:cubicBezTo>
                    <a:pt x="641" y="540386"/>
                    <a:pt x="0" y="538838"/>
                    <a:pt x="0" y="537225"/>
                  </a:cubicBezTo>
                  <a:lnTo>
                    <a:pt x="0" y="6083"/>
                  </a:lnTo>
                  <a:cubicBezTo>
                    <a:pt x="0" y="4470"/>
                    <a:pt x="641" y="2923"/>
                    <a:pt x="1782" y="1782"/>
                  </a:cubicBezTo>
                  <a:cubicBezTo>
                    <a:pt x="2923" y="641"/>
                    <a:pt x="4470" y="0"/>
                    <a:pt x="6083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241C1D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891648" cy="571883"/>
            </a:xfrm>
            <a:prstGeom prst="rect">
              <a:avLst/>
            </a:prstGeom>
          </p:spPr>
          <p:txBody>
            <a:bodyPr anchor="ctr" rtlCol="false" tIns="61568" lIns="61568" bIns="61568" rIns="61568"/>
            <a:lstStyle/>
            <a:p>
              <a:pPr algn="ctr">
                <a:lnSpc>
                  <a:spcPts val="3120"/>
                </a:lnSpc>
              </a:pPr>
              <a:r>
                <a:rPr lang="en-US" sz="2400" spc="98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EXPOSITORES:</a:t>
              </a:r>
            </a:p>
            <a:p>
              <a:pPr algn="l" marL="518163" indent="-259082" lvl="1">
                <a:lnSpc>
                  <a:spcPts val="3120"/>
                </a:lnSpc>
                <a:buFont typeface="Arial"/>
                <a:buChar char="•"/>
              </a:pPr>
              <a:r>
                <a:rPr lang="en-US" sz="2400" spc="98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Ricardo Medina Salla (Moderador)</a:t>
              </a:r>
            </a:p>
            <a:p>
              <a:pPr algn="l" marL="518163" indent="-259082" lvl="1">
                <a:lnSpc>
                  <a:spcPts val="3120"/>
                </a:lnSpc>
                <a:buFont typeface="Arial"/>
                <a:buChar char="•"/>
              </a:pPr>
              <a:r>
                <a:rPr lang="en-US" sz="2400" spc="98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Jerry Brodsky </a:t>
              </a:r>
            </a:p>
            <a:p>
              <a:pPr algn="l" marL="518163" indent="-259082" lvl="1">
                <a:lnSpc>
                  <a:spcPts val="3120"/>
                </a:lnSpc>
                <a:buFont typeface="Arial"/>
                <a:buChar char="•"/>
              </a:pPr>
              <a:r>
                <a:rPr lang="en-US" sz="2400" spc="98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Marcela Tarré </a:t>
              </a:r>
            </a:p>
            <a:p>
              <a:pPr algn="l" marL="518163" indent="-259082" lvl="1">
                <a:lnSpc>
                  <a:spcPts val="3120"/>
                </a:lnSpc>
                <a:buFont typeface="Arial"/>
                <a:buChar char="•"/>
              </a:pPr>
              <a:r>
                <a:rPr lang="en-US" sz="2400" spc="98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Juliana Loss de Andrade </a:t>
              </a:r>
            </a:p>
            <a:p>
              <a:pPr algn="l" marL="518163" indent="-259082" lvl="1">
                <a:lnSpc>
                  <a:spcPts val="3120"/>
                </a:lnSpc>
                <a:buFont typeface="Arial"/>
                <a:buChar char="•"/>
              </a:pPr>
              <a:r>
                <a:rPr lang="en-US" sz="2400" spc="98">
                  <a:solidFill>
                    <a:srgbClr val="000000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Karina Zambrano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329020" y="178884"/>
            <a:ext cx="3927486" cy="1505536"/>
          </a:xfrm>
          <a:custGeom>
            <a:avLst/>
            <a:gdLst/>
            <a:ahLst/>
            <a:cxnLst/>
            <a:rect r="r" b="b" t="t" l="l"/>
            <a:pathLst>
              <a:path h="1505536" w="3927486">
                <a:moveTo>
                  <a:pt x="0" y="0"/>
                </a:moveTo>
                <a:lnTo>
                  <a:pt x="3927485" y="0"/>
                </a:lnTo>
                <a:lnTo>
                  <a:pt x="3927485" y="1505537"/>
                </a:lnTo>
                <a:lnTo>
                  <a:pt x="0" y="15055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747849" y="1864449"/>
            <a:ext cx="10507213" cy="2910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28"/>
              </a:lnSpc>
            </a:pPr>
            <a:r>
              <a:rPr lang="en-US" sz="5600" spc="78">
                <a:solidFill>
                  <a:srgbClr val="2C2D3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SEGUNDO PAINEL</a:t>
            </a:r>
          </a:p>
          <a:p>
            <a:pPr algn="l" marL="0" indent="0" lvl="0">
              <a:lnSpc>
                <a:spcPts val="7728"/>
              </a:lnSpc>
              <a:spcBef>
                <a:spcPct val="0"/>
              </a:spcBef>
            </a:pPr>
            <a:r>
              <a:rPr lang="en-US" sz="5600" spc="78">
                <a:solidFill>
                  <a:srgbClr val="2C2D3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ARBITRALIZAÇÃO DOS DISPUTE BOARDS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6459645"/>
            <a:ext cx="9144000" cy="3827355"/>
            <a:chOff x="0" y="0"/>
            <a:chExt cx="2160018" cy="904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60018" cy="904107"/>
            </a:xfrm>
            <a:custGeom>
              <a:avLst/>
              <a:gdLst/>
              <a:ahLst/>
              <a:cxnLst/>
              <a:rect r="r" b="b" t="t" l="l"/>
              <a:pathLst>
                <a:path h="904107" w="2160018">
                  <a:moveTo>
                    <a:pt x="0" y="0"/>
                  </a:moveTo>
                  <a:lnTo>
                    <a:pt x="2160018" y="0"/>
                  </a:lnTo>
                  <a:lnTo>
                    <a:pt x="2160018" y="904107"/>
                  </a:lnTo>
                  <a:lnTo>
                    <a:pt x="0" y="904107"/>
                  </a:lnTo>
                  <a:close/>
                </a:path>
              </a:pathLst>
            </a:custGeom>
            <a:solidFill>
              <a:srgbClr val="FFCB13">
                <a:alpha val="8392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160018" cy="9231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9144000" y="1780262"/>
            <a:ext cx="9408878" cy="4679383"/>
          </a:xfrm>
          <a:custGeom>
            <a:avLst/>
            <a:gdLst/>
            <a:ahLst/>
            <a:cxnLst/>
            <a:rect r="r" b="b" t="t" l="l"/>
            <a:pathLst>
              <a:path h="4679383" w="9408878">
                <a:moveTo>
                  <a:pt x="0" y="0"/>
                </a:moveTo>
                <a:lnTo>
                  <a:pt x="9408878" y="0"/>
                </a:lnTo>
                <a:lnTo>
                  <a:pt x="9408878" y="4679383"/>
                </a:lnTo>
                <a:lnTo>
                  <a:pt x="0" y="46793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3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0474" y="158763"/>
            <a:ext cx="3352278" cy="1285040"/>
          </a:xfrm>
          <a:custGeom>
            <a:avLst/>
            <a:gdLst/>
            <a:ahLst/>
            <a:cxnLst/>
            <a:rect r="r" b="b" t="t" l="l"/>
            <a:pathLst>
              <a:path h="1285040" w="3352278">
                <a:moveTo>
                  <a:pt x="0" y="0"/>
                </a:moveTo>
                <a:lnTo>
                  <a:pt x="3352277" y="0"/>
                </a:lnTo>
                <a:lnTo>
                  <a:pt x="3352277" y="1285039"/>
                </a:lnTo>
                <a:lnTo>
                  <a:pt x="0" y="1285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539216" y="6959341"/>
            <a:ext cx="6353568" cy="3071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99"/>
              </a:lnSpc>
              <a:spcBef>
                <a:spcPct val="0"/>
              </a:spcBef>
            </a:pPr>
            <a:r>
              <a:rPr lang="en-US" sz="3550" spc="49">
                <a:solidFill>
                  <a:srgbClr val="2C2D3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“Melhoria do serviço de transitabilidade dos veículos através de tratamento superficial de duas camadas”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18147" y="3110274"/>
            <a:ext cx="7512890" cy="4701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2"/>
              </a:lnSpc>
            </a:pPr>
            <a:r>
              <a:rPr lang="en-US" sz="3900" spc="54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A) CONTRATO DE</a:t>
            </a:r>
          </a:p>
          <a:p>
            <a:pPr algn="l">
              <a:lnSpc>
                <a:spcPts val="5382"/>
              </a:lnSpc>
            </a:pPr>
            <a:r>
              <a:rPr lang="en-US" sz="3900" spc="54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    TRABALHO</a:t>
            </a:r>
          </a:p>
          <a:p>
            <a:pPr algn="l">
              <a:lnSpc>
                <a:spcPts val="5382"/>
              </a:lnSpc>
            </a:pPr>
          </a:p>
          <a:p>
            <a:pPr algn="l">
              <a:lnSpc>
                <a:spcPts val="5382"/>
              </a:lnSpc>
            </a:pPr>
            <a:r>
              <a:rPr lang="en-US" sz="3900" spc="54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B) CONTRATO TRIPARTITE</a:t>
            </a:r>
          </a:p>
          <a:p>
            <a:pPr algn="l">
              <a:lnSpc>
                <a:spcPts val="5382"/>
              </a:lnSpc>
            </a:pPr>
          </a:p>
          <a:p>
            <a:pPr algn="l">
              <a:lnSpc>
                <a:spcPts val="5382"/>
              </a:lnSpc>
            </a:pPr>
            <a:r>
              <a:rPr lang="en-US" sz="3900" spc="54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C) ATO DE INÍCIO DE</a:t>
            </a:r>
          </a:p>
          <a:p>
            <a:pPr algn="l" marL="0" indent="0" lvl="0">
              <a:lnSpc>
                <a:spcPts val="5382"/>
              </a:lnSpc>
              <a:spcBef>
                <a:spcPct val="0"/>
              </a:spcBef>
            </a:pPr>
            <a:r>
              <a:rPr lang="en-US" sz="3900" spc="54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    FUNÇÕES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94410" y="279503"/>
            <a:ext cx="6099179" cy="948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728"/>
              </a:lnSpc>
              <a:spcBef>
                <a:spcPct val="0"/>
              </a:spcBef>
            </a:pPr>
            <a:r>
              <a:rPr lang="en-US" sz="5600" spc="78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I. FUNDO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3852905" y="4091465"/>
            <a:ext cx="8487402" cy="6195535"/>
          </a:xfrm>
          <a:custGeom>
            <a:avLst/>
            <a:gdLst/>
            <a:ahLst/>
            <a:cxnLst/>
            <a:rect r="r" b="b" t="t" l="l"/>
            <a:pathLst>
              <a:path h="6195535" w="8487402">
                <a:moveTo>
                  <a:pt x="8487401" y="0"/>
                </a:moveTo>
                <a:lnTo>
                  <a:pt x="0" y="0"/>
                </a:lnTo>
                <a:lnTo>
                  <a:pt x="0" y="6195535"/>
                </a:lnTo>
                <a:lnTo>
                  <a:pt x="8487401" y="6195535"/>
                </a:lnTo>
                <a:lnTo>
                  <a:pt x="8487401" y="0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40388" r="-41614" b="-122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329663" y="1885061"/>
            <a:ext cx="24966956" cy="3258439"/>
            <a:chOff x="0" y="0"/>
            <a:chExt cx="5783234" cy="7547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783233" cy="754770"/>
            </a:xfrm>
            <a:custGeom>
              <a:avLst/>
              <a:gdLst/>
              <a:ahLst/>
              <a:cxnLst/>
              <a:rect r="r" b="b" t="t" l="l"/>
              <a:pathLst>
                <a:path h="754770" w="5783233">
                  <a:moveTo>
                    <a:pt x="0" y="0"/>
                  </a:moveTo>
                  <a:lnTo>
                    <a:pt x="5580033" y="0"/>
                  </a:lnTo>
                  <a:lnTo>
                    <a:pt x="5783233" y="377385"/>
                  </a:lnTo>
                  <a:lnTo>
                    <a:pt x="5580033" y="754770"/>
                  </a:lnTo>
                  <a:lnTo>
                    <a:pt x="0" y="754770"/>
                  </a:lnTo>
                  <a:lnTo>
                    <a:pt x="203200" y="377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B13">
                <a:alpha val="8392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177800" y="-19050"/>
              <a:ext cx="5529234" cy="7738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-5009257" y="4286758"/>
            <a:ext cx="8487402" cy="6195535"/>
          </a:xfrm>
          <a:custGeom>
            <a:avLst/>
            <a:gdLst/>
            <a:ahLst/>
            <a:cxnLst/>
            <a:rect r="r" b="b" t="t" l="l"/>
            <a:pathLst>
              <a:path h="6195535" w="8487402">
                <a:moveTo>
                  <a:pt x="8487401" y="0"/>
                </a:moveTo>
                <a:lnTo>
                  <a:pt x="0" y="0"/>
                </a:lnTo>
                <a:lnTo>
                  <a:pt x="0" y="6195535"/>
                </a:lnTo>
                <a:lnTo>
                  <a:pt x="8487401" y="6195535"/>
                </a:lnTo>
                <a:lnTo>
                  <a:pt x="8487401" y="0"/>
                </a:lnTo>
                <a:close/>
              </a:path>
            </a:pathLst>
          </a:custGeom>
          <a:blipFill>
            <a:blip r:embed="rId2">
              <a:alphaModFix amt="1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41614" b="-4161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017009" y="5143500"/>
            <a:ext cx="9270991" cy="5901209"/>
          </a:xfrm>
          <a:custGeom>
            <a:avLst/>
            <a:gdLst/>
            <a:ahLst/>
            <a:cxnLst/>
            <a:rect r="r" b="b" t="t" l="l"/>
            <a:pathLst>
              <a:path h="5901209" w="9270991">
                <a:moveTo>
                  <a:pt x="0" y="0"/>
                </a:moveTo>
                <a:lnTo>
                  <a:pt x="9270991" y="0"/>
                </a:lnTo>
                <a:lnTo>
                  <a:pt x="9270991" y="5901209"/>
                </a:lnTo>
                <a:lnTo>
                  <a:pt x="0" y="5901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7827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01980" y="2078881"/>
            <a:ext cx="17544198" cy="2572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105"/>
              </a:lnSpc>
              <a:spcBef>
                <a:spcPct val="0"/>
              </a:spcBef>
            </a:pPr>
            <a:r>
              <a:rPr lang="en-US" sz="3699" spc="5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 primeiro dia os partidos da Câmara estavam distantes do Desembargador e do Centro, não entenderam claramente qual é a nossa função, nos relacionaram com árbitros, peritos, assessores ou mesmo investigadores.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67126" y="461982"/>
            <a:ext cx="6099179" cy="948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728"/>
              </a:lnSpc>
              <a:spcBef>
                <a:spcPct val="0"/>
              </a:spcBef>
            </a:pPr>
            <a:r>
              <a:rPr lang="en-US" sz="5600" spc="78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II. REUNIÕES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80474" y="158763"/>
            <a:ext cx="3352278" cy="1285040"/>
          </a:xfrm>
          <a:custGeom>
            <a:avLst/>
            <a:gdLst/>
            <a:ahLst/>
            <a:cxnLst/>
            <a:rect r="r" b="b" t="t" l="l"/>
            <a:pathLst>
              <a:path h="1285040" w="3352278">
                <a:moveTo>
                  <a:pt x="0" y="0"/>
                </a:moveTo>
                <a:lnTo>
                  <a:pt x="3352277" y="0"/>
                </a:lnTo>
                <a:lnTo>
                  <a:pt x="3352277" y="1285039"/>
                </a:lnTo>
                <a:lnTo>
                  <a:pt x="0" y="12850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060040" y="4671104"/>
            <a:ext cx="5428653" cy="5241289"/>
            <a:chOff x="0" y="0"/>
            <a:chExt cx="1205822" cy="11642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5822" cy="1164205"/>
            </a:xfrm>
            <a:custGeom>
              <a:avLst/>
              <a:gdLst/>
              <a:ahLst/>
              <a:cxnLst/>
              <a:rect r="r" b="b" t="t" l="l"/>
              <a:pathLst>
                <a:path h="1164205" w="1205822">
                  <a:moveTo>
                    <a:pt x="0" y="0"/>
                  </a:moveTo>
                  <a:lnTo>
                    <a:pt x="1205822" y="0"/>
                  </a:lnTo>
                  <a:lnTo>
                    <a:pt x="1205822" y="1164205"/>
                  </a:lnTo>
                  <a:lnTo>
                    <a:pt x="0" y="1164205"/>
                  </a:lnTo>
                  <a:close/>
                </a:path>
              </a:pathLst>
            </a:custGeom>
            <a:solidFill>
              <a:srgbClr val="FFCB13">
                <a:alpha val="8392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205822" cy="11832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27813" y="4671104"/>
            <a:ext cx="5428653" cy="5241289"/>
            <a:chOff x="0" y="0"/>
            <a:chExt cx="1205822" cy="11642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05822" cy="1164205"/>
            </a:xfrm>
            <a:custGeom>
              <a:avLst/>
              <a:gdLst/>
              <a:ahLst/>
              <a:cxnLst/>
              <a:rect r="r" b="b" t="t" l="l"/>
              <a:pathLst>
                <a:path h="1164205" w="1205822">
                  <a:moveTo>
                    <a:pt x="0" y="0"/>
                  </a:moveTo>
                  <a:lnTo>
                    <a:pt x="1205822" y="0"/>
                  </a:lnTo>
                  <a:lnTo>
                    <a:pt x="1205822" y="1164205"/>
                  </a:lnTo>
                  <a:lnTo>
                    <a:pt x="0" y="1164205"/>
                  </a:lnTo>
                  <a:close/>
                </a:path>
              </a:pathLst>
            </a:custGeom>
            <a:solidFill>
              <a:srgbClr val="FFCB13">
                <a:alpha val="8392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205822" cy="11832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99308" y="4671104"/>
            <a:ext cx="5428653" cy="5241289"/>
            <a:chOff x="0" y="0"/>
            <a:chExt cx="1205822" cy="116420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05822" cy="1164205"/>
            </a:xfrm>
            <a:custGeom>
              <a:avLst/>
              <a:gdLst/>
              <a:ahLst/>
              <a:cxnLst/>
              <a:rect r="r" b="b" t="t" l="l"/>
              <a:pathLst>
                <a:path h="1164205" w="1205822">
                  <a:moveTo>
                    <a:pt x="0" y="0"/>
                  </a:moveTo>
                  <a:lnTo>
                    <a:pt x="1205822" y="0"/>
                  </a:lnTo>
                  <a:lnTo>
                    <a:pt x="1205822" y="1164205"/>
                  </a:lnTo>
                  <a:lnTo>
                    <a:pt x="0" y="1164205"/>
                  </a:lnTo>
                  <a:close/>
                </a:path>
              </a:pathLst>
            </a:custGeom>
            <a:solidFill>
              <a:srgbClr val="FFCB13">
                <a:alpha val="8392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205822" cy="11832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99308" y="1359568"/>
            <a:ext cx="5428480" cy="3311536"/>
          </a:xfrm>
          <a:custGeom>
            <a:avLst/>
            <a:gdLst/>
            <a:ahLst/>
            <a:cxnLst/>
            <a:rect r="r" b="b" t="t" l="l"/>
            <a:pathLst>
              <a:path h="3311536" w="5428480">
                <a:moveTo>
                  <a:pt x="0" y="0"/>
                </a:moveTo>
                <a:lnTo>
                  <a:pt x="5428480" y="0"/>
                </a:lnTo>
                <a:lnTo>
                  <a:pt x="5428480" y="3311536"/>
                </a:lnTo>
                <a:lnTo>
                  <a:pt x="0" y="33115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121" r="0" b="-6233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427813" y="1359568"/>
            <a:ext cx="5428653" cy="3311536"/>
          </a:xfrm>
          <a:custGeom>
            <a:avLst/>
            <a:gdLst/>
            <a:ahLst/>
            <a:cxnLst/>
            <a:rect r="r" b="b" t="t" l="l"/>
            <a:pathLst>
              <a:path h="3311536" w="5428653">
                <a:moveTo>
                  <a:pt x="0" y="0"/>
                </a:moveTo>
                <a:lnTo>
                  <a:pt x="5428652" y="0"/>
                </a:lnTo>
                <a:lnTo>
                  <a:pt x="5428652" y="3311536"/>
                </a:lnTo>
                <a:lnTo>
                  <a:pt x="0" y="33115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1130" r="-6322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060040" y="1359568"/>
            <a:ext cx="5428653" cy="3311536"/>
          </a:xfrm>
          <a:custGeom>
            <a:avLst/>
            <a:gdLst/>
            <a:ahLst/>
            <a:cxnLst/>
            <a:rect r="r" b="b" t="t" l="l"/>
            <a:pathLst>
              <a:path h="3311536" w="5428653">
                <a:moveTo>
                  <a:pt x="0" y="0"/>
                </a:moveTo>
                <a:lnTo>
                  <a:pt x="5428652" y="0"/>
                </a:lnTo>
                <a:lnTo>
                  <a:pt x="5428652" y="3311536"/>
                </a:lnTo>
                <a:lnTo>
                  <a:pt x="0" y="33115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81" t="-18192" r="0" b="-820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497259" y="4911528"/>
            <a:ext cx="4762041" cy="4007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7"/>
              </a:lnSpc>
              <a:spcBef>
                <a:spcPct val="0"/>
              </a:spcBef>
            </a:pPr>
            <a:r>
              <a:rPr lang="en-US" sz="2599" spc="25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Após a visita à obra, as partes entenderam a relação do JRD e até nos convidaram para almoçar e foram muito gentis conosco, então, devo entender o Dispute Board, “está feito, não está dito”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2613" y="4682257"/>
            <a:ext cx="4762041" cy="4903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7"/>
              </a:lnSpc>
              <a:spcBef>
                <a:spcPct val="0"/>
              </a:spcBef>
            </a:pPr>
            <a:r>
              <a:rPr lang="en-US" sz="2599" spc="25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O segundo dia correspondeu ao passeio pela obra, esteve presente o Prefeito, dono da obra, com o fiscal, o empreiteiro com o morador, a comunidade e só nesse dia chegou o Deputado Federal da República.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762980" y="4821154"/>
            <a:ext cx="4762041" cy="4903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7"/>
              </a:lnSpc>
              <a:spcBef>
                <a:spcPct val="0"/>
              </a:spcBef>
            </a:pPr>
            <a:r>
              <a:rPr lang="en-US" sz="2599" spc="254">
                <a:solidFill>
                  <a:srgbClr val="231F2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 visita conjunta à obra, com os julgadores e as partes, permitiu responder a todas as suas dúvidas e os adjudicadores ordenaram o levantamento imediato da paralisação e a continuação da execução.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513634" y="220759"/>
            <a:ext cx="11031340" cy="948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728"/>
              </a:lnSpc>
              <a:spcBef>
                <a:spcPct val="0"/>
              </a:spcBef>
            </a:pPr>
            <a:r>
              <a:rPr lang="en-US" sz="5600" spc="78">
                <a:solidFill>
                  <a:srgbClr val="241C1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III. VISITA AO TRABALHO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80474" y="79375"/>
            <a:ext cx="2842679" cy="1089694"/>
          </a:xfrm>
          <a:custGeom>
            <a:avLst/>
            <a:gdLst/>
            <a:ahLst/>
            <a:cxnLst/>
            <a:rect r="r" b="b" t="t" l="l"/>
            <a:pathLst>
              <a:path h="1089694" w="2842679">
                <a:moveTo>
                  <a:pt x="0" y="0"/>
                </a:moveTo>
                <a:lnTo>
                  <a:pt x="2842679" y="0"/>
                </a:lnTo>
                <a:lnTo>
                  <a:pt x="2842679" y="1089693"/>
                </a:lnTo>
                <a:lnTo>
                  <a:pt x="0" y="10896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DAGPJpl3Z94</dc:identifier>
  <dcterms:modified xsi:type="dcterms:W3CDTF">2011-08-01T06:04:30Z</dcterms:modified>
  <cp:revision>1</cp:revision>
  <dc:title>Presentación proyecto corporativo profesional amarillo y negro</dc:title>
</cp:coreProperties>
</file>