
<file path=[Content_Types].xml><?xml version="1.0" encoding="utf-8"?>
<Types xmlns="http://schemas.openxmlformats.org/package/2006/content-types">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firstSlideNum="0"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Lst>
  <p:sldSz cy="6858000" cx="12192000"/>
  <p:notesSz cx="6797675" cy="9928225"/>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384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11" Type="http://schemas.openxmlformats.org/officeDocument/2006/relationships/slide" Target="slides/slide6.xml"/><Relationship Id="rId33" Type="http://schemas.openxmlformats.org/officeDocument/2006/relationships/slide" Target="slides/slide28.xml"/><Relationship Id="rId10" Type="http://schemas.openxmlformats.org/officeDocument/2006/relationships/slide" Target="slides/slide5.xml"/><Relationship Id="rId32" Type="http://schemas.openxmlformats.org/officeDocument/2006/relationships/slide" Target="slides/slide27.xml"/><Relationship Id="rId13" Type="http://schemas.openxmlformats.org/officeDocument/2006/relationships/slide" Target="slides/slide8.xml"/><Relationship Id="rId35" Type="http://schemas.openxmlformats.org/officeDocument/2006/relationships/slide" Target="slides/slide30.xml"/><Relationship Id="rId12" Type="http://schemas.openxmlformats.org/officeDocument/2006/relationships/slide" Target="slides/slide7.xml"/><Relationship Id="rId34" Type="http://schemas.openxmlformats.org/officeDocument/2006/relationships/slide" Target="slides/slide29.xml"/><Relationship Id="rId15" Type="http://schemas.openxmlformats.org/officeDocument/2006/relationships/slide" Target="slides/slide10.xml"/><Relationship Id="rId37" Type="http://schemas.openxmlformats.org/officeDocument/2006/relationships/slide" Target="slides/slide32.xml"/><Relationship Id="rId14" Type="http://schemas.openxmlformats.org/officeDocument/2006/relationships/slide" Target="slides/slide9.xml"/><Relationship Id="rId36" Type="http://schemas.openxmlformats.org/officeDocument/2006/relationships/slide" Target="slides/slide31.xml"/><Relationship Id="rId17" Type="http://schemas.openxmlformats.org/officeDocument/2006/relationships/slide" Target="slides/slide12.xml"/><Relationship Id="rId39" Type="http://schemas.openxmlformats.org/officeDocument/2006/relationships/slide" Target="slides/slide34.xml"/><Relationship Id="rId16" Type="http://schemas.openxmlformats.org/officeDocument/2006/relationships/slide" Target="slides/slide11.xml"/><Relationship Id="rId38" Type="http://schemas.openxmlformats.org/officeDocument/2006/relationships/slide" Target="slides/slide33.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45659" cy="49813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50443" y="0"/>
            <a:ext cx="2945659" cy="498135"/>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422275" y="1241425"/>
            <a:ext cx="5953125" cy="334962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79768" y="4777958"/>
            <a:ext cx="5438140" cy="3909239"/>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9430091"/>
            <a:ext cx="2945659" cy="498134"/>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50443" y="9430091"/>
            <a:ext cx="2945659" cy="498134"/>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fr-FR"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 name="Shape 89"/>
        <p:cNvGrpSpPr/>
        <p:nvPr/>
      </p:nvGrpSpPr>
      <p:grpSpPr>
        <a:xfrm>
          <a:off x="0" y="0"/>
          <a:ext cx="0" cy="0"/>
          <a:chOff x="0" y="0"/>
          <a:chExt cx="0" cy="0"/>
        </a:xfrm>
      </p:grpSpPr>
      <p:sp>
        <p:nvSpPr>
          <p:cNvPr id="90" name="Google Shape;90;p1:notes"/>
          <p:cNvSpPr/>
          <p:nvPr>
            <p:ph idx="2" type="sldImg"/>
          </p:nvPr>
        </p:nvSpPr>
        <p:spPr>
          <a:xfrm>
            <a:off x="422275" y="1241425"/>
            <a:ext cx="5953125" cy="3349625"/>
          </a:xfrm>
          <a:custGeom>
            <a:rect b="b" l="l" r="r" t="t"/>
            <a:pathLst>
              <a:path extrusionOk="0" h="120000" w="120000">
                <a:moveTo>
                  <a:pt x="0" y="0"/>
                </a:moveTo>
                <a:lnTo>
                  <a:pt x="120000" y="0"/>
                </a:lnTo>
                <a:lnTo>
                  <a:pt x="120000" y="120000"/>
                </a:lnTo>
                <a:lnTo>
                  <a:pt x="0" y="120000"/>
                </a:lnTo>
                <a:close/>
              </a:path>
            </a:pathLst>
          </a:custGeom>
          <a:noFill/>
          <a:ln>
            <a:noFill/>
          </a:ln>
        </p:spPr>
      </p:sp>
      <p:sp>
        <p:nvSpPr>
          <p:cNvPr id="91" name="Google Shape;91;p1:notes"/>
          <p:cNvSpPr txBox="1"/>
          <p:nvPr>
            <p:ph idx="1" type="body"/>
          </p:nvPr>
        </p:nvSpPr>
        <p:spPr>
          <a:xfrm>
            <a:off x="679768" y="4777958"/>
            <a:ext cx="5438140" cy="3909239"/>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latin typeface="Arial"/>
              <a:ea typeface="Arial"/>
              <a:cs typeface="Arial"/>
              <a:sym typeface="Arial"/>
            </a:endParaRPr>
          </a:p>
        </p:txBody>
      </p:sp>
      <p:sp>
        <p:nvSpPr>
          <p:cNvPr id="92" name="Google Shape;92;p1:notes"/>
          <p:cNvSpPr txBox="1"/>
          <p:nvPr>
            <p:ph idx="12" type="sldNum"/>
          </p:nvPr>
        </p:nvSpPr>
        <p:spPr>
          <a:xfrm>
            <a:off x="3850443" y="9430091"/>
            <a:ext cx="2945659" cy="498134"/>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b="0" i="0" lang="fr-FR"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 name="Shape 96"/>
        <p:cNvGrpSpPr/>
        <p:nvPr/>
      </p:nvGrpSpPr>
      <p:grpSpPr>
        <a:xfrm>
          <a:off x="0" y="0"/>
          <a:ext cx="0" cy="0"/>
          <a:chOff x="0" y="0"/>
          <a:chExt cx="0" cy="0"/>
        </a:xfrm>
      </p:grpSpPr>
      <p:sp>
        <p:nvSpPr>
          <p:cNvPr id="97" name="Google Shape;97;p2:notes"/>
          <p:cNvSpPr txBox="1"/>
          <p:nvPr>
            <p:ph idx="1" type="body"/>
          </p:nvPr>
        </p:nvSpPr>
        <p:spPr>
          <a:xfrm>
            <a:off x="679768" y="4777958"/>
            <a:ext cx="5438140" cy="3909239"/>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8" name="Google Shape;98;p2:notes"/>
          <p:cNvSpPr/>
          <p:nvPr>
            <p:ph idx="2" type="sldImg"/>
          </p:nvPr>
        </p:nvSpPr>
        <p:spPr>
          <a:xfrm>
            <a:off x="422275" y="1241425"/>
            <a:ext cx="5953125" cy="33496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 name="Shape 103"/>
        <p:cNvGrpSpPr/>
        <p:nvPr/>
      </p:nvGrpSpPr>
      <p:grpSpPr>
        <a:xfrm>
          <a:off x="0" y="0"/>
          <a:ext cx="0" cy="0"/>
          <a:chOff x="0" y="0"/>
          <a:chExt cx="0" cy="0"/>
        </a:xfrm>
      </p:grpSpPr>
      <p:sp>
        <p:nvSpPr>
          <p:cNvPr id="104" name="Google Shape;104;p3:notes"/>
          <p:cNvSpPr/>
          <p:nvPr>
            <p:ph idx="2" type="sldImg"/>
          </p:nvPr>
        </p:nvSpPr>
        <p:spPr>
          <a:xfrm>
            <a:off x="422275" y="1241425"/>
            <a:ext cx="5953125" cy="334962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5" name="Google Shape;105;p3:notes"/>
          <p:cNvSpPr txBox="1"/>
          <p:nvPr>
            <p:ph idx="1" type="body"/>
          </p:nvPr>
        </p:nvSpPr>
        <p:spPr>
          <a:xfrm>
            <a:off x="679768" y="4777958"/>
            <a:ext cx="5438140" cy="3909239"/>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6" name="Google Shape;106;p3:notes"/>
          <p:cNvSpPr txBox="1"/>
          <p:nvPr>
            <p:ph idx="12" type="sldNum"/>
          </p:nvPr>
        </p:nvSpPr>
        <p:spPr>
          <a:xfrm>
            <a:off x="3850443" y="9430091"/>
            <a:ext cx="2945659" cy="498134"/>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 name="Shape 110"/>
        <p:cNvGrpSpPr/>
        <p:nvPr/>
      </p:nvGrpSpPr>
      <p:grpSpPr>
        <a:xfrm>
          <a:off x="0" y="0"/>
          <a:ext cx="0" cy="0"/>
          <a:chOff x="0" y="0"/>
          <a:chExt cx="0" cy="0"/>
        </a:xfrm>
      </p:grpSpPr>
      <p:sp>
        <p:nvSpPr>
          <p:cNvPr id="111" name="Google Shape;111;p4:notes"/>
          <p:cNvSpPr/>
          <p:nvPr>
            <p:ph idx="2" type="sldImg"/>
          </p:nvPr>
        </p:nvSpPr>
        <p:spPr>
          <a:xfrm>
            <a:off x="422275" y="1241425"/>
            <a:ext cx="5953125" cy="334962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2" name="Google Shape;112;p4:notes"/>
          <p:cNvSpPr txBox="1"/>
          <p:nvPr>
            <p:ph idx="1" type="body"/>
          </p:nvPr>
        </p:nvSpPr>
        <p:spPr>
          <a:xfrm>
            <a:off x="679768" y="4777958"/>
            <a:ext cx="5438140" cy="3909239"/>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3" name="Google Shape;113;p4:notes"/>
          <p:cNvSpPr txBox="1"/>
          <p:nvPr>
            <p:ph idx="12" type="sldNum"/>
          </p:nvPr>
        </p:nvSpPr>
        <p:spPr>
          <a:xfrm>
            <a:off x="3850443" y="9430091"/>
            <a:ext cx="2945659" cy="498134"/>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 name="Shape 117"/>
        <p:cNvGrpSpPr/>
        <p:nvPr/>
      </p:nvGrpSpPr>
      <p:grpSpPr>
        <a:xfrm>
          <a:off x="0" y="0"/>
          <a:ext cx="0" cy="0"/>
          <a:chOff x="0" y="0"/>
          <a:chExt cx="0" cy="0"/>
        </a:xfrm>
      </p:grpSpPr>
      <p:sp>
        <p:nvSpPr>
          <p:cNvPr id="118" name="Google Shape;118;p5:notes"/>
          <p:cNvSpPr/>
          <p:nvPr>
            <p:ph idx="2" type="sldImg"/>
          </p:nvPr>
        </p:nvSpPr>
        <p:spPr>
          <a:xfrm>
            <a:off x="422275" y="1241425"/>
            <a:ext cx="5953125" cy="334962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9" name="Google Shape;119;p5:notes"/>
          <p:cNvSpPr txBox="1"/>
          <p:nvPr>
            <p:ph idx="1" type="body"/>
          </p:nvPr>
        </p:nvSpPr>
        <p:spPr>
          <a:xfrm>
            <a:off x="679768" y="4777958"/>
            <a:ext cx="5438140" cy="3909239"/>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0" name="Google Shape;120;p5:notes"/>
          <p:cNvSpPr txBox="1"/>
          <p:nvPr>
            <p:ph idx="12" type="sldNum"/>
          </p:nvPr>
        </p:nvSpPr>
        <p:spPr>
          <a:xfrm>
            <a:off x="3850443" y="9430091"/>
            <a:ext cx="2945659" cy="498134"/>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 name="Shape 124"/>
        <p:cNvGrpSpPr/>
        <p:nvPr/>
      </p:nvGrpSpPr>
      <p:grpSpPr>
        <a:xfrm>
          <a:off x="0" y="0"/>
          <a:ext cx="0" cy="0"/>
          <a:chOff x="0" y="0"/>
          <a:chExt cx="0" cy="0"/>
        </a:xfrm>
      </p:grpSpPr>
      <p:sp>
        <p:nvSpPr>
          <p:cNvPr id="125" name="Google Shape;125;p6:notes"/>
          <p:cNvSpPr/>
          <p:nvPr>
            <p:ph idx="2" type="sldImg"/>
          </p:nvPr>
        </p:nvSpPr>
        <p:spPr>
          <a:xfrm>
            <a:off x="422275" y="1241425"/>
            <a:ext cx="5953125" cy="334962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6" name="Google Shape;126;p6:notes"/>
          <p:cNvSpPr txBox="1"/>
          <p:nvPr>
            <p:ph idx="1" type="body"/>
          </p:nvPr>
        </p:nvSpPr>
        <p:spPr>
          <a:xfrm>
            <a:off x="679768" y="4777958"/>
            <a:ext cx="5438140" cy="3909239"/>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7" name="Google Shape;127;p6:notes"/>
          <p:cNvSpPr txBox="1"/>
          <p:nvPr>
            <p:ph idx="12" type="sldNum"/>
          </p:nvPr>
        </p:nvSpPr>
        <p:spPr>
          <a:xfrm>
            <a:off x="3850443" y="9430091"/>
            <a:ext cx="2945659" cy="498134"/>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 name="Shape 131"/>
        <p:cNvGrpSpPr/>
        <p:nvPr/>
      </p:nvGrpSpPr>
      <p:grpSpPr>
        <a:xfrm>
          <a:off x="0" y="0"/>
          <a:ext cx="0" cy="0"/>
          <a:chOff x="0" y="0"/>
          <a:chExt cx="0" cy="0"/>
        </a:xfrm>
      </p:grpSpPr>
      <p:sp>
        <p:nvSpPr>
          <p:cNvPr id="132" name="Google Shape;132;p7:notes"/>
          <p:cNvSpPr/>
          <p:nvPr>
            <p:ph idx="2" type="sldImg"/>
          </p:nvPr>
        </p:nvSpPr>
        <p:spPr>
          <a:xfrm>
            <a:off x="422275" y="1241425"/>
            <a:ext cx="5953125" cy="334962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3" name="Google Shape;133;p7:notes"/>
          <p:cNvSpPr txBox="1"/>
          <p:nvPr>
            <p:ph idx="1" type="body"/>
          </p:nvPr>
        </p:nvSpPr>
        <p:spPr>
          <a:xfrm>
            <a:off x="679768" y="4777958"/>
            <a:ext cx="5438140" cy="3909239"/>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4" name="Google Shape;134;p7:notes"/>
          <p:cNvSpPr txBox="1"/>
          <p:nvPr>
            <p:ph idx="12" type="sldNum"/>
          </p:nvPr>
        </p:nvSpPr>
        <p:spPr>
          <a:xfrm>
            <a:off x="3850443" y="9430091"/>
            <a:ext cx="2945659" cy="498134"/>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 name="Shape 138"/>
        <p:cNvGrpSpPr/>
        <p:nvPr/>
      </p:nvGrpSpPr>
      <p:grpSpPr>
        <a:xfrm>
          <a:off x="0" y="0"/>
          <a:ext cx="0" cy="0"/>
          <a:chOff x="0" y="0"/>
          <a:chExt cx="0" cy="0"/>
        </a:xfrm>
      </p:grpSpPr>
      <p:sp>
        <p:nvSpPr>
          <p:cNvPr id="139" name="Google Shape;139;p8:notes"/>
          <p:cNvSpPr/>
          <p:nvPr>
            <p:ph idx="2" type="sldImg"/>
          </p:nvPr>
        </p:nvSpPr>
        <p:spPr>
          <a:xfrm>
            <a:off x="422275" y="1241425"/>
            <a:ext cx="5953125" cy="334962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0" name="Google Shape;140;p8:notes"/>
          <p:cNvSpPr txBox="1"/>
          <p:nvPr>
            <p:ph idx="1" type="body"/>
          </p:nvPr>
        </p:nvSpPr>
        <p:spPr>
          <a:xfrm>
            <a:off x="679768" y="4777958"/>
            <a:ext cx="5438140" cy="3909239"/>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1" name="Google Shape;141;p8:notes"/>
          <p:cNvSpPr txBox="1"/>
          <p:nvPr>
            <p:ph idx="12" type="sldNum"/>
          </p:nvPr>
        </p:nvSpPr>
        <p:spPr>
          <a:xfrm>
            <a:off x="3850443" y="9430091"/>
            <a:ext cx="2945659" cy="498134"/>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 name="Shape 145"/>
        <p:cNvGrpSpPr/>
        <p:nvPr/>
      </p:nvGrpSpPr>
      <p:grpSpPr>
        <a:xfrm>
          <a:off x="0" y="0"/>
          <a:ext cx="0" cy="0"/>
          <a:chOff x="0" y="0"/>
          <a:chExt cx="0" cy="0"/>
        </a:xfrm>
      </p:grpSpPr>
      <p:sp>
        <p:nvSpPr>
          <p:cNvPr id="146" name="Google Shape;146;p9:notes"/>
          <p:cNvSpPr/>
          <p:nvPr>
            <p:ph idx="2" type="sldImg"/>
          </p:nvPr>
        </p:nvSpPr>
        <p:spPr>
          <a:xfrm>
            <a:off x="422275" y="1241425"/>
            <a:ext cx="5953125" cy="334962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7" name="Google Shape;147;p9:notes"/>
          <p:cNvSpPr txBox="1"/>
          <p:nvPr>
            <p:ph idx="1" type="body"/>
          </p:nvPr>
        </p:nvSpPr>
        <p:spPr>
          <a:xfrm>
            <a:off x="679768" y="4777958"/>
            <a:ext cx="5438140" cy="3909239"/>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8" name="Google Shape;148;p9:notes"/>
          <p:cNvSpPr txBox="1"/>
          <p:nvPr>
            <p:ph idx="12" type="sldNum"/>
          </p:nvPr>
        </p:nvSpPr>
        <p:spPr>
          <a:xfrm>
            <a:off x="3850443" y="9430091"/>
            <a:ext cx="2945659" cy="498134"/>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 name="Shape 152"/>
        <p:cNvGrpSpPr/>
        <p:nvPr/>
      </p:nvGrpSpPr>
      <p:grpSpPr>
        <a:xfrm>
          <a:off x="0" y="0"/>
          <a:ext cx="0" cy="0"/>
          <a:chOff x="0" y="0"/>
          <a:chExt cx="0" cy="0"/>
        </a:xfrm>
      </p:grpSpPr>
      <p:sp>
        <p:nvSpPr>
          <p:cNvPr id="153" name="Google Shape;153;p10:notes"/>
          <p:cNvSpPr/>
          <p:nvPr>
            <p:ph idx="2" type="sldImg"/>
          </p:nvPr>
        </p:nvSpPr>
        <p:spPr>
          <a:xfrm>
            <a:off x="422275" y="1241425"/>
            <a:ext cx="5953125" cy="334962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4" name="Google Shape;154;p10:notes"/>
          <p:cNvSpPr txBox="1"/>
          <p:nvPr>
            <p:ph idx="1" type="body"/>
          </p:nvPr>
        </p:nvSpPr>
        <p:spPr>
          <a:xfrm>
            <a:off x="679768" y="4777958"/>
            <a:ext cx="5438140" cy="3909239"/>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5" name="Google Shape;155;p10:notes"/>
          <p:cNvSpPr txBox="1"/>
          <p:nvPr>
            <p:ph idx="12" type="sldNum"/>
          </p:nvPr>
        </p:nvSpPr>
        <p:spPr>
          <a:xfrm>
            <a:off x="3850443" y="9430091"/>
            <a:ext cx="2945659" cy="498134"/>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 name="Shape 159"/>
        <p:cNvGrpSpPr/>
        <p:nvPr/>
      </p:nvGrpSpPr>
      <p:grpSpPr>
        <a:xfrm>
          <a:off x="0" y="0"/>
          <a:ext cx="0" cy="0"/>
          <a:chOff x="0" y="0"/>
          <a:chExt cx="0" cy="0"/>
        </a:xfrm>
      </p:grpSpPr>
      <p:sp>
        <p:nvSpPr>
          <p:cNvPr id="160" name="Google Shape;160;p11:notes"/>
          <p:cNvSpPr/>
          <p:nvPr>
            <p:ph idx="2" type="sldImg"/>
          </p:nvPr>
        </p:nvSpPr>
        <p:spPr>
          <a:xfrm>
            <a:off x="422275" y="1241425"/>
            <a:ext cx="5953125" cy="334962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1" name="Google Shape;161;p11:notes"/>
          <p:cNvSpPr txBox="1"/>
          <p:nvPr>
            <p:ph idx="1" type="body"/>
          </p:nvPr>
        </p:nvSpPr>
        <p:spPr>
          <a:xfrm>
            <a:off x="679768" y="4777958"/>
            <a:ext cx="5438140" cy="3909239"/>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2" name="Google Shape;162;p11:notes"/>
          <p:cNvSpPr txBox="1"/>
          <p:nvPr>
            <p:ph idx="12" type="sldNum"/>
          </p:nvPr>
        </p:nvSpPr>
        <p:spPr>
          <a:xfrm>
            <a:off x="3850443" y="9430091"/>
            <a:ext cx="2945659" cy="498134"/>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 name="Shape 166"/>
        <p:cNvGrpSpPr/>
        <p:nvPr/>
      </p:nvGrpSpPr>
      <p:grpSpPr>
        <a:xfrm>
          <a:off x="0" y="0"/>
          <a:ext cx="0" cy="0"/>
          <a:chOff x="0" y="0"/>
          <a:chExt cx="0" cy="0"/>
        </a:xfrm>
      </p:grpSpPr>
      <p:sp>
        <p:nvSpPr>
          <p:cNvPr id="167" name="Google Shape;167;p12:notes"/>
          <p:cNvSpPr/>
          <p:nvPr>
            <p:ph idx="2" type="sldImg"/>
          </p:nvPr>
        </p:nvSpPr>
        <p:spPr>
          <a:xfrm>
            <a:off x="422275" y="1241425"/>
            <a:ext cx="5953125" cy="334962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8" name="Google Shape;168;p12:notes"/>
          <p:cNvSpPr txBox="1"/>
          <p:nvPr>
            <p:ph idx="1" type="body"/>
          </p:nvPr>
        </p:nvSpPr>
        <p:spPr>
          <a:xfrm>
            <a:off x="679768" y="4777958"/>
            <a:ext cx="5438140" cy="3909239"/>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9" name="Google Shape;169;p12:notes"/>
          <p:cNvSpPr txBox="1"/>
          <p:nvPr>
            <p:ph idx="12" type="sldNum"/>
          </p:nvPr>
        </p:nvSpPr>
        <p:spPr>
          <a:xfrm>
            <a:off x="3850443" y="9430091"/>
            <a:ext cx="2945659" cy="498134"/>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3" name="Shape 173"/>
        <p:cNvGrpSpPr/>
        <p:nvPr/>
      </p:nvGrpSpPr>
      <p:grpSpPr>
        <a:xfrm>
          <a:off x="0" y="0"/>
          <a:ext cx="0" cy="0"/>
          <a:chOff x="0" y="0"/>
          <a:chExt cx="0" cy="0"/>
        </a:xfrm>
      </p:grpSpPr>
      <p:sp>
        <p:nvSpPr>
          <p:cNvPr id="174" name="Google Shape;174;p13:notes"/>
          <p:cNvSpPr/>
          <p:nvPr>
            <p:ph idx="2" type="sldImg"/>
          </p:nvPr>
        </p:nvSpPr>
        <p:spPr>
          <a:xfrm>
            <a:off x="422275" y="1241425"/>
            <a:ext cx="5953125" cy="334962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5" name="Google Shape;175;p13:notes"/>
          <p:cNvSpPr txBox="1"/>
          <p:nvPr>
            <p:ph idx="1" type="body"/>
          </p:nvPr>
        </p:nvSpPr>
        <p:spPr>
          <a:xfrm>
            <a:off x="679768" y="4777958"/>
            <a:ext cx="5438140" cy="3909239"/>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6" name="Google Shape;176;p13:notes"/>
          <p:cNvSpPr txBox="1"/>
          <p:nvPr>
            <p:ph idx="12" type="sldNum"/>
          </p:nvPr>
        </p:nvSpPr>
        <p:spPr>
          <a:xfrm>
            <a:off x="3850443" y="9430091"/>
            <a:ext cx="2945659" cy="498134"/>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 name="Shape 180"/>
        <p:cNvGrpSpPr/>
        <p:nvPr/>
      </p:nvGrpSpPr>
      <p:grpSpPr>
        <a:xfrm>
          <a:off x="0" y="0"/>
          <a:ext cx="0" cy="0"/>
          <a:chOff x="0" y="0"/>
          <a:chExt cx="0" cy="0"/>
        </a:xfrm>
      </p:grpSpPr>
      <p:sp>
        <p:nvSpPr>
          <p:cNvPr id="181" name="Google Shape;181;p14:notes"/>
          <p:cNvSpPr/>
          <p:nvPr>
            <p:ph idx="2" type="sldImg"/>
          </p:nvPr>
        </p:nvSpPr>
        <p:spPr>
          <a:xfrm>
            <a:off x="422275" y="1241425"/>
            <a:ext cx="5953125" cy="334962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2" name="Google Shape;182;p14:notes"/>
          <p:cNvSpPr txBox="1"/>
          <p:nvPr>
            <p:ph idx="1" type="body"/>
          </p:nvPr>
        </p:nvSpPr>
        <p:spPr>
          <a:xfrm>
            <a:off x="679768" y="4777958"/>
            <a:ext cx="5438140" cy="3909239"/>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3" name="Google Shape;183;p14:notes"/>
          <p:cNvSpPr txBox="1"/>
          <p:nvPr>
            <p:ph idx="12" type="sldNum"/>
          </p:nvPr>
        </p:nvSpPr>
        <p:spPr>
          <a:xfrm>
            <a:off x="3850443" y="9430091"/>
            <a:ext cx="2945659" cy="498134"/>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7" name="Shape 187"/>
        <p:cNvGrpSpPr/>
        <p:nvPr/>
      </p:nvGrpSpPr>
      <p:grpSpPr>
        <a:xfrm>
          <a:off x="0" y="0"/>
          <a:ext cx="0" cy="0"/>
          <a:chOff x="0" y="0"/>
          <a:chExt cx="0" cy="0"/>
        </a:xfrm>
      </p:grpSpPr>
      <p:sp>
        <p:nvSpPr>
          <p:cNvPr id="188" name="Google Shape;188;p15:notes"/>
          <p:cNvSpPr/>
          <p:nvPr>
            <p:ph idx="2" type="sldImg"/>
          </p:nvPr>
        </p:nvSpPr>
        <p:spPr>
          <a:xfrm>
            <a:off x="422275" y="1241425"/>
            <a:ext cx="5953125" cy="334962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9" name="Google Shape;189;p15:notes"/>
          <p:cNvSpPr txBox="1"/>
          <p:nvPr>
            <p:ph idx="1" type="body"/>
          </p:nvPr>
        </p:nvSpPr>
        <p:spPr>
          <a:xfrm>
            <a:off x="679768" y="4777958"/>
            <a:ext cx="5438140" cy="3909239"/>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0" name="Google Shape;190;p15:notes"/>
          <p:cNvSpPr txBox="1"/>
          <p:nvPr>
            <p:ph idx="12" type="sldNum"/>
          </p:nvPr>
        </p:nvSpPr>
        <p:spPr>
          <a:xfrm>
            <a:off x="3850443" y="9430091"/>
            <a:ext cx="2945659" cy="498134"/>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4" name="Shape 194"/>
        <p:cNvGrpSpPr/>
        <p:nvPr/>
      </p:nvGrpSpPr>
      <p:grpSpPr>
        <a:xfrm>
          <a:off x="0" y="0"/>
          <a:ext cx="0" cy="0"/>
          <a:chOff x="0" y="0"/>
          <a:chExt cx="0" cy="0"/>
        </a:xfrm>
      </p:grpSpPr>
      <p:sp>
        <p:nvSpPr>
          <p:cNvPr id="195" name="Google Shape;195;p16:notes"/>
          <p:cNvSpPr/>
          <p:nvPr>
            <p:ph idx="2" type="sldImg"/>
          </p:nvPr>
        </p:nvSpPr>
        <p:spPr>
          <a:xfrm>
            <a:off x="422275" y="1241425"/>
            <a:ext cx="5953125" cy="334962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6" name="Google Shape;196;p16:notes"/>
          <p:cNvSpPr txBox="1"/>
          <p:nvPr>
            <p:ph idx="1" type="body"/>
          </p:nvPr>
        </p:nvSpPr>
        <p:spPr>
          <a:xfrm>
            <a:off x="679768" y="4777958"/>
            <a:ext cx="5438140" cy="3909239"/>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7" name="Google Shape;197;p16:notes"/>
          <p:cNvSpPr txBox="1"/>
          <p:nvPr>
            <p:ph idx="12" type="sldNum"/>
          </p:nvPr>
        </p:nvSpPr>
        <p:spPr>
          <a:xfrm>
            <a:off x="3850443" y="9430091"/>
            <a:ext cx="2945659" cy="498134"/>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1" name="Shape 201"/>
        <p:cNvGrpSpPr/>
        <p:nvPr/>
      </p:nvGrpSpPr>
      <p:grpSpPr>
        <a:xfrm>
          <a:off x="0" y="0"/>
          <a:ext cx="0" cy="0"/>
          <a:chOff x="0" y="0"/>
          <a:chExt cx="0" cy="0"/>
        </a:xfrm>
      </p:grpSpPr>
      <p:sp>
        <p:nvSpPr>
          <p:cNvPr id="202" name="Google Shape;202;p17:notes"/>
          <p:cNvSpPr/>
          <p:nvPr>
            <p:ph idx="2" type="sldImg"/>
          </p:nvPr>
        </p:nvSpPr>
        <p:spPr>
          <a:xfrm>
            <a:off x="422275" y="1241425"/>
            <a:ext cx="5953125" cy="334962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3" name="Google Shape;203;p17:notes"/>
          <p:cNvSpPr txBox="1"/>
          <p:nvPr>
            <p:ph idx="1" type="body"/>
          </p:nvPr>
        </p:nvSpPr>
        <p:spPr>
          <a:xfrm>
            <a:off x="679768" y="4777958"/>
            <a:ext cx="5438140" cy="3909239"/>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4" name="Google Shape;204;p17:notes"/>
          <p:cNvSpPr txBox="1"/>
          <p:nvPr>
            <p:ph idx="12" type="sldNum"/>
          </p:nvPr>
        </p:nvSpPr>
        <p:spPr>
          <a:xfrm>
            <a:off x="3850443" y="9430091"/>
            <a:ext cx="2945659" cy="498134"/>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8" name="Shape 208"/>
        <p:cNvGrpSpPr/>
        <p:nvPr/>
      </p:nvGrpSpPr>
      <p:grpSpPr>
        <a:xfrm>
          <a:off x="0" y="0"/>
          <a:ext cx="0" cy="0"/>
          <a:chOff x="0" y="0"/>
          <a:chExt cx="0" cy="0"/>
        </a:xfrm>
      </p:grpSpPr>
      <p:sp>
        <p:nvSpPr>
          <p:cNvPr id="209" name="Google Shape;209;p18:notes"/>
          <p:cNvSpPr/>
          <p:nvPr>
            <p:ph idx="2" type="sldImg"/>
          </p:nvPr>
        </p:nvSpPr>
        <p:spPr>
          <a:xfrm>
            <a:off x="422275" y="1241425"/>
            <a:ext cx="5953125" cy="334962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10" name="Google Shape;210;p18:notes"/>
          <p:cNvSpPr txBox="1"/>
          <p:nvPr>
            <p:ph idx="1" type="body"/>
          </p:nvPr>
        </p:nvSpPr>
        <p:spPr>
          <a:xfrm>
            <a:off x="679768" y="4777958"/>
            <a:ext cx="5438140" cy="3909239"/>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1" name="Google Shape;211;p18:notes"/>
          <p:cNvSpPr txBox="1"/>
          <p:nvPr>
            <p:ph idx="12" type="sldNum"/>
          </p:nvPr>
        </p:nvSpPr>
        <p:spPr>
          <a:xfrm>
            <a:off x="3850443" y="9430091"/>
            <a:ext cx="2945659" cy="498134"/>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5" name="Shape 215"/>
        <p:cNvGrpSpPr/>
        <p:nvPr/>
      </p:nvGrpSpPr>
      <p:grpSpPr>
        <a:xfrm>
          <a:off x="0" y="0"/>
          <a:ext cx="0" cy="0"/>
          <a:chOff x="0" y="0"/>
          <a:chExt cx="0" cy="0"/>
        </a:xfrm>
      </p:grpSpPr>
      <p:sp>
        <p:nvSpPr>
          <p:cNvPr id="216" name="Google Shape;216;p19:notes"/>
          <p:cNvSpPr/>
          <p:nvPr>
            <p:ph idx="2" type="sldImg"/>
          </p:nvPr>
        </p:nvSpPr>
        <p:spPr>
          <a:xfrm>
            <a:off x="422275" y="1241425"/>
            <a:ext cx="5953125" cy="334962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17" name="Google Shape;217;p19:notes"/>
          <p:cNvSpPr txBox="1"/>
          <p:nvPr>
            <p:ph idx="1" type="body"/>
          </p:nvPr>
        </p:nvSpPr>
        <p:spPr>
          <a:xfrm>
            <a:off x="679768" y="4777958"/>
            <a:ext cx="5438140" cy="3909239"/>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8" name="Google Shape;218;p19:notes"/>
          <p:cNvSpPr txBox="1"/>
          <p:nvPr>
            <p:ph idx="12" type="sldNum"/>
          </p:nvPr>
        </p:nvSpPr>
        <p:spPr>
          <a:xfrm>
            <a:off x="3850443" y="9430091"/>
            <a:ext cx="2945659" cy="498134"/>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2" name="Shape 222"/>
        <p:cNvGrpSpPr/>
        <p:nvPr/>
      </p:nvGrpSpPr>
      <p:grpSpPr>
        <a:xfrm>
          <a:off x="0" y="0"/>
          <a:ext cx="0" cy="0"/>
          <a:chOff x="0" y="0"/>
          <a:chExt cx="0" cy="0"/>
        </a:xfrm>
      </p:grpSpPr>
      <p:sp>
        <p:nvSpPr>
          <p:cNvPr id="223" name="Google Shape;223;p20:notes"/>
          <p:cNvSpPr/>
          <p:nvPr>
            <p:ph idx="2" type="sldImg"/>
          </p:nvPr>
        </p:nvSpPr>
        <p:spPr>
          <a:xfrm>
            <a:off x="422275" y="1241425"/>
            <a:ext cx="5953125" cy="334962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24" name="Google Shape;224;p20:notes"/>
          <p:cNvSpPr txBox="1"/>
          <p:nvPr>
            <p:ph idx="1" type="body"/>
          </p:nvPr>
        </p:nvSpPr>
        <p:spPr>
          <a:xfrm>
            <a:off x="679768" y="4777958"/>
            <a:ext cx="5438140" cy="3909239"/>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5" name="Google Shape;225;p20:notes"/>
          <p:cNvSpPr txBox="1"/>
          <p:nvPr>
            <p:ph idx="12" type="sldNum"/>
          </p:nvPr>
        </p:nvSpPr>
        <p:spPr>
          <a:xfrm>
            <a:off x="3850443" y="9430091"/>
            <a:ext cx="2945659" cy="498134"/>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9" name="Shape 229"/>
        <p:cNvGrpSpPr/>
        <p:nvPr/>
      </p:nvGrpSpPr>
      <p:grpSpPr>
        <a:xfrm>
          <a:off x="0" y="0"/>
          <a:ext cx="0" cy="0"/>
          <a:chOff x="0" y="0"/>
          <a:chExt cx="0" cy="0"/>
        </a:xfrm>
      </p:grpSpPr>
      <p:sp>
        <p:nvSpPr>
          <p:cNvPr id="230" name="Google Shape;230;p21:notes"/>
          <p:cNvSpPr/>
          <p:nvPr>
            <p:ph idx="2" type="sldImg"/>
          </p:nvPr>
        </p:nvSpPr>
        <p:spPr>
          <a:xfrm>
            <a:off x="422275" y="1241425"/>
            <a:ext cx="5953125" cy="334962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31" name="Google Shape;231;p21:notes"/>
          <p:cNvSpPr txBox="1"/>
          <p:nvPr>
            <p:ph idx="1" type="body"/>
          </p:nvPr>
        </p:nvSpPr>
        <p:spPr>
          <a:xfrm>
            <a:off x="679768" y="4777958"/>
            <a:ext cx="5438140" cy="3909239"/>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2" name="Google Shape;232;p21:notes"/>
          <p:cNvSpPr txBox="1"/>
          <p:nvPr>
            <p:ph idx="12" type="sldNum"/>
          </p:nvPr>
        </p:nvSpPr>
        <p:spPr>
          <a:xfrm>
            <a:off x="3850443" y="9430091"/>
            <a:ext cx="2945659" cy="498134"/>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6" name="Shape 236"/>
        <p:cNvGrpSpPr/>
        <p:nvPr/>
      </p:nvGrpSpPr>
      <p:grpSpPr>
        <a:xfrm>
          <a:off x="0" y="0"/>
          <a:ext cx="0" cy="0"/>
          <a:chOff x="0" y="0"/>
          <a:chExt cx="0" cy="0"/>
        </a:xfrm>
      </p:grpSpPr>
      <p:sp>
        <p:nvSpPr>
          <p:cNvPr id="237" name="Google Shape;237;p22:notes"/>
          <p:cNvSpPr/>
          <p:nvPr>
            <p:ph idx="2" type="sldImg"/>
          </p:nvPr>
        </p:nvSpPr>
        <p:spPr>
          <a:xfrm>
            <a:off x="422275" y="1241425"/>
            <a:ext cx="5953125" cy="334962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38" name="Google Shape;238;p22:notes"/>
          <p:cNvSpPr txBox="1"/>
          <p:nvPr>
            <p:ph idx="1" type="body"/>
          </p:nvPr>
        </p:nvSpPr>
        <p:spPr>
          <a:xfrm>
            <a:off x="679768" y="4777958"/>
            <a:ext cx="5438140" cy="3909239"/>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9" name="Google Shape;239;p22:notes"/>
          <p:cNvSpPr txBox="1"/>
          <p:nvPr>
            <p:ph idx="12" type="sldNum"/>
          </p:nvPr>
        </p:nvSpPr>
        <p:spPr>
          <a:xfrm>
            <a:off x="3850443" y="9430091"/>
            <a:ext cx="2945659" cy="498134"/>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3" name="Shape 243"/>
        <p:cNvGrpSpPr/>
        <p:nvPr/>
      </p:nvGrpSpPr>
      <p:grpSpPr>
        <a:xfrm>
          <a:off x="0" y="0"/>
          <a:ext cx="0" cy="0"/>
          <a:chOff x="0" y="0"/>
          <a:chExt cx="0" cy="0"/>
        </a:xfrm>
      </p:grpSpPr>
      <p:sp>
        <p:nvSpPr>
          <p:cNvPr id="244" name="Google Shape;244;p23:notes"/>
          <p:cNvSpPr/>
          <p:nvPr>
            <p:ph idx="2" type="sldImg"/>
          </p:nvPr>
        </p:nvSpPr>
        <p:spPr>
          <a:xfrm>
            <a:off x="422275" y="1241425"/>
            <a:ext cx="5953125" cy="334962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45" name="Google Shape;245;p23:notes"/>
          <p:cNvSpPr txBox="1"/>
          <p:nvPr>
            <p:ph idx="1" type="body"/>
          </p:nvPr>
        </p:nvSpPr>
        <p:spPr>
          <a:xfrm>
            <a:off x="679768" y="4777958"/>
            <a:ext cx="5438140" cy="3909239"/>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46" name="Google Shape;246;p23:notes"/>
          <p:cNvSpPr txBox="1"/>
          <p:nvPr>
            <p:ph idx="12" type="sldNum"/>
          </p:nvPr>
        </p:nvSpPr>
        <p:spPr>
          <a:xfrm>
            <a:off x="3850443" y="9430091"/>
            <a:ext cx="2945659" cy="498134"/>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0" name="Shape 250"/>
        <p:cNvGrpSpPr/>
        <p:nvPr/>
      </p:nvGrpSpPr>
      <p:grpSpPr>
        <a:xfrm>
          <a:off x="0" y="0"/>
          <a:ext cx="0" cy="0"/>
          <a:chOff x="0" y="0"/>
          <a:chExt cx="0" cy="0"/>
        </a:xfrm>
      </p:grpSpPr>
      <p:sp>
        <p:nvSpPr>
          <p:cNvPr id="251" name="Google Shape;251;p24:notes"/>
          <p:cNvSpPr/>
          <p:nvPr>
            <p:ph idx="2" type="sldImg"/>
          </p:nvPr>
        </p:nvSpPr>
        <p:spPr>
          <a:xfrm>
            <a:off x="422275" y="1241425"/>
            <a:ext cx="5953125" cy="334962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52" name="Google Shape;252;p24:notes"/>
          <p:cNvSpPr txBox="1"/>
          <p:nvPr>
            <p:ph idx="1" type="body"/>
          </p:nvPr>
        </p:nvSpPr>
        <p:spPr>
          <a:xfrm>
            <a:off x="679768" y="4777958"/>
            <a:ext cx="5438140" cy="3909239"/>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53" name="Google Shape;253;p24:notes"/>
          <p:cNvSpPr txBox="1"/>
          <p:nvPr>
            <p:ph idx="12" type="sldNum"/>
          </p:nvPr>
        </p:nvSpPr>
        <p:spPr>
          <a:xfrm>
            <a:off x="3850443" y="9430091"/>
            <a:ext cx="2945659" cy="498134"/>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7" name="Shape 257"/>
        <p:cNvGrpSpPr/>
        <p:nvPr/>
      </p:nvGrpSpPr>
      <p:grpSpPr>
        <a:xfrm>
          <a:off x="0" y="0"/>
          <a:ext cx="0" cy="0"/>
          <a:chOff x="0" y="0"/>
          <a:chExt cx="0" cy="0"/>
        </a:xfrm>
      </p:grpSpPr>
      <p:sp>
        <p:nvSpPr>
          <p:cNvPr id="258" name="Google Shape;258;p25:notes"/>
          <p:cNvSpPr/>
          <p:nvPr>
            <p:ph idx="2" type="sldImg"/>
          </p:nvPr>
        </p:nvSpPr>
        <p:spPr>
          <a:xfrm>
            <a:off x="422275" y="1241425"/>
            <a:ext cx="5953125" cy="334962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59" name="Google Shape;259;p25:notes"/>
          <p:cNvSpPr txBox="1"/>
          <p:nvPr>
            <p:ph idx="1" type="body"/>
          </p:nvPr>
        </p:nvSpPr>
        <p:spPr>
          <a:xfrm>
            <a:off x="679768" y="4777958"/>
            <a:ext cx="5438140" cy="3909239"/>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60" name="Google Shape;260;p25:notes"/>
          <p:cNvSpPr txBox="1"/>
          <p:nvPr>
            <p:ph idx="12" type="sldNum"/>
          </p:nvPr>
        </p:nvSpPr>
        <p:spPr>
          <a:xfrm>
            <a:off x="3850443" y="9430091"/>
            <a:ext cx="2945659" cy="498134"/>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4" name="Shape 264"/>
        <p:cNvGrpSpPr/>
        <p:nvPr/>
      </p:nvGrpSpPr>
      <p:grpSpPr>
        <a:xfrm>
          <a:off x="0" y="0"/>
          <a:ext cx="0" cy="0"/>
          <a:chOff x="0" y="0"/>
          <a:chExt cx="0" cy="0"/>
        </a:xfrm>
      </p:grpSpPr>
      <p:sp>
        <p:nvSpPr>
          <p:cNvPr id="265" name="Google Shape;265;p26:notes"/>
          <p:cNvSpPr/>
          <p:nvPr>
            <p:ph idx="2" type="sldImg"/>
          </p:nvPr>
        </p:nvSpPr>
        <p:spPr>
          <a:xfrm>
            <a:off x="422275" y="1241425"/>
            <a:ext cx="5953125" cy="334962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66" name="Google Shape;266;p26:notes"/>
          <p:cNvSpPr txBox="1"/>
          <p:nvPr>
            <p:ph idx="1" type="body"/>
          </p:nvPr>
        </p:nvSpPr>
        <p:spPr>
          <a:xfrm>
            <a:off x="679768" y="4777958"/>
            <a:ext cx="5438140" cy="3909239"/>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67" name="Google Shape;267;p26:notes"/>
          <p:cNvSpPr txBox="1"/>
          <p:nvPr>
            <p:ph idx="12" type="sldNum"/>
          </p:nvPr>
        </p:nvSpPr>
        <p:spPr>
          <a:xfrm>
            <a:off x="3850443" y="9430091"/>
            <a:ext cx="2945659" cy="498134"/>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1" name="Shape 271"/>
        <p:cNvGrpSpPr/>
        <p:nvPr/>
      </p:nvGrpSpPr>
      <p:grpSpPr>
        <a:xfrm>
          <a:off x="0" y="0"/>
          <a:ext cx="0" cy="0"/>
          <a:chOff x="0" y="0"/>
          <a:chExt cx="0" cy="0"/>
        </a:xfrm>
      </p:grpSpPr>
      <p:sp>
        <p:nvSpPr>
          <p:cNvPr id="272" name="Google Shape;272;p27:notes"/>
          <p:cNvSpPr/>
          <p:nvPr>
            <p:ph idx="2" type="sldImg"/>
          </p:nvPr>
        </p:nvSpPr>
        <p:spPr>
          <a:xfrm>
            <a:off x="422275" y="1241425"/>
            <a:ext cx="5953125" cy="334962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73" name="Google Shape;273;p27:notes"/>
          <p:cNvSpPr txBox="1"/>
          <p:nvPr>
            <p:ph idx="1" type="body"/>
          </p:nvPr>
        </p:nvSpPr>
        <p:spPr>
          <a:xfrm>
            <a:off x="679768" y="4777958"/>
            <a:ext cx="5438140" cy="3909239"/>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74" name="Google Shape;274;p27:notes"/>
          <p:cNvSpPr txBox="1"/>
          <p:nvPr>
            <p:ph idx="12" type="sldNum"/>
          </p:nvPr>
        </p:nvSpPr>
        <p:spPr>
          <a:xfrm>
            <a:off x="3850443" y="9430091"/>
            <a:ext cx="2945659" cy="498134"/>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8" name="Shape 278"/>
        <p:cNvGrpSpPr/>
        <p:nvPr/>
      </p:nvGrpSpPr>
      <p:grpSpPr>
        <a:xfrm>
          <a:off x="0" y="0"/>
          <a:ext cx="0" cy="0"/>
          <a:chOff x="0" y="0"/>
          <a:chExt cx="0" cy="0"/>
        </a:xfrm>
      </p:grpSpPr>
      <p:sp>
        <p:nvSpPr>
          <p:cNvPr id="279" name="Google Shape;279;p28:notes"/>
          <p:cNvSpPr/>
          <p:nvPr>
            <p:ph idx="2" type="sldImg"/>
          </p:nvPr>
        </p:nvSpPr>
        <p:spPr>
          <a:xfrm>
            <a:off x="422275" y="1241425"/>
            <a:ext cx="5953125" cy="334962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80" name="Google Shape;280;p28:notes"/>
          <p:cNvSpPr txBox="1"/>
          <p:nvPr>
            <p:ph idx="1" type="body"/>
          </p:nvPr>
        </p:nvSpPr>
        <p:spPr>
          <a:xfrm>
            <a:off x="679768" y="4777958"/>
            <a:ext cx="5438140" cy="3909239"/>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81" name="Google Shape;281;p28:notes"/>
          <p:cNvSpPr txBox="1"/>
          <p:nvPr>
            <p:ph idx="12" type="sldNum"/>
          </p:nvPr>
        </p:nvSpPr>
        <p:spPr>
          <a:xfrm>
            <a:off x="3850443" y="9430091"/>
            <a:ext cx="2945659" cy="498134"/>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5" name="Shape 285"/>
        <p:cNvGrpSpPr/>
        <p:nvPr/>
      </p:nvGrpSpPr>
      <p:grpSpPr>
        <a:xfrm>
          <a:off x="0" y="0"/>
          <a:ext cx="0" cy="0"/>
          <a:chOff x="0" y="0"/>
          <a:chExt cx="0" cy="0"/>
        </a:xfrm>
      </p:grpSpPr>
      <p:sp>
        <p:nvSpPr>
          <p:cNvPr id="286" name="Google Shape;286;p29:notes"/>
          <p:cNvSpPr/>
          <p:nvPr>
            <p:ph idx="2" type="sldImg"/>
          </p:nvPr>
        </p:nvSpPr>
        <p:spPr>
          <a:xfrm>
            <a:off x="422275" y="1241425"/>
            <a:ext cx="5953125" cy="334962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87" name="Google Shape;287;p29:notes"/>
          <p:cNvSpPr txBox="1"/>
          <p:nvPr>
            <p:ph idx="1" type="body"/>
          </p:nvPr>
        </p:nvSpPr>
        <p:spPr>
          <a:xfrm>
            <a:off x="679768" y="4777958"/>
            <a:ext cx="5438140" cy="3909239"/>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88" name="Google Shape;288;p29:notes"/>
          <p:cNvSpPr txBox="1"/>
          <p:nvPr>
            <p:ph idx="12" type="sldNum"/>
          </p:nvPr>
        </p:nvSpPr>
        <p:spPr>
          <a:xfrm>
            <a:off x="3850443" y="9430091"/>
            <a:ext cx="2945659" cy="498134"/>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2" name="Shape 292"/>
        <p:cNvGrpSpPr/>
        <p:nvPr/>
      </p:nvGrpSpPr>
      <p:grpSpPr>
        <a:xfrm>
          <a:off x="0" y="0"/>
          <a:ext cx="0" cy="0"/>
          <a:chOff x="0" y="0"/>
          <a:chExt cx="0" cy="0"/>
        </a:xfrm>
      </p:grpSpPr>
      <p:sp>
        <p:nvSpPr>
          <p:cNvPr id="293" name="Google Shape;293;p30:notes"/>
          <p:cNvSpPr/>
          <p:nvPr>
            <p:ph idx="2" type="sldImg"/>
          </p:nvPr>
        </p:nvSpPr>
        <p:spPr>
          <a:xfrm>
            <a:off x="422275" y="1241425"/>
            <a:ext cx="5953125" cy="334962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94" name="Google Shape;294;p30:notes"/>
          <p:cNvSpPr txBox="1"/>
          <p:nvPr>
            <p:ph idx="1" type="body"/>
          </p:nvPr>
        </p:nvSpPr>
        <p:spPr>
          <a:xfrm>
            <a:off x="679768" y="4777958"/>
            <a:ext cx="5438140" cy="3909239"/>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95" name="Google Shape;295;p30:notes"/>
          <p:cNvSpPr txBox="1"/>
          <p:nvPr>
            <p:ph idx="12" type="sldNum"/>
          </p:nvPr>
        </p:nvSpPr>
        <p:spPr>
          <a:xfrm>
            <a:off x="3850443" y="9430091"/>
            <a:ext cx="2945659" cy="498134"/>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9" name="Shape 299"/>
        <p:cNvGrpSpPr/>
        <p:nvPr/>
      </p:nvGrpSpPr>
      <p:grpSpPr>
        <a:xfrm>
          <a:off x="0" y="0"/>
          <a:ext cx="0" cy="0"/>
          <a:chOff x="0" y="0"/>
          <a:chExt cx="0" cy="0"/>
        </a:xfrm>
      </p:grpSpPr>
      <p:sp>
        <p:nvSpPr>
          <p:cNvPr id="300" name="Google Shape;300;p31:notes"/>
          <p:cNvSpPr/>
          <p:nvPr>
            <p:ph idx="2" type="sldImg"/>
          </p:nvPr>
        </p:nvSpPr>
        <p:spPr>
          <a:xfrm>
            <a:off x="422275" y="1241425"/>
            <a:ext cx="5953125" cy="334962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01" name="Google Shape;301;p31:notes"/>
          <p:cNvSpPr txBox="1"/>
          <p:nvPr>
            <p:ph idx="1" type="body"/>
          </p:nvPr>
        </p:nvSpPr>
        <p:spPr>
          <a:xfrm>
            <a:off x="679768" y="4777958"/>
            <a:ext cx="5438140" cy="3909239"/>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02" name="Google Shape;302;p31:notes"/>
          <p:cNvSpPr txBox="1"/>
          <p:nvPr>
            <p:ph idx="12" type="sldNum"/>
          </p:nvPr>
        </p:nvSpPr>
        <p:spPr>
          <a:xfrm>
            <a:off x="3850443" y="9430091"/>
            <a:ext cx="2945659" cy="498134"/>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6" name="Shape 306"/>
        <p:cNvGrpSpPr/>
        <p:nvPr/>
      </p:nvGrpSpPr>
      <p:grpSpPr>
        <a:xfrm>
          <a:off x="0" y="0"/>
          <a:ext cx="0" cy="0"/>
          <a:chOff x="0" y="0"/>
          <a:chExt cx="0" cy="0"/>
        </a:xfrm>
      </p:grpSpPr>
      <p:sp>
        <p:nvSpPr>
          <p:cNvPr id="307" name="Google Shape;307;p32:notes"/>
          <p:cNvSpPr/>
          <p:nvPr>
            <p:ph idx="2" type="sldImg"/>
          </p:nvPr>
        </p:nvSpPr>
        <p:spPr>
          <a:xfrm>
            <a:off x="422275" y="1241425"/>
            <a:ext cx="5953125" cy="334962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08" name="Google Shape;308;p32:notes"/>
          <p:cNvSpPr txBox="1"/>
          <p:nvPr>
            <p:ph idx="1" type="body"/>
          </p:nvPr>
        </p:nvSpPr>
        <p:spPr>
          <a:xfrm>
            <a:off x="679768" y="4777958"/>
            <a:ext cx="5438140" cy="3909239"/>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09" name="Google Shape;309;p32:notes"/>
          <p:cNvSpPr txBox="1"/>
          <p:nvPr>
            <p:ph idx="12" type="sldNum"/>
          </p:nvPr>
        </p:nvSpPr>
        <p:spPr>
          <a:xfrm>
            <a:off x="3850443" y="9430091"/>
            <a:ext cx="2945659" cy="498134"/>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3" name="Shape 313"/>
        <p:cNvGrpSpPr/>
        <p:nvPr/>
      </p:nvGrpSpPr>
      <p:grpSpPr>
        <a:xfrm>
          <a:off x="0" y="0"/>
          <a:ext cx="0" cy="0"/>
          <a:chOff x="0" y="0"/>
          <a:chExt cx="0" cy="0"/>
        </a:xfrm>
      </p:grpSpPr>
      <p:sp>
        <p:nvSpPr>
          <p:cNvPr id="314" name="Google Shape;314;p33:notes"/>
          <p:cNvSpPr/>
          <p:nvPr>
            <p:ph idx="2" type="sldImg"/>
          </p:nvPr>
        </p:nvSpPr>
        <p:spPr>
          <a:xfrm>
            <a:off x="422275" y="1241425"/>
            <a:ext cx="5953125" cy="334962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15" name="Google Shape;315;p33:notes"/>
          <p:cNvSpPr txBox="1"/>
          <p:nvPr>
            <p:ph idx="1" type="body"/>
          </p:nvPr>
        </p:nvSpPr>
        <p:spPr>
          <a:xfrm>
            <a:off x="679768" y="4777958"/>
            <a:ext cx="5438140" cy="3909239"/>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16" name="Google Shape;316;p33:notes"/>
          <p:cNvSpPr txBox="1"/>
          <p:nvPr>
            <p:ph idx="12" type="sldNum"/>
          </p:nvPr>
        </p:nvSpPr>
        <p:spPr>
          <a:xfrm>
            <a:off x="3850443" y="9430091"/>
            <a:ext cx="2945659" cy="498134"/>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0" name="Shape 320"/>
        <p:cNvGrpSpPr/>
        <p:nvPr/>
      </p:nvGrpSpPr>
      <p:grpSpPr>
        <a:xfrm>
          <a:off x="0" y="0"/>
          <a:ext cx="0" cy="0"/>
          <a:chOff x="0" y="0"/>
          <a:chExt cx="0" cy="0"/>
        </a:xfrm>
      </p:grpSpPr>
      <p:sp>
        <p:nvSpPr>
          <p:cNvPr id="321" name="Google Shape;321;p34:notes"/>
          <p:cNvSpPr/>
          <p:nvPr>
            <p:ph idx="2" type="sldImg"/>
          </p:nvPr>
        </p:nvSpPr>
        <p:spPr>
          <a:xfrm>
            <a:off x="422275" y="1241425"/>
            <a:ext cx="5953125" cy="334962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22" name="Google Shape;322;p34:notes"/>
          <p:cNvSpPr txBox="1"/>
          <p:nvPr>
            <p:ph idx="1" type="body"/>
          </p:nvPr>
        </p:nvSpPr>
        <p:spPr>
          <a:xfrm>
            <a:off x="679768" y="4777958"/>
            <a:ext cx="5438140" cy="3909239"/>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23" name="Google Shape;323;p34:notes"/>
          <p:cNvSpPr txBox="1"/>
          <p:nvPr>
            <p:ph idx="12" type="sldNum"/>
          </p:nvPr>
        </p:nvSpPr>
        <p:spPr>
          <a:xfrm>
            <a:off x="3850443" y="9430091"/>
            <a:ext cx="2945659" cy="498134"/>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5" name="Shape 15"/>
        <p:cNvGrpSpPr/>
        <p:nvPr/>
      </p:nvGrpSpPr>
      <p:grpSpPr>
        <a:xfrm>
          <a:off x="0" y="0"/>
          <a:ext cx="0" cy="0"/>
          <a:chOff x="0" y="0"/>
          <a:chExt cx="0" cy="0"/>
        </a:xfrm>
      </p:grpSpPr>
      <p:sp>
        <p:nvSpPr>
          <p:cNvPr id="16" name="Google Shape;16;p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7" name="Google Shape;17;p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 name="Google Shape;18;p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9" name="Shape 19"/>
        <p:cNvGrpSpPr/>
        <p:nvPr/>
      </p:nvGrpSpPr>
      <p:grpSpPr>
        <a:xfrm>
          <a:off x="0" y="0"/>
          <a:ext cx="0" cy="0"/>
          <a:chOff x="0" y="0"/>
          <a:chExt cx="0" cy="0"/>
        </a:xfrm>
      </p:grpSpPr>
      <p:sp>
        <p:nvSpPr>
          <p:cNvPr id="20" name="Google Shape;20;p3"/>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1" name="Google Shape;21;p3"/>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22" name="Google Shape;22;p3"/>
          <p:cNvSpPr txBox="1"/>
          <p:nvPr>
            <p:ph idx="11" type="ftr"/>
          </p:nvPr>
        </p:nvSpPr>
        <p:spPr>
          <a:xfrm>
            <a:off x="4479471" y="6356349"/>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cxnSp>
        <p:nvCxnSpPr>
          <p:cNvPr id="23" name="Google Shape;23;p3"/>
          <p:cNvCxnSpPr/>
          <p:nvPr/>
        </p:nvCxnSpPr>
        <p:spPr>
          <a:xfrm flipH="1" rot="10800000">
            <a:off x="1532164" y="334737"/>
            <a:ext cx="9144000" cy="8163"/>
          </a:xfrm>
          <a:prstGeom prst="straightConnector1">
            <a:avLst/>
          </a:prstGeom>
          <a:noFill/>
          <a:ln cap="flat" cmpd="sng" w="12700">
            <a:solidFill>
              <a:srgbClr val="A50021"/>
            </a:solidFill>
            <a:prstDash val="solid"/>
            <a:miter lim="800000"/>
            <a:headEnd len="sm" w="sm" type="none"/>
            <a:tailEnd len="sm" w="sm" type="none"/>
          </a:ln>
        </p:spPr>
      </p:cxnSp>
      <p:cxnSp>
        <p:nvCxnSpPr>
          <p:cNvPr id="24" name="Google Shape;24;p3"/>
          <p:cNvCxnSpPr/>
          <p:nvPr/>
        </p:nvCxnSpPr>
        <p:spPr>
          <a:xfrm flipH="1" rot="10800000">
            <a:off x="1524000" y="5998030"/>
            <a:ext cx="9144000" cy="8163"/>
          </a:xfrm>
          <a:prstGeom prst="straightConnector1">
            <a:avLst/>
          </a:prstGeom>
          <a:noFill/>
          <a:ln cap="flat" cmpd="sng" w="12700">
            <a:solidFill>
              <a:srgbClr val="A50021"/>
            </a:solidFill>
            <a:prstDash val="solid"/>
            <a:miter lim="800000"/>
            <a:headEnd len="sm" w="sm" type="none"/>
            <a:tailEnd len="sm" w="sm" type="none"/>
          </a:ln>
        </p:spPr>
      </p:cxnSp>
      <p:pic>
        <p:nvPicPr>
          <p:cNvPr descr="lmslogo" id="25" name="Google Shape;25;p3"/>
          <p:cNvPicPr preferRelativeResize="0"/>
          <p:nvPr/>
        </p:nvPicPr>
        <p:blipFill rotWithShape="1">
          <a:blip r:embed="rId2">
            <a:alphaModFix/>
          </a:blip>
          <a:srcRect b="0" l="0" r="0" t="0"/>
          <a:stretch/>
        </p:blipFill>
        <p:spPr>
          <a:xfrm>
            <a:off x="9444038" y="6324599"/>
            <a:ext cx="1223962" cy="396875"/>
          </a:xfrm>
          <a:prstGeom prst="rect">
            <a:avLst/>
          </a:prstGeom>
          <a:noFill/>
          <a:ln>
            <a:noFill/>
          </a:ln>
        </p:spPr>
      </p:pic>
      <p:sp>
        <p:nvSpPr>
          <p:cNvPr id="26" name="Google Shape;26;p3"/>
          <p:cNvSpPr txBox="1"/>
          <p:nvPr/>
        </p:nvSpPr>
        <p:spPr>
          <a:xfrm>
            <a:off x="395288" y="6245225"/>
            <a:ext cx="2133600" cy="476250"/>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fr-FR" sz="1300" u="none" cap="none" strike="noStrike">
                <a:solidFill>
                  <a:srgbClr val="AC0000"/>
                </a:solidFill>
                <a:latin typeface="Calibri"/>
                <a:ea typeface="Calibri"/>
                <a:cs typeface="Calibri"/>
                <a:sym typeface="Calibri"/>
              </a:rPr>
              <a:t>‹#›</a:t>
            </a:fld>
            <a:endParaRPr b="0" i="0" sz="1300" u="none" cap="none" strike="noStrike">
              <a:solidFill>
                <a:srgbClr val="AC0000"/>
              </a:solidFill>
              <a:latin typeface="Calibri"/>
              <a:ea typeface="Calibri"/>
              <a:cs typeface="Calibri"/>
              <a:sym typeface="Calibri"/>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7" name="Shape 27"/>
        <p:cNvGrpSpPr/>
        <p:nvPr/>
      </p:nvGrpSpPr>
      <p:grpSpPr>
        <a:xfrm>
          <a:off x="0" y="0"/>
          <a:ext cx="0" cy="0"/>
          <a:chOff x="0" y="0"/>
          <a:chExt cx="0" cy="0"/>
        </a:xfrm>
      </p:grpSpPr>
      <p:sp>
        <p:nvSpPr>
          <p:cNvPr id="28" name="Google Shape;28;p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9" name="Google Shape;29;p4"/>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0" name="Google Shape;30;p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 name="Google Shape;31;p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fr-FR"/>
              <a:t>‹#›</a:t>
            </a:fld>
            <a:endParaRPr/>
          </a:p>
        </p:txBody>
      </p:sp>
      <p:cxnSp>
        <p:nvCxnSpPr>
          <p:cNvPr id="32" name="Google Shape;32;p4"/>
          <p:cNvCxnSpPr/>
          <p:nvPr/>
        </p:nvCxnSpPr>
        <p:spPr>
          <a:xfrm>
            <a:off x="838200" y="365125"/>
            <a:ext cx="10515600" cy="0"/>
          </a:xfrm>
          <a:prstGeom prst="straightConnector1">
            <a:avLst/>
          </a:prstGeom>
          <a:noFill/>
          <a:ln cap="flat" cmpd="sng" w="12700">
            <a:solidFill>
              <a:srgbClr val="A50021"/>
            </a:solidFill>
            <a:prstDash val="solid"/>
            <a:miter lim="800000"/>
            <a:headEnd len="sm" w="sm" type="none"/>
            <a:tailEnd len="sm" w="sm" type="none"/>
          </a:ln>
        </p:spPr>
      </p:cxnSp>
      <p:cxnSp>
        <p:nvCxnSpPr>
          <p:cNvPr id="33" name="Google Shape;33;p4"/>
          <p:cNvCxnSpPr/>
          <p:nvPr/>
        </p:nvCxnSpPr>
        <p:spPr>
          <a:xfrm>
            <a:off x="838200" y="6188302"/>
            <a:ext cx="10515600" cy="0"/>
          </a:xfrm>
          <a:prstGeom prst="straightConnector1">
            <a:avLst/>
          </a:prstGeom>
          <a:noFill/>
          <a:ln cap="flat" cmpd="sng" w="12700">
            <a:solidFill>
              <a:srgbClr val="A50021"/>
            </a:solidFill>
            <a:prstDash val="solid"/>
            <a:miter lim="800000"/>
            <a:headEnd len="sm" w="sm" type="none"/>
            <a:tailEnd len="sm" w="sm" type="none"/>
          </a:ln>
        </p:spPr>
      </p:cxnSp>
      <p:sp>
        <p:nvSpPr>
          <p:cNvPr id="34" name="Google Shape;34;p4"/>
          <p:cNvSpPr txBox="1"/>
          <p:nvPr/>
        </p:nvSpPr>
        <p:spPr>
          <a:xfrm>
            <a:off x="395288" y="6245225"/>
            <a:ext cx="2133600" cy="476250"/>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fr-FR" sz="1300" u="none" cap="none" strike="noStrike">
                <a:solidFill>
                  <a:srgbClr val="AC0000"/>
                </a:solidFill>
                <a:latin typeface="Calibri"/>
                <a:ea typeface="Calibri"/>
                <a:cs typeface="Calibri"/>
                <a:sym typeface="Calibri"/>
              </a:rPr>
              <a:t>‹#›</a:t>
            </a:fld>
            <a:endParaRPr b="0" i="0" sz="1300" u="none" cap="none" strike="noStrike">
              <a:solidFill>
                <a:srgbClr val="AC0000"/>
              </a:solidFill>
              <a:latin typeface="Calibri"/>
              <a:ea typeface="Calibri"/>
              <a:cs typeface="Calibri"/>
              <a:sym typeface="Calibri"/>
            </a:endParaRPr>
          </a:p>
        </p:txBody>
      </p:sp>
      <p:pic>
        <p:nvPicPr>
          <p:cNvPr descr="lmslogo" id="35" name="Google Shape;35;p4"/>
          <p:cNvPicPr preferRelativeResize="0"/>
          <p:nvPr/>
        </p:nvPicPr>
        <p:blipFill rotWithShape="1">
          <a:blip r:embed="rId2">
            <a:alphaModFix/>
          </a:blip>
          <a:srcRect b="0" l="0" r="0" t="0"/>
          <a:stretch/>
        </p:blipFill>
        <p:spPr>
          <a:xfrm>
            <a:off x="9444038" y="6324599"/>
            <a:ext cx="1223962" cy="396875"/>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36" name="Shape 36"/>
        <p:cNvGrpSpPr/>
        <p:nvPr/>
      </p:nvGrpSpPr>
      <p:grpSpPr>
        <a:xfrm>
          <a:off x="0" y="0"/>
          <a:ext cx="0" cy="0"/>
          <a:chOff x="0" y="0"/>
          <a:chExt cx="0" cy="0"/>
        </a:xfrm>
      </p:grpSpPr>
      <p:sp>
        <p:nvSpPr>
          <p:cNvPr id="37" name="Google Shape;37;p5"/>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8" name="Google Shape;38;p5"/>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39" name="Google Shape;39;p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0" name="Google Shape;40;p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1" name="Google Shape;41;p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42" name="Shape 42"/>
        <p:cNvGrpSpPr/>
        <p:nvPr/>
      </p:nvGrpSpPr>
      <p:grpSpPr>
        <a:xfrm>
          <a:off x="0" y="0"/>
          <a:ext cx="0" cy="0"/>
          <a:chOff x="0" y="0"/>
          <a:chExt cx="0" cy="0"/>
        </a:xfrm>
      </p:grpSpPr>
      <p:sp>
        <p:nvSpPr>
          <p:cNvPr id="43" name="Google Shape;43;p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4" name="Google Shape;44;p6"/>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5" name="Google Shape;45;p6"/>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6" name="Google Shape;46;p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7" name="Google Shape;47;p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9" name="Shape 49"/>
        <p:cNvGrpSpPr/>
        <p:nvPr/>
      </p:nvGrpSpPr>
      <p:grpSpPr>
        <a:xfrm>
          <a:off x="0" y="0"/>
          <a:ext cx="0" cy="0"/>
          <a:chOff x="0" y="0"/>
          <a:chExt cx="0" cy="0"/>
        </a:xfrm>
      </p:grpSpPr>
      <p:sp>
        <p:nvSpPr>
          <p:cNvPr id="50" name="Google Shape;50;p7"/>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1" name="Google Shape;51;p7"/>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52" name="Google Shape;52;p7"/>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3" name="Google Shape;53;p7"/>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54" name="Google Shape;54;p7"/>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5" name="Google Shape;55;p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6" name="Google Shape;56;p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7" name="Google Shape;57;p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8" name="Shape 58"/>
        <p:cNvGrpSpPr/>
        <p:nvPr/>
      </p:nvGrpSpPr>
      <p:grpSpPr>
        <a:xfrm>
          <a:off x="0" y="0"/>
          <a:ext cx="0" cy="0"/>
          <a:chOff x="0" y="0"/>
          <a:chExt cx="0" cy="0"/>
        </a:xfrm>
      </p:grpSpPr>
      <p:sp>
        <p:nvSpPr>
          <p:cNvPr id="59" name="Google Shape;59;p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0" name="Google Shape;60;p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1" name="Google Shape;61;p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2" name="Google Shape;62;p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63" name="Shape 63"/>
        <p:cNvGrpSpPr/>
        <p:nvPr/>
      </p:nvGrpSpPr>
      <p:grpSpPr>
        <a:xfrm>
          <a:off x="0" y="0"/>
          <a:ext cx="0" cy="0"/>
          <a:chOff x="0" y="0"/>
          <a:chExt cx="0" cy="0"/>
        </a:xfrm>
      </p:grpSpPr>
      <p:sp>
        <p:nvSpPr>
          <p:cNvPr id="64" name="Google Shape;64;p9"/>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5" name="Google Shape;65;p9"/>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66" name="Google Shape;66;p9"/>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7" name="Google Shape;67;p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8" name="Google Shape;68;p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9" name="Google Shape;69;p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70" name="Shape 70"/>
        <p:cNvGrpSpPr/>
        <p:nvPr/>
      </p:nvGrpSpPr>
      <p:grpSpPr>
        <a:xfrm>
          <a:off x="0" y="0"/>
          <a:ext cx="0" cy="0"/>
          <a:chOff x="0" y="0"/>
          <a:chExt cx="0" cy="0"/>
        </a:xfrm>
      </p:grpSpPr>
      <p:sp>
        <p:nvSpPr>
          <p:cNvPr id="71" name="Google Shape;71;p10"/>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2" name="Google Shape;72;p10"/>
          <p:cNvSpPr/>
          <p:nvPr>
            <p:ph idx="2" type="pic"/>
          </p:nvPr>
        </p:nvSpPr>
        <p:spPr>
          <a:xfrm>
            <a:off x="5183188" y="987425"/>
            <a:ext cx="6172200" cy="4873625"/>
          </a:xfrm>
          <a:prstGeom prst="rect">
            <a:avLst/>
          </a:prstGeom>
          <a:noFill/>
          <a:ln>
            <a:noFill/>
          </a:ln>
        </p:spPr>
      </p:sp>
      <p:sp>
        <p:nvSpPr>
          <p:cNvPr id="73" name="Google Shape;73;p10"/>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74" name="Google Shape;74;p1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5" name="Google Shape;75;p1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6" name="Google Shape;76;p1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77" name="Shape 77"/>
        <p:cNvGrpSpPr/>
        <p:nvPr/>
      </p:nvGrpSpPr>
      <p:grpSpPr>
        <a:xfrm>
          <a:off x="0" y="0"/>
          <a:ext cx="0" cy="0"/>
          <a:chOff x="0" y="0"/>
          <a:chExt cx="0" cy="0"/>
        </a:xfrm>
      </p:grpSpPr>
      <p:sp>
        <p:nvSpPr>
          <p:cNvPr id="78" name="Google Shape;78;p1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9" name="Google Shape;79;p11"/>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0" name="Google Shape;80;p1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1" name="Google Shape;81;p1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1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83" name="Shape 83"/>
        <p:cNvGrpSpPr/>
        <p:nvPr/>
      </p:nvGrpSpPr>
      <p:grpSpPr>
        <a:xfrm>
          <a:off x="0" y="0"/>
          <a:ext cx="0" cy="0"/>
          <a:chOff x="0" y="0"/>
          <a:chExt cx="0" cy="0"/>
        </a:xfrm>
      </p:grpSpPr>
      <p:sp>
        <p:nvSpPr>
          <p:cNvPr id="84" name="Google Shape;84;p12"/>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5" name="Google Shape;85;p12"/>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6" name="Google Shape;86;p1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7" name="Google Shape;87;p1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8" name="Google Shape;88;p1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1"/>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2" name="Google Shape;12;p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3" name="Google Shape;13;p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4" name="Google Shape;14;p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fr-FR"/>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3.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4.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 name="Shape 93"/>
        <p:cNvGrpSpPr/>
        <p:nvPr/>
      </p:nvGrpSpPr>
      <p:grpSpPr>
        <a:xfrm>
          <a:off x="0" y="0"/>
          <a:ext cx="0" cy="0"/>
          <a:chOff x="0" y="0"/>
          <a:chExt cx="0" cy="0"/>
        </a:xfrm>
      </p:grpSpPr>
      <p:pic>
        <p:nvPicPr>
          <p:cNvPr id="94" name="Google Shape;94;p13"/>
          <p:cNvPicPr preferRelativeResize="0"/>
          <p:nvPr/>
        </p:nvPicPr>
        <p:blipFill rotWithShape="1">
          <a:blip r:embed="rId3">
            <a:alphaModFix/>
          </a:blip>
          <a:srcRect b="0" l="0" r="0" t="0"/>
          <a:stretch/>
        </p:blipFill>
        <p:spPr>
          <a:xfrm>
            <a:off x="0" y="0"/>
            <a:ext cx="12192000" cy="6858000"/>
          </a:xfrm>
          <a:prstGeom prst="rect">
            <a:avLst/>
          </a:prstGeom>
          <a:noFill/>
          <a:ln>
            <a:noFill/>
          </a:ln>
        </p:spPr>
      </p:pic>
      <p:pic>
        <p:nvPicPr>
          <p:cNvPr descr="lmslogo" id="95" name="Google Shape;95;p13"/>
          <p:cNvPicPr preferRelativeResize="0"/>
          <p:nvPr/>
        </p:nvPicPr>
        <p:blipFill rotWithShape="1">
          <a:blip r:embed="rId4">
            <a:alphaModFix/>
          </a:blip>
          <a:srcRect b="0" l="0" r="0" t="0"/>
          <a:stretch/>
        </p:blipFill>
        <p:spPr>
          <a:xfrm>
            <a:off x="7751764" y="5373689"/>
            <a:ext cx="2473325" cy="801687"/>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 name="Shape 99"/>
        <p:cNvGrpSpPr/>
        <p:nvPr/>
      </p:nvGrpSpPr>
      <p:grpSpPr>
        <a:xfrm>
          <a:off x="0" y="0"/>
          <a:ext cx="0" cy="0"/>
          <a:chOff x="0" y="0"/>
          <a:chExt cx="0" cy="0"/>
        </a:xfrm>
      </p:grpSpPr>
      <p:sp>
        <p:nvSpPr>
          <p:cNvPr id="100" name="Google Shape;100;p14"/>
          <p:cNvSpPr txBox="1"/>
          <p:nvPr>
            <p:ph type="ctrTitle"/>
          </p:nvPr>
        </p:nvSpPr>
        <p:spPr>
          <a:xfrm>
            <a:off x="1435100" y="1030637"/>
            <a:ext cx="9144000" cy="3596740"/>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dk1"/>
              </a:buClr>
              <a:buSzPts val="1800"/>
              <a:buFont typeface="Century"/>
              <a:buNone/>
            </a:pPr>
            <a:r>
              <a:rPr b="1" lang="fr-FR" sz="1800">
                <a:latin typeface="Century"/>
                <a:ea typeface="Century"/>
                <a:cs typeface="Century"/>
                <a:sym typeface="Century"/>
              </a:rPr>
              <a:t>________________________________________________</a:t>
            </a:r>
            <a:br>
              <a:rPr b="1" lang="fr-FR" sz="1800">
                <a:latin typeface="Century"/>
                <a:ea typeface="Century"/>
                <a:cs typeface="Century"/>
                <a:sym typeface="Century"/>
              </a:rPr>
            </a:br>
            <a:br>
              <a:rPr b="1" lang="fr-FR" sz="1800">
                <a:latin typeface="Century"/>
                <a:ea typeface="Century"/>
                <a:cs typeface="Century"/>
                <a:sym typeface="Century"/>
              </a:rPr>
            </a:br>
            <a:br>
              <a:rPr b="1" lang="fr-FR" sz="1800">
                <a:latin typeface="Century"/>
                <a:ea typeface="Century"/>
                <a:cs typeface="Century"/>
                <a:sym typeface="Century"/>
              </a:rPr>
            </a:br>
            <a:br>
              <a:rPr b="1" i="1" lang="fr-FR" sz="2000">
                <a:latin typeface="Century"/>
                <a:ea typeface="Century"/>
                <a:cs typeface="Century"/>
                <a:sym typeface="Century"/>
              </a:rPr>
            </a:br>
            <a:r>
              <a:rPr b="1" i="1" lang="fr-FR" sz="2000">
                <a:latin typeface="Century"/>
                <a:ea typeface="Century"/>
                <a:cs typeface="Century"/>
                <a:sym typeface="Century"/>
              </a:rPr>
              <a:t>CIVIL LAW VS. COMMON LAW IN CONSTRUCTION CONTRACTS</a:t>
            </a:r>
            <a:br>
              <a:rPr b="1" i="1" lang="fr-FR" sz="2000">
                <a:latin typeface="Century"/>
                <a:ea typeface="Century"/>
                <a:cs typeface="Century"/>
                <a:sym typeface="Century"/>
              </a:rPr>
            </a:br>
            <a:br>
              <a:rPr b="1" i="1" lang="fr-FR" sz="2000">
                <a:latin typeface="Century"/>
                <a:ea typeface="Century"/>
                <a:cs typeface="Century"/>
                <a:sym typeface="Century"/>
              </a:rPr>
            </a:br>
            <a:br>
              <a:rPr b="1" i="1" lang="fr-FR" sz="2000">
                <a:latin typeface="Century"/>
                <a:ea typeface="Century"/>
                <a:cs typeface="Century"/>
                <a:sym typeface="Century"/>
              </a:rPr>
            </a:br>
            <a:r>
              <a:rPr b="1" i="1" lang="fr-FR" sz="2000">
                <a:latin typeface="Century"/>
                <a:ea typeface="Century"/>
                <a:cs typeface="Century"/>
                <a:sym typeface="Century"/>
              </a:rPr>
              <a:t>by</a:t>
            </a:r>
            <a:br>
              <a:rPr b="1" i="1" lang="fr-FR" sz="2000">
                <a:latin typeface="Century"/>
                <a:ea typeface="Century"/>
                <a:cs typeface="Century"/>
                <a:sym typeface="Century"/>
              </a:rPr>
            </a:br>
            <a:br>
              <a:rPr b="1" i="1" lang="fr-FR" sz="2000">
                <a:latin typeface="Century"/>
                <a:ea typeface="Century"/>
                <a:cs typeface="Century"/>
                <a:sym typeface="Century"/>
              </a:rPr>
            </a:br>
            <a:br>
              <a:rPr b="1" i="1" lang="fr-FR" sz="2000">
                <a:latin typeface="Century"/>
                <a:ea typeface="Century"/>
                <a:cs typeface="Century"/>
                <a:sym typeface="Century"/>
              </a:rPr>
            </a:br>
            <a:r>
              <a:rPr b="1" i="1" lang="fr-FR" sz="2400">
                <a:latin typeface="Century"/>
                <a:ea typeface="Century"/>
                <a:cs typeface="Century"/>
                <a:sym typeface="Century"/>
              </a:rPr>
              <a:t>Renato Nazzini</a:t>
            </a:r>
            <a:br>
              <a:rPr b="1" lang="fr-FR" sz="1200"/>
            </a:br>
            <a:br>
              <a:rPr lang="fr-FR" sz="1200"/>
            </a:br>
            <a:endParaRPr sz="1200"/>
          </a:p>
        </p:txBody>
      </p:sp>
      <p:sp>
        <p:nvSpPr>
          <p:cNvPr id="101" name="Google Shape;101;p14"/>
          <p:cNvSpPr txBox="1"/>
          <p:nvPr>
            <p:ph idx="1" type="subTitle"/>
          </p:nvPr>
        </p:nvSpPr>
        <p:spPr>
          <a:xfrm>
            <a:off x="1524000" y="4761570"/>
            <a:ext cx="9144000" cy="792793"/>
          </a:xfrm>
          <a:prstGeom prst="rect">
            <a:avLst/>
          </a:prstGeom>
          <a:noFill/>
          <a:ln>
            <a:noFill/>
          </a:ln>
        </p:spPr>
        <p:txBody>
          <a:bodyPr anchorCtr="0" anchor="t" bIns="45700" lIns="91425" spcFirstLastPara="1" rIns="91425" wrap="square" tIns="45700">
            <a:normAutofit/>
          </a:bodyPr>
          <a:lstStyle/>
          <a:p>
            <a:pPr indent="0" lvl="0" marL="0" rtl="0" algn="ctr">
              <a:lnSpc>
                <a:spcPct val="90000"/>
              </a:lnSpc>
              <a:spcBef>
                <a:spcPts val="0"/>
              </a:spcBef>
              <a:spcAft>
                <a:spcPts val="0"/>
              </a:spcAft>
              <a:buClr>
                <a:schemeClr val="dk1"/>
              </a:buClr>
              <a:buSzPts val="1800"/>
              <a:buNone/>
            </a:pPr>
            <a:r>
              <a:t/>
            </a:r>
            <a:endParaRPr b="1" i="1" sz="1800">
              <a:latin typeface="Century"/>
              <a:ea typeface="Century"/>
              <a:cs typeface="Century"/>
              <a:sym typeface="Century"/>
            </a:endParaRPr>
          </a:p>
          <a:p>
            <a:pPr indent="0" lvl="0" marL="0" rtl="0" algn="ctr">
              <a:lnSpc>
                <a:spcPct val="90000"/>
              </a:lnSpc>
              <a:spcBef>
                <a:spcPts val="1000"/>
              </a:spcBef>
              <a:spcAft>
                <a:spcPts val="0"/>
              </a:spcAft>
              <a:buClr>
                <a:schemeClr val="dk1"/>
              </a:buClr>
              <a:buSzPts val="1600"/>
              <a:buNone/>
            </a:pPr>
            <a:r>
              <a:rPr b="1" lang="fr-FR" sz="1600">
                <a:latin typeface="Century"/>
                <a:ea typeface="Century"/>
                <a:cs typeface="Century"/>
                <a:sym typeface="Century"/>
              </a:rPr>
              <a:t>______________________</a:t>
            </a:r>
            <a:endParaRPr sz="1600">
              <a:latin typeface="Century"/>
              <a:ea typeface="Century"/>
              <a:cs typeface="Century"/>
              <a:sym typeface="Century"/>
            </a:endParaRPr>
          </a:p>
        </p:txBody>
      </p:sp>
      <p:sp>
        <p:nvSpPr>
          <p:cNvPr id="102" name="Google Shape;102;p14"/>
          <p:cNvSpPr txBox="1"/>
          <p:nvPr/>
        </p:nvSpPr>
        <p:spPr>
          <a:xfrm>
            <a:off x="7200900" y="5397502"/>
            <a:ext cx="3378200" cy="596898"/>
          </a:xfrm>
          <a:prstGeom prst="rect">
            <a:avLst/>
          </a:prstGeom>
          <a:noFill/>
          <a:ln>
            <a:noFill/>
          </a:ln>
        </p:spPr>
        <p:txBody>
          <a:bodyPr anchorCtr="0" anchor="t" bIns="45700" lIns="91425" spcFirstLastPara="1" rIns="91425" wrap="square" tIns="45700">
            <a:normAutofit fontScale="92500" lnSpcReduction="10000"/>
          </a:bodyPr>
          <a:lstStyle/>
          <a:p>
            <a:pPr indent="0" lvl="0" marL="0" marR="0" rtl="0" algn="r">
              <a:lnSpc>
                <a:spcPct val="90000"/>
              </a:lnSpc>
              <a:spcBef>
                <a:spcPts val="0"/>
              </a:spcBef>
              <a:spcAft>
                <a:spcPts val="0"/>
              </a:spcAft>
              <a:buClr>
                <a:schemeClr val="dk1"/>
              </a:buClr>
              <a:buSzPct val="100000"/>
              <a:buFont typeface="Arial"/>
              <a:buNone/>
            </a:pPr>
            <a:r>
              <a:t/>
            </a:r>
            <a:endParaRPr b="0" i="0" sz="1600" u="none" cap="none" strike="noStrike">
              <a:solidFill>
                <a:schemeClr val="dk1"/>
              </a:solidFill>
              <a:latin typeface="Century"/>
              <a:ea typeface="Century"/>
              <a:cs typeface="Century"/>
              <a:sym typeface="Century"/>
            </a:endParaRPr>
          </a:p>
          <a:p>
            <a:pPr indent="0" lvl="0" marL="0" marR="0" rtl="0" algn="r">
              <a:lnSpc>
                <a:spcPct val="90000"/>
              </a:lnSpc>
              <a:spcBef>
                <a:spcPts val="1000"/>
              </a:spcBef>
              <a:spcAft>
                <a:spcPts val="0"/>
              </a:spcAft>
              <a:buClr>
                <a:schemeClr val="dk1"/>
              </a:buClr>
              <a:buSzPct val="100000"/>
              <a:buFont typeface="Arial"/>
              <a:buNone/>
            </a:pPr>
            <a:r>
              <a:rPr b="1" i="0" lang="fr-FR" sz="1600" u="none" cap="none" strike="noStrike">
                <a:solidFill>
                  <a:schemeClr val="dk1"/>
                </a:solidFill>
                <a:latin typeface="Century"/>
                <a:ea typeface="Century"/>
                <a:cs typeface="Century"/>
                <a:sym typeface="Century"/>
              </a:rPr>
              <a:t>[September 2023]</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 name="Shape 107"/>
        <p:cNvGrpSpPr/>
        <p:nvPr/>
      </p:nvGrpSpPr>
      <p:grpSpPr>
        <a:xfrm>
          <a:off x="0" y="0"/>
          <a:ext cx="0" cy="0"/>
          <a:chOff x="0" y="0"/>
          <a:chExt cx="0" cy="0"/>
        </a:xfrm>
      </p:grpSpPr>
      <p:sp>
        <p:nvSpPr>
          <p:cNvPr id="108" name="Google Shape;108;p15"/>
          <p:cNvSpPr txBox="1"/>
          <p:nvPr>
            <p:ph type="title"/>
          </p:nvPr>
        </p:nvSpPr>
        <p:spPr>
          <a:xfrm>
            <a:off x="838200" y="109309"/>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A50021"/>
              </a:buClr>
              <a:buSzPts val="2800"/>
              <a:buFont typeface="Century"/>
              <a:buNone/>
            </a:pPr>
            <a:r>
              <a:rPr i="1" lang="fr-FR" sz="2800">
                <a:solidFill>
                  <a:srgbClr val="A50021"/>
                </a:solidFill>
                <a:latin typeface="Century"/>
                <a:ea typeface="Century"/>
                <a:cs typeface="Century"/>
                <a:sym typeface="Century"/>
              </a:rPr>
              <a:t>Contract interpretation: English law</a:t>
            </a:r>
            <a:br>
              <a:rPr i="1" lang="fr-FR" sz="2800">
                <a:solidFill>
                  <a:srgbClr val="A50021"/>
                </a:solidFill>
                <a:latin typeface="Century"/>
                <a:ea typeface="Century"/>
                <a:cs typeface="Century"/>
                <a:sym typeface="Century"/>
              </a:rPr>
            </a:br>
            <a:r>
              <a:rPr b="1" i="1" lang="fr-FR" sz="2800">
                <a:latin typeface="Century"/>
                <a:ea typeface="Century"/>
                <a:cs typeface="Century"/>
                <a:sym typeface="Century"/>
              </a:rPr>
              <a:t>Main principles of interpretation</a:t>
            </a:r>
            <a:endParaRPr b="1" i="1" sz="2800">
              <a:latin typeface="Century"/>
              <a:ea typeface="Century"/>
              <a:cs typeface="Century"/>
              <a:sym typeface="Century"/>
            </a:endParaRPr>
          </a:p>
        </p:txBody>
      </p:sp>
      <p:sp>
        <p:nvSpPr>
          <p:cNvPr id="109" name="Google Shape;109;p15"/>
          <p:cNvSpPr txBox="1"/>
          <p:nvPr>
            <p:ph idx="1" type="body"/>
          </p:nvPr>
        </p:nvSpPr>
        <p:spPr>
          <a:xfrm>
            <a:off x="354172" y="1211363"/>
            <a:ext cx="11211339" cy="4887220"/>
          </a:xfrm>
          <a:prstGeom prst="rect">
            <a:avLst/>
          </a:prstGeom>
          <a:noFill/>
          <a:ln>
            <a:noFill/>
          </a:ln>
        </p:spPr>
        <p:txBody>
          <a:bodyPr anchorCtr="0" anchor="t" bIns="45700" lIns="91425" spcFirstLastPara="1" rIns="91425" wrap="square" tIns="45700">
            <a:noAutofit/>
          </a:bodyPr>
          <a:lstStyle/>
          <a:p>
            <a:pPr indent="-50800" lvl="0" marL="228600" rtl="0" algn="l">
              <a:lnSpc>
                <a:spcPct val="90000"/>
              </a:lnSpc>
              <a:spcBef>
                <a:spcPts val="0"/>
              </a:spcBef>
              <a:spcAft>
                <a:spcPts val="0"/>
              </a:spcAft>
              <a:buClr>
                <a:schemeClr val="dk1"/>
              </a:buClr>
              <a:buSzPts val="2800"/>
              <a:buNone/>
            </a:pPr>
            <a:r>
              <a:t/>
            </a:r>
            <a:endParaRPr>
              <a:latin typeface="Century"/>
              <a:ea typeface="Century"/>
              <a:cs typeface="Century"/>
              <a:sym typeface="Century"/>
            </a:endParaRPr>
          </a:p>
          <a:p>
            <a:pPr indent="-228600" lvl="0" marL="228600" rtl="0" algn="l">
              <a:lnSpc>
                <a:spcPct val="90000"/>
              </a:lnSpc>
              <a:spcBef>
                <a:spcPts val="1000"/>
              </a:spcBef>
              <a:spcAft>
                <a:spcPts val="0"/>
              </a:spcAft>
              <a:buClr>
                <a:schemeClr val="dk1"/>
              </a:buClr>
              <a:buSzPts val="2800"/>
              <a:buChar char="•"/>
            </a:pPr>
            <a:r>
              <a:rPr lang="fr-FR">
                <a:latin typeface="Century"/>
                <a:ea typeface="Century"/>
                <a:cs typeface="Century"/>
                <a:sym typeface="Century"/>
              </a:rPr>
              <a:t>The main principles of contract interpretation are as follows:</a:t>
            </a:r>
            <a:endParaRPr/>
          </a:p>
          <a:p>
            <a:pPr indent="-50800" lvl="1" marL="685800" rtl="0" algn="l">
              <a:lnSpc>
                <a:spcPct val="90000"/>
              </a:lnSpc>
              <a:spcBef>
                <a:spcPts val="500"/>
              </a:spcBef>
              <a:spcAft>
                <a:spcPts val="0"/>
              </a:spcAft>
              <a:buClr>
                <a:schemeClr val="dk1"/>
              </a:buClr>
              <a:buSzPts val="2800"/>
              <a:buNone/>
            </a:pPr>
            <a:r>
              <a:t/>
            </a:r>
            <a:endParaRPr sz="2800" u="sng">
              <a:latin typeface="Century"/>
              <a:ea typeface="Century"/>
              <a:cs typeface="Century"/>
              <a:sym typeface="Century"/>
            </a:endParaRPr>
          </a:p>
          <a:p>
            <a:pPr indent="-228600" lvl="1" marL="685800" rtl="0" algn="l">
              <a:lnSpc>
                <a:spcPct val="90000"/>
              </a:lnSpc>
              <a:spcBef>
                <a:spcPts val="500"/>
              </a:spcBef>
              <a:spcAft>
                <a:spcPts val="0"/>
              </a:spcAft>
              <a:buClr>
                <a:schemeClr val="dk1"/>
              </a:buClr>
              <a:buSzPts val="2800"/>
              <a:buChar char="•"/>
            </a:pPr>
            <a:r>
              <a:rPr lang="fr-FR" sz="2800" u="sng">
                <a:latin typeface="Century"/>
                <a:ea typeface="Century"/>
                <a:cs typeface="Century"/>
                <a:sym typeface="Century"/>
              </a:rPr>
              <a:t>Loyalty to the text</a:t>
            </a:r>
            <a:r>
              <a:rPr lang="fr-FR" sz="2800">
                <a:latin typeface="Century"/>
                <a:ea typeface="Century"/>
                <a:cs typeface="Century"/>
                <a:sym typeface="Century"/>
              </a:rPr>
              <a:t> </a:t>
            </a:r>
            <a:endParaRPr/>
          </a:p>
          <a:p>
            <a:pPr indent="-228600" lvl="1" marL="685800" rtl="0" algn="l">
              <a:lnSpc>
                <a:spcPct val="90000"/>
              </a:lnSpc>
              <a:spcBef>
                <a:spcPts val="500"/>
              </a:spcBef>
              <a:spcAft>
                <a:spcPts val="0"/>
              </a:spcAft>
              <a:buClr>
                <a:schemeClr val="dk1"/>
              </a:buClr>
              <a:buSzPts val="2800"/>
              <a:buChar char="•"/>
            </a:pPr>
            <a:r>
              <a:rPr lang="fr-FR" sz="2800" u="sng">
                <a:latin typeface="Century"/>
                <a:ea typeface="Century"/>
                <a:cs typeface="Century"/>
                <a:sym typeface="Century"/>
              </a:rPr>
              <a:t>Whole contract approach</a:t>
            </a:r>
            <a:endParaRPr sz="2800">
              <a:latin typeface="Century"/>
              <a:ea typeface="Century"/>
              <a:cs typeface="Century"/>
              <a:sym typeface="Century"/>
            </a:endParaRPr>
          </a:p>
          <a:p>
            <a:pPr indent="-228600" lvl="1" marL="685800" rtl="0" algn="l">
              <a:lnSpc>
                <a:spcPct val="90000"/>
              </a:lnSpc>
              <a:spcBef>
                <a:spcPts val="500"/>
              </a:spcBef>
              <a:spcAft>
                <a:spcPts val="0"/>
              </a:spcAft>
              <a:buClr>
                <a:schemeClr val="dk1"/>
              </a:buClr>
              <a:buSzPts val="2800"/>
              <a:buChar char="•"/>
            </a:pPr>
            <a:r>
              <a:rPr lang="fr-FR" sz="2800" u="sng">
                <a:latin typeface="Century"/>
                <a:ea typeface="Century"/>
                <a:cs typeface="Century"/>
                <a:sym typeface="Century"/>
              </a:rPr>
              <a:t>Background</a:t>
            </a:r>
            <a:endParaRPr/>
          </a:p>
          <a:p>
            <a:pPr indent="-228600" lvl="1" marL="685800" rtl="0" algn="l">
              <a:lnSpc>
                <a:spcPct val="90000"/>
              </a:lnSpc>
              <a:spcBef>
                <a:spcPts val="500"/>
              </a:spcBef>
              <a:spcAft>
                <a:spcPts val="0"/>
              </a:spcAft>
              <a:buClr>
                <a:schemeClr val="dk1"/>
              </a:buClr>
              <a:buSzPts val="2800"/>
              <a:buChar char="•"/>
            </a:pPr>
            <a:r>
              <a:rPr lang="fr-FR" sz="2800" u="sng">
                <a:latin typeface="Century"/>
                <a:ea typeface="Century"/>
                <a:cs typeface="Century"/>
                <a:sym typeface="Century"/>
              </a:rPr>
              <a:t>Business common sense</a:t>
            </a:r>
            <a:endParaRPr/>
          </a:p>
          <a:p>
            <a:pPr indent="-228600" lvl="1" marL="685800" rtl="0" algn="l">
              <a:lnSpc>
                <a:spcPct val="90000"/>
              </a:lnSpc>
              <a:spcBef>
                <a:spcPts val="500"/>
              </a:spcBef>
              <a:spcAft>
                <a:spcPts val="0"/>
              </a:spcAft>
              <a:buClr>
                <a:schemeClr val="dk1"/>
              </a:buClr>
              <a:buSzPts val="2800"/>
              <a:buChar char="•"/>
            </a:pPr>
            <a:r>
              <a:rPr lang="fr-FR" sz="2800" u="sng">
                <a:latin typeface="Century"/>
                <a:ea typeface="Century"/>
                <a:cs typeface="Century"/>
                <a:sym typeface="Century"/>
              </a:rPr>
              <a:t>Reasonableness</a:t>
            </a:r>
            <a:endParaRPr sz="2800">
              <a:latin typeface="Century"/>
              <a:ea typeface="Century"/>
              <a:cs typeface="Century"/>
              <a:sym typeface="Century"/>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 name="Shape 114"/>
        <p:cNvGrpSpPr/>
        <p:nvPr/>
      </p:nvGrpSpPr>
      <p:grpSpPr>
        <a:xfrm>
          <a:off x="0" y="0"/>
          <a:ext cx="0" cy="0"/>
          <a:chOff x="0" y="0"/>
          <a:chExt cx="0" cy="0"/>
        </a:xfrm>
      </p:grpSpPr>
      <p:sp>
        <p:nvSpPr>
          <p:cNvPr id="115" name="Google Shape;115;p16"/>
          <p:cNvSpPr txBox="1"/>
          <p:nvPr>
            <p:ph type="title"/>
          </p:nvPr>
        </p:nvSpPr>
        <p:spPr>
          <a:xfrm>
            <a:off x="838200" y="109309"/>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A50021"/>
              </a:buClr>
              <a:buSzPts val="2800"/>
              <a:buFont typeface="Century"/>
              <a:buNone/>
            </a:pPr>
            <a:r>
              <a:rPr i="1" lang="fr-FR" sz="2800">
                <a:solidFill>
                  <a:srgbClr val="A50021"/>
                </a:solidFill>
                <a:latin typeface="Century"/>
                <a:ea typeface="Century"/>
                <a:cs typeface="Century"/>
                <a:sym typeface="Century"/>
              </a:rPr>
              <a:t>Contract interpretation: English law</a:t>
            </a:r>
            <a:br>
              <a:rPr i="1" lang="fr-FR" sz="2800">
                <a:solidFill>
                  <a:srgbClr val="A50021"/>
                </a:solidFill>
                <a:latin typeface="Century"/>
                <a:ea typeface="Century"/>
                <a:cs typeface="Century"/>
                <a:sym typeface="Century"/>
              </a:rPr>
            </a:br>
            <a:r>
              <a:rPr b="1" i="1" lang="fr-FR" sz="2800">
                <a:latin typeface="Century"/>
                <a:ea typeface="Century"/>
                <a:cs typeface="Century"/>
                <a:sym typeface="Century"/>
              </a:rPr>
              <a:t>Loyalty to the text</a:t>
            </a:r>
            <a:endParaRPr b="1" i="1" sz="2800">
              <a:latin typeface="Century"/>
              <a:ea typeface="Century"/>
              <a:cs typeface="Century"/>
              <a:sym typeface="Century"/>
            </a:endParaRPr>
          </a:p>
        </p:txBody>
      </p:sp>
      <p:sp>
        <p:nvSpPr>
          <p:cNvPr id="116" name="Google Shape;116;p16"/>
          <p:cNvSpPr txBox="1"/>
          <p:nvPr>
            <p:ph idx="1" type="body"/>
          </p:nvPr>
        </p:nvSpPr>
        <p:spPr>
          <a:xfrm>
            <a:off x="354172" y="1211363"/>
            <a:ext cx="11211339" cy="4887220"/>
          </a:xfrm>
          <a:prstGeom prst="rect">
            <a:avLst/>
          </a:prstGeom>
          <a:noFill/>
          <a:ln>
            <a:noFill/>
          </a:ln>
        </p:spPr>
        <p:txBody>
          <a:bodyPr anchorCtr="0" anchor="t" bIns="45700" lIns="91425" spcFirstLastPara="1" rIns="91425" wrap="square" tIns="45700">
            <a:noAutofit/>
          </a:bodyPr>
          <a:lstStyle/>
          <a:p>
            <a:pPr indent="-76200" lvl="0" marL="228600" rtl="0" algn="l">
              <a:lnSpc>
                <a:spcPct val="90000"/>
              </a:lnSpc>
              <a:spcBef>
                <a:spcPts val="0"/>
              </a:spcBef>
              <a:spcAft>
                <a:spcPts val="0"/>
              </a:spcAft>
              <a:buClr>
                <a:schemeClr val="dk1"/>
              </a:buClr>
              <a:buSzPts val="2400"/>
              <a:buNone/>
            </a:pPr>
            <a:r>
              <a:t/>
            </a:r>
            <a:endParaRPr sz="2400">
              <a:latin typeface="Century"/>
              <a:ea typeface="Century"/>
              <a:cs typeface="Century"/>
              <a:sym typeface="Century"/>
            </a:endParaRPr>
          </a:p>
          <a:p>
            <a:pPr indent="-228600" lvl="0" marL="228600" rtl="0" algn="l">
              <a:lnSpc>
                <a:spcPct val="90000"/>
              </a:lnSpc>
              <a:spcBef>
                <a:spcPts val="1000"/>
              </a:spcBef>
              <a:spcAft>
                <a:spcPts val="0"/>
              </a:spcAft>
              <a:buClr>
                <a:schemeClr val="dk1"/>
              </a:buClr>
              <a:buSzPts val="2400"/>
              <a:buChar char="•"/>
            </a:pPr>
            <a:r>
              <a:rPr lang="fr-FR" sz="2400">
                <a:latin typeface="Century"/>
                <a:ea typeface="Century"/>
                <a:cs typeface="Century"/>
                <a:sym typeface="Century"/>
              </a:rPr>
              <a:t>The wording of the contract is the starting point.</a:t>
            </a:r>
            <a:endParaRPr/>
          </a:p>
          <a:p>
            <a:pPr indent="-76200" lvl="0" marL="228600" rtl="0" algn="l">
              <a:lnSpc>
                <a:spcPct val="90000"/>
              </a:lnSpc>
              <a:spcBef>
                <a:spcPts val="1000"/>
              </a:spcBef>
              <a:spcAft>
                <a:spcPts val="0"/>
              </a:spcAft>
              <a:buClr>
                <a:schemeClr val="dk1"/>
              </a:buClr>
              <a:buSzPts val="2400"/>
              <a:buNone/>
            </a:pPr>
            <a:r>
              <a:t/>
            </a:r>
            <a:endParaRPr sz="2400">
              <a:latin typeface="Century"/>
              <a:ea typeface="Century"/>
              <a:cs typeface="Century"/>
              <a:sym typeface="Century"/>
            </a:endParaRPr>
          </a:p>
          <a:p>
            <a:pPr indent="-228600" lvl="0" marL="228600" rtl="0" algn="l">
              <a:lnSpc>
                <a:spcPct val="90000"/>
              </a:lnSpc>
              <a:spcBef>
                <a:spcPts val="1000"/>
              </a:spcBef>
              <a:spcAft>
                <a:spcPts val="0"/>
              </a:spcAft>
              <a:buClr>
                <a:schemeClr val="dk1"/>
              </a:buClr>
              <a:buSzPts val="2400"/>
              <a:buChar char="•"/>
            </a:pPr>
            <a:r>
              <a:rPr lang="fr-FR" sz="2400">
                <a:latin typeface="Century"/>
                <a:ea typeface="Century"/>
                <a:cs typeface="Century"/>
                <a:sym typeface="Century"/>
              </a:rPr>
              <a:t> </a:t>
            </a:r>
            <a:r>
              <a:rPr i="1" lang="fr-FR" sz="2400">
                <a:latin typeface="Century"/>
                <a:ea typeface="Century"/>
                <a:cs typeface="Century"/>
                <a:sym typeface="Century"/>
              </a:rPr>
              <a:t>Bank of Credit and Commerce International SA v. Munawar Ali, Sultana Runi Khan and Others </a:t>
            </a:r>
            <a:r>
              <a:rPr lang="fr-FR" sz="2400">
                <a:latin typeface="Century"/>
                <a:ea typeface="Century"/>
                <a:cs typeface="Century"/>
                <a:sym typeface="Century"/>
              </a:rPr>
              <a:t>[2001] UKHL 8:</a:t>
            </a:r>
            <a:endParaRPr/>
          </a:p>
          <a:p>
            <a:pPr indent="-76200" lvl="0" marL="228600" rtl="0" algn="l">
              <a:lnSpc>
                <a:spcPct val="90000"/>
              </a:lnSpc>
              <a:spcBef>
                <a:spcPts val="1000"/>
              </a:spcBef>
              <a:spcAft>
                <a:spcPts val="0"/>
              </a:spcAft>
              <a:buClr>
                <a:schemeClr val="dk1"/>
              </a:buClr>
              <a:buSzPts val="2400"/>
              <a:buNone/>
            </a:pPr>
            <a:r>
              <a:t/>
            </a:r>
            <a:endParaRPr sz="2400">
              <a:latin typeface="Century"/>
              <a:ea typeface="Century"/>
              <a:cs typeface="Century"/>
              <a:sym typeface="Century"/>
            </a:endParaRPr>
          </a:p>
          <a:p>
            <a:pPr indent="0" lvl="0" marL="0" rtl="0" algn="ctr">
              <a:lnSpc>
                <a:spcPct val="90000"/>
              </a:lnSpc>
              <a:spcBef>
                <a:spcPts val="1000"/>
              </a:spcBef>
              <a:spcAft>
                <a:spcPts val="0"/>
              </a:spcAft>
              <a:buClr>
                <a:schemeClr val="dk1"/>
              </a:buClr>
              <a:buSzPts val="2400"/>
              <a:buNone/>
            </a:pPr>
            <a:r>
              <a:rPr lang="fr-FR" sz="2400">
                <a:latin typeface="Century"/>
                <a:ea typeface="Century"/>
                <a:cs typeface="Century"/>
                <a:sym typeface="Century"/>
              </a:rPr>
              <a:t>“</a:t>
            </a:r>
            <a:r>
              <a:rPr i="1" lang="fr-FR" sz="2400">
                <a:latin typeface="Century"/>
                <a:ea typeface="Century"/>
                <a:cs typeface="Century"/>
                <a:sym typeface="Century"/>
              </a:rPr>
              <a:t>the primary source for understanding what the parties meant is their language interpreted in accordance with conventional usage: we do not easily accept that people have made linguistic mistakes, particularly in formal documents"</a:t>
            </a:r>
            <a:r>
              <a:rPr lang="fr-FR" sz="2400">
                <a:latin typeface="Century"/>
                <a:ea typeface="Century"/>
                <a:cs typeface="Century"/>
                <a:sym typeface="Century"/>
              </a:rPr>
              <a:t>” </a:t>
            </a:r>
            <a:endParaRPr sz="2400">
              <a:latin typeface="Century"/>
              <a:ea typeface="Century"/>
              <a:cs typeface="Century"/>
              <a:sym typeface="Century"/>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 name="Shape 121"/>
        <p:cNvGrpSpPr/>
        <p:nvPr/>
      </p:nvGrpSpPr>
      <p:grpSpPr>
        <a:xfrm>
          <a:off x="0" y="0"/>
          <a:ext cx="0" cy="0"/>
          <a:chOff x="0" y="0"/>
          <a:chExt cx="0" cy="0"/>
        </a:xfrm>
      </p:grpSpPr>
      <p:sp>
        <p:nvSpPr>
          <p:cNvPr id="122" name="Google Shape;122;p17"/>
          <p:cNvSpPr txBox="1"/>
          <p:nvPr>
            <p:ph type="title"/>
          </p:nvPr>
        </p:nvSpPr>
        <p:spPr>
          <a:xfrm>
            <a:off x="838200" y="109309"/>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A50021"/>
              </a:buClr>
              <a:buSzPts val="2800"/>
              <a:buFont typeface="Century"/>
              <a:buNone/>
            </a:pPr>
            <a:r>
              <a:rPr i="1" lang="fr-FR" sz="2800">
                <a:solidFill>
                  <a:srgbClr val="A50021"/>
                </a:solidFill>
                <a:latin typeface="Century"/>
                <a:ea typeface="Century"/>
                <a:cs typeface="Century"/>
                <a:sym typeface="Century"/>
              </a:rPr>
              <a:t>Contract interpretation: English law </a:t>
            </a:r>
            <a:br>
              <a:rPr i="1" lang="fr-FR" sz="2800">
                <a:solidFill>
                  <a:srgbClr val="A50021"/>
                </a:solidFill>
                <a:latin typeface="Century"/>
                <a:ea typeface="Century"/>
                <a:cs typeface="Century"/>
                <a:sym typeface="Century"/>
              </a:rPr>
            </a:br>
            <a:r>
              <a:rPr b="1" i="1" lang="fr-FR" sz="2800">
                <a:latin typeface="Century"/>
                <a:ea typeface="Century"/>
                <a:cs typeface="Century"/>
                <a:sym typeface="Century"/>
              </a:rPr>
              <a:t>Whole contract approach</a:t>
            </a:r>
            <a:endParaRPr b="1" i="1" sz="2800">
              <a:latin typeface="Century"/>
              <a:ea typeface="Century"/>
              <a:cs typeface="Century"/>
              <a:sym typeface="Century"/>
            </a:endParaRPr>
          </a:p>
        </p:txBody>
      </p:sp>
      <p:sp>
        <p:nvSpPr>
          <p:cNvPr id="123" name="Google Shape;123;p17"/>
          <p:cNvSpPr txBox="1"/>
          <p:nvPr>
            <p:ph idx="1" type="body"/>
          </p:nvPr>
        </p:nvSpPr>
        <p:spPr>
          <a:xfrm>
            <a:off x="354172" y="1211363"/>
            <a:ext cx="11211339" cy="4887220"/>
          </a:xfrm>
          <a:prstGeom prst="rect">
            <a:avLst/>
          </a:prstGeom>
          <a:noFill/>
          <a:ln>
            <a:noFill/>
          </a:ln>
        </p:spPr>
        <p:txBody>
          <a:bodyPr anchorCtr="0" anchor="t" bIns="45700" lIns="91425" spcFirstLastPara="1" rIns="91425" wrap="square" tIns="45700">
            <a:noAutofit/>
          </a:bodyPr>
          <a:lstStyle/>
          <a:p>
            <a:pPr indent="-82550" lvl="0" marL="228600" rtl="0" algn="l">
              <a:lnSpc>
                <a:spcPct val="90000"/>
              </a:lnSpc>
              <a:spcBef>
                <a:spcPts val="0"/>
              </a:spcBef>
              <a:spcAft>
                <a:spcPts val="0"/>
              </a:spcAft>
              <a:buClr>
                <a:schemeClr val="dk1"/>
              </a:buClr>
              <a:buSzPts val="2300"/>
              <a:buNone/>
            </a:pPr>
            <a:r>
              <a:t/>
            </a:r>
            <a:endParaRPr sz="2300">
              <a:latin typeface="Century"/>
              <a:ea typeface="Century"/>
              <a:cs typeface="Century"/>
              <a:sym typeface="Century"/>
            </a:endParaRPr>
          </a:p>
          <a:p>
            <a:pPr indent="-228600" lvl="0" marL="228600" rtl="0" algn="l">
              <a:lnSpc>
                <a:spcPct val="90000"/>
              </a:lnSpc>
              <a:spcBef>
                <a:spcPts val="1000"/>
              </a:spcBef>
              <a:spcAft>
                <a:spcPts val="0"/>
              </a:spcAft>
              <a:buClr>
                <a:schemeClr val="dk1"/>
              </a:buClr>
              <a:buSzPts val="2300"/>
              <a:buChar char="•"/>
            </a:pPr>
            <a:r>
              <a:rPr lang="fr-FR" sz="2300">
                <a:latin typeface="Century"/>
                <a:ea typeface="Century"/>
                <a:cs typeface="Century"/>
                <a:sym typeface="Century"/>
              </a:rPr>
              <a:t>The contract must be interpreted as a whole, in its context. The other terms of the contract terms must be considered in order to interpret a specific clause. </a:t>
            </a:r>
            <a:endParaRPr/>
          </a:p>
          <a:p>
            <a:pPr indent="-82550" lvl="0" marL="228600" rtl="0" algn="l">
              <a:lnSpc>
                <a:spcPct val="90000"/>
              </a:lnSpc>
              <a:spcBef>
                <a:spcPts val="1000"/>
              </a:spcBef>
              <a:spcAft>
                <a:spcPts val="0"/>
              </a:spcAft>
              <a:buClr>
                <a:schemeClr val="dk1"/>
              </a:buClr>
              <a:buSzPts val="2300"/>
              <a:buNone/>
            </a:pPr>
            <a:r>
              <a:t/>
            </a:r>
            <a:endParaRPr sz="2300">
              <a:latin typeface="Century"/>
              <a:ea typeface="Century"/>
              <a:cs typeface="Century"/>
              <a:sym typeface="Century"/>
            </a:endParaRPr>
          </a:p>
          <a:p>
            <a:pPr indent="-228600" lvl="0" marL="228600" rtl="0" algn="l">
              <a:lnSpc>
                <a:spcPct val="90000"/>
              </a:lnSpc>
              <a:spcBef>
                <a:spcPts val="1000"/>
              </a:spcBef>
              <a:spcAft>
                <a:spcPts val="0"/>
              </a:spcAft>
              <a:buClr>
                <a:schemeClr val="dk1"/>
              </a:buClr>
              <a:buSzPts val="2300"/>
              <a:buChar char="•"/>
            </a:pPr>
            <a:r>
              <a:rPr i="1" lang="fr-FR" sz="2300">
                <a:latin typeface="Century"/>
                <a:ea typeface="Century"/>
                <a:cs typeface="Century"/>
                <a:sym typeface="Century"/>
              </a:rPr>
              <a:t>Wood v Capita Insurance Services Ltd </a:t>
            </a:r>
            <a:r>
              <a:rPr lang="fr-FR" sz="2300">
                <a:latin typeface="Century"/>
                <a:ea typeface="Century"/>
                <a:cs typeface="Century"/>
                <a:sym typeface="Century"/>
              </a:rPr>
              <a:t>[2017] UKSC 24:</a:t>
            </a:r>
            <a:endParaRPr/>
          </a:p>
          <a:p>
            <a:pPr indent="-82550" lvl="0" marL="228600" rtl="0" algn="l">
              <a:lnSpc>
                <a:spcPct val="90000"/>
              </a:lnSpc>
              <a:spcBef>
                <a:spcPts val="1000"/>
              </a:spcBef>
              <a:spcAft>
                <a:spcPts val="0"/>
              </a:spcAft>
              <a:buClr>
                <a:schemeClr val="dk1"/>
              </a:buClr>
              <a:buSzPts val="2300"/>
              <a:buNone/>
            </a:pPr>
            <a:r>
              <a:t/>
            </a:r>
            <a:endParaRPr sz="2300">
              <a:latin typeface="Century"/>
              <a:ea typeface="Century"/>
              <a:cs typeface="Century"/>
              <a:sym typeface="Century"/>
            </a:endParaRPr>
          </a:p>
          <a:p>
            <a:pPr indent="0" lvl="0" marL="0" rtl="0" algn="ctr">
              <a:lnSpc>
                <a:spcPct val="90000"/>
              </a:lnSpc>
              <a:spcBef>
                <a:spcPts val="1000"/>
              </a:spcBef>
              <a:spcAft>
                <a:spcPts val="0"/>
              </a:spcAft>
              <a:buClr>
                <a:schemeClr val="dk1"/>
              </a:buClr>
              <a:buSzPts val="2300"/>
              <a:buNone/>
            </a:pPr>
            <a:r>
              <a:rPr lang="fr-FR" sz="2300">
                <a:latin typeface="Century"/>
                <a:ea typeface="Century"/>
                <a:cs typeface="Century"/>
                <a:sym typeface="Century"/>
              </a:rPr>
              <a:t>“</a:t>
            </a:r>
            <a:r>
              <a:rPr i="1" lang="fr-FR" sz="2300">
                <a:latin typeface="Century"/>
                <a:ea typeface="Century"/>
                <a:cs typeface="Century"/>
                <a:sym typeface="Century"/>
              </a:rPr>
              <a:t>The court’s task is to ascertain the objective meaning of the language which the parties have chosen to express their agreement. It has long been accepted that this is not a literalist exercise focused solely on a parsing of the wording of the particular clause but that the court must consider the contract as a whole and, depending on the nature, formality and quality of drafting of the contract, give more or less weight to elements of the wider context in reaching its view as to that objective meaning.</a:t>
            </a:r>
            <a:r>
              <a:rPr lang="fr-FR" sz="2300">
                <a:latin typeface="Century"/>
                <a:ea typeface="Century"/>
                <a:cs typeface="Century"/>
                <a:sym typeface="Century"/>
              </a:rPr>
              <a:t>”</a:t>
            </a:r>
            <a:endParaRPr/>
          </a:p>
          <a:p>
            <a:pPr indent="0" lvl="0" marL="0" rtl="0" algn="l">
              <a:lnSpc>
                <a:spcPct val="90000"/>
              </a:lnSpc>
              <a:spcBef>
                <a:spcPts val="1000"/>
              </a:spcBef>
              <a:spcAft>
                <a:spcPts val="0"/>
              </a:spcAft>
              <a:buClr>
                <a:schemeClr val="dk1"/>
              </a:buClr>
              <a:buSzPts val="2300"/>
              <a:buNone/>
            </a:pPr>
            <a:r>
              <a:t/>
            </a:r>
            <a:endParaRPr sz="2300">
              <a:latin typeface="Century"/>
              <a:ea typeface="Century"/>
              <a:cs typeface="Century"/>
              <a:sym typeface="Century"/>
            </a:endParaRPr>
          </a:p>
          <a:p>
            <a:pPr indent="0" lvl="0" marL="0" rtl="0" algn="l">
              <a:lnSpc>
                <a:spcPct val="90000"/>
              </a:lnSpc>
              <a:spcBef>
                <a:spcPts val="1000"/>
              </a:spcBef>
              <a:spcAft>
                <a:spcPts val="0"/>
              </a:spcAft>
              <a:buClr>
                <a:schemeClr val="dk1"/>
              </a:buClr>
              <a:buSzPts val="2300"/>
              <a:buNone/>
            </a:pPr>
            <a:r>
              <a:t/>
            </a:r>
            <a:endParaRPr sz="2300">
              <a:latin typeface="Century"/>
              <a:ea typeface="Century"/>
              <a:cs typeface="Century"/>
              <a:sym typeface="Century"/>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8" name="Shape 128"/>
        <p:cNvGrpSpPr/>
        <p:nvPr/>
      </p:nvGrpSpPr>
      <p:grpSpPr>
        <a:xfrm>
          <a:off x="0" y="0"/>
          <a:ext cx="0" cy="0"/>
          <a:chOff x="0" y="0"/>
          <a:chExt cx="0" cy="0"/>
        </a:xfrm>
      </p:grpSpPr>
      <p:sp>
        <p:nvSpPr>
          <p:cNvPr id="129" name="Google Shape;129;p18"/>
          <p:cNvSpPr txBox="1"/>
          <p:nvPr>
            <p:ph type="title"/>
          </p:nvPr>
        </p:nvSpPr>
        <p:spPr>
          <a:xfrm>
            <a:off x="838200" y="109309"/>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A50021"/>
              </a:buClr>
              <a:buSzPts val="2800"/>
              <a:buFont typeface="Century"/>
              <a:buNone/>
            </a:pPr>
            <a:r>
              <a:rPr i="1" lang="fr-FR" sz="2800">
                <a:solidFill>
                  <a:srgbClr val="A50021"/>
                </a:solidFill>
                <a:latin typeface="Century"/>
                <a:ea typeface="Century"/>
                <a:cs typeface="Century"/>
                <a:sym typeface="Century"/>
              </a:rPr>
              <a:t>Contract interpretation: English law</a:t>
            </a:r>
            <a:br>
              <a:rPr i="1" lang="fr-FR" sz="2800">
                <a:solidFill>
                  <a:srgbClr val="A50021"/>
                </a:solidFill>
                <a:latin typeface="Century"/>
                <a:ea typeface="Century"/>
                <a:cs typeface="Century"/>
                <a:sym typeface="Century"/>
              </a:rPr>
            </a:br>
            <a:r>
              <a:rPr b="1" i="1" lang="fr-FR" sz="2800">
                <a:latin typeface="Century"/>
                <a:ea typeface="Century"/>
                <a:cs typeface="Century"/>
                <a:sym typeface="Century"/>
              </a:rPr>
              <a:t>Context</a:t>
            </a:r>
            <a:endParaRPr b="1" i="1" sz="2800">
              <a:latin typeface="Century"/>
              <a:ea typeface="Century"/>
              <a:cs typeface="Century"/>
              <a:sym typeface="Century"/>
            </a:endParaRPr>
          </a:p>
        </p:txBody>
      </p:sp>
      <p:sp>
        <p:nvSpPr>
          <p:cNvPr id="130" name="Google Shape;130;p18"/>
          <p:cNvSpPr txBox="1"/>
          <p:nvPr>
            <p:ph idx="1" type="body"/>
          </p:nvPr>
        </p:nvSpPr>
        <p:spPr>
          <a:xfrm>
            <a:off x="354172" y="1211363"/>
            <a:ext cx="11211339" cy="4887220"/>
          </a:xfrm>
          <a:prstGeom prst="rect">
            <a:avLst/>
          </a:prstGeom>
          <a:noFill/>
          <a:ln>
            <a:noFill/>
          </a:ln>
        </p:spPr>
        <p:txBody>
          <a:bodyPr anchorCtr="0" anchor="t" bIns="45700" lIns="91425" spcFirstLastPara="1" rIns="91425" wrap="square" tIns="45700">
            <a:noAutofit/>
          </a:bodyPr>
          <a:lstStyle/>
          <a:p>
            <a:pPr indent="-76200" lvl="0" marL="228600" rtl="0" algn="l">
              <a:lnSpc>
                <a:spcPct val="90000"/>
              </a:lnSpc>
              <a:spcBef>
                <a:spcPts val="0"/>
              </a:spcBef>
              <a:spcAft>
                <a:spcPts val="0"/>
              </a:spcAft>
              <a:buClr>
                <a:schemeClr val="dk1"/>
              </a:buClr>
              <a:buSzPts val="2400"/>
              <a:buNone/>
            </a:pPr>
            <a:r>
              <a:t/>
            </a:r>
            <a:endParaRPr sz="2400">
              <a:latin typeface="Century"/>
              <a:ea typeface="Century"/>
              <a:cs typeface="Century"/>
              <a:sym typeface="Century"/>
            </a:endParaRPr>
          </a:p>
          <a:p>
            <a:pPr indent="-228600" lvl="0" marL="228600" rtl="0" algn="l">
              <a:lnSpc>
                <a:spcPct val="90000"/>
              </a:lnSpc>
              <a:spcBef>
                <a:spcPts val="1000"/>
              </a:spcBef>
              <a:spcAft>
                <a:spcPts val="0"/>
              </a:spcAft>
              <a:buClr>
                <a:schemeClr val="dk1"/>
              </a:buClr>
              <a:buSzPts val="2400"/>
              <a:buChar char="•"/>
            </a:pPr>
            <a:r>
              <a:rPr lang="fr-FR" sz="2400">
                <a:latin typeface="Century"/>
                <a:ea typeface="Century"/>
                <a:cs typeface="Century"/>
                <a:sym typeface="Century"/>
              </a:rPr>
              <a:t>The wording of the contract is the starting point, but the wider context is admissible. </a:t>
            </a:r>
            <a:endParaRPr/>
          </a:p>
          <a:p>
            <a:pPr indent="-76200" lvl="0" marL="228600" rtl="0" algn="l">
              <a:lnSpc>
                <a:spcPct val="90000"/>
              </a:lnSpc>
              <a:spcBef>
                <a:spcPts val="1000"/>
              </a:spcBef>
              <a:spcAft>
                <a:spcPts val="0"/>
              </a:spcAft>
              <a:buClr>
                <a:schemeClr val="dk1"/>
              </a:buClr>
              <a:buSzPts val="2400"/>
              <a:buNone/>
            </a:pPr>
            <a:r>
              <a:t/>
            </a:r>
            <a:endParaRPr sz="2400">
              <a:latin typeface="Century"/>
              <a:ea typeface="Century"/>
              <a:cs typeface="Century"/>
              <a:sym typeface="Century"/>
            </a:endParaRPr>
          </a:p>
          <a:p>
            <a:pPr indent="-228600" lvl="0" marL="228600" rtl="0" algn="l">
              <a:lnSpc>
                <a:spcPct val="90000"/>
              </a:lnSpc>
              <a:spcBef>
                <a:spcPts val="1000"/>
              </a:spcBef>
              <a:spcAft>
                <a:spcPts val="0"/>
              </a:spcAft>
              <a:buClr>
                <a:schemeClr val="dk1"/>
              </a:buClr>
              <a:buSzPts val="2400"/>
              <a:buChar char="•"/>
            </a:pPr>
            <a:r>
              <a:rPr lang="fr-FR" sz="2400">
                <a:latin typeface="Century"/>
                <a:ea typeface="Century"/>
                <a:cs typeface="Century"/>
                <a:sym typeface="Century"/>
              </a:rPr>
              <a:t>A reasonable person reads the text taking into account the background available to the parties at the time of the conclusion of the contract. </a:t>
            </a:r>
            <a:endParaRPr/>
          </a:p>
          <a:p>
            <a:pPr indent="-76200" lvl="0" marL="228600" rtl="0" algn="l">
              <a:lnSpc>
                <a:spcPct val="90000"/>
              </a:lnSpc>
              <a:spcBef>
                <a:spcPts val="1000"/>
              </a:spcBef>
              <a:spcAft>
                <a:spcPts val="0"/>
              </a:spcAft>
              <a:buClr>
                <a:schemeClr val="dk1"/>
              </a:buClr>
              <a:buSzPts val="2400"/>
              <a:buNone/>
            </a:pPr>
            <a:r>
              <a:t/>
            </a:r>
            <a:endParaRPr sz="2400">
              <a:latin typeface="Century"/>
              <a:ea typeface="Century"/>
              <a:cs typeface="Century"/>
              <a:sym typeface="Century"/>
            </a:endParaRPr>
          </a:p>
          <a:p>
            <a:pPr indent="-228600" lvl="0" marL="228600" rtl="0" algn="l">
              <a:lnSpc>
                <a:spcPct val="90000"/>
              </a:lnSpc>
              <a:spcBef>
                <a:spcPts val="1000"/>
              </a:spcBef>
              <a:spcAft>
                <a:spcPts val="0"/>
              </a:spcAft>
              <a:buClr>
                <a:schemeClr val="dk1"/>
              </a:buClr>
              <a:buSzPts val="2400"/>
              <a:buChar char="•"/>
            </a:pPr>
            <a:r>
              <a:rPr lang="fr-FR" sz="2400">
                <a:latin typeface="Century"/>
                <a:ea typeface="Century"/>
                <a:cs typeface="Century"/>
                <a:sym typeface="Century"/>
              </a:rPr>
              <a:t>This is an objective test and what is known or reasonably available only to one party is not relevant or admissible.</a:t>
            </a:r>
            <a:endParaRPr/>
          </a:p>
          <a:p>
            <a:pPr indent="-76200" lvl="0" marL="228600" rtl="0" algn="l">
              <a:lnSpc>
                <a:spcPct val="90000"/>
              </a:lnSpc>
              <a:spcBef>
                <a:spcPts val="1000"/>
              </a:spcBef>
              <a:spcAft>
                <a:spcPts val="0"/>
              </a:spcAft>
              <a:buClr>
                <a:schemeClr val="dk1"/>
              </a:buClr>
              <a:buSzPts val="2400"/>
              <a:buNone/>
            </a:pPr>
            <a:r>
              <a:t/>
            </a:r>
            <a:endParaRPr sz="2400">
              <a:latin typeface="Century"/>
              <a:ea typeface="Century"/>
              <a:cs typeface="Century"/>
              <a:sym typeface="Century"/>
            </a:endParaRPr>
          </a:p>
          <a:p>
            <a:pPr indent="-228600" lvl="0" marL="228600" rtl="0" algn="l">
              <a:lnSpc>
                <a:spcPct val="90000"/>
              </a:lnSpc>
              <a:spcBef>
                <a:spcPts val="1000"/>
              </a:spcBef>
              <a:spcAft>
                <a:spcPts val="0"/>
              </a:spcAft>
              <a:buClr>
                <a:schemeClr val="dk1"/>
              </a:buClr>
              <a:buSzPts val="2400"/>
              <a:buChar char="•"/>
            </a:pPr>
            <a:r>
              <a:rPr lang="fr-FR" sz="2400">
                <a:latin typeface="Century"/>
                <a:ea typeface="Century"/>
                <a:cs typeface="Century"/>
                <a:sym typeface="Century"/>
              </a:rPr>
              <a:t>In addition, evidence of pre-contractual negotiations is not admissible</a:t>
            </a:r>
            <a:endParaRPr sz="2400">
              <a:latin typeface="Century"/>
              <a:ea typeface="Century"/>
              <a:cs typeface="Century"/>
              <a:sym typeface="Century"/>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5" name="Shape 135"/>
        <p:cNvGrpSpPr/>
        <p:nvPr/>
      </p:nvGrpSpPr>
      <p:grpSpPr>
        <a:xfrm>
          <a:off x="0" y="0"/>
          <a:ext cx="0" cy="0"/>
          <a:chOff x="0" y="0"/>
          <a:chExt cx="0" cy="0"/>
        </a:xfrm>
      </p:grpSpPr>
      <p:sp>
        <p:nvSpPr>
          <p:cNvPr id="136" name="Google Shape;136;p19"/>
          <p:cNvSpPr txBox="1"/>
          <p:nvPr>
            <p:ph type="title"/>
          </p:nvPr>
        </p:nvSpPr>
        <p:spPr>
          <a:xfrm>
            <a:off x="838200" y="109309"/>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A50021"/>
              </a:buClr>
              <a:buSzPts val="2800"/>
              <a:buFont typeface="Century"/>
              <a:buNone/>
            </a:pPr>
            <a:r>
              <a:rPr i="1" lang="fr-FR" sz="2800">
                <a:solidFill>
                  <a:srgbClr val="A50021"/>
                </a:solidFill>
                <a:latin typeface="Century"/>
                <a:ea typeface="Century"/>
                <a:cs typeface="Century"/>
                <a:sym typeface="Century"/>
              </a:rPr>
              <a:t>Contract interpretation: English law</a:t>
            </a:r>
            <a:br>
              <a:rPr i="1" lang="fr-FR" sz="2800">
                <a:solidFill>
                  <a:srgbClr val="A50021"/>
                </a:solidFill>
                <a:latin typeface="Century"/>
                <a:ea typeface="Century"/>
                <a:cs typeface="Century"/>
                <a:sym typeface="Century"/>
              </a:rPr>
            </a:br>
            <a:r>
              <a:rPr b="1" i="1" lang="fr-FR" sz="2800">
                <a:latin typeface="Century"/>
                <a:ea typeface="Century"/>
                <a:cs typeface="Century"/>
                <a:sym typeface="Century"/>
              </a:rPr>
              <a:t>Context</a:t>
            </a:r>
            <a:endParaRPr b="1" i="1" sz="2800">
              <a:latin typeface="Century"/>
              <a:ea typeface="Century"/>
              <a:cs typeface="Century"/>
              <a:sym typeface="Century"/>
            </a:endParaRPr>
          </a:p>
        </p:txBody>
      </p:sp>
      <p:sp>
        <p:nvSpPr>
          <p:cNvPr id="137" name="Google Shape;137;p19"/>
          <p:cNvSpPr txBox="1"/>
          <p:nvPr>
            <p:ph idx="1" type="body"/>
          </p:nvPr>
        </p:nvSpPr>
        <p:spPr>
          <a:xfrm>
            <a:off x="354172" y="1211363"/>
            <a:ext cx="11211339" cy="4887220"/>
          </a:xfrm>
          <a:prstGeom prst="rect">
            <a:avLst/>
          </a:prstGeom>
          <a:noFill/>
          <a:ln>
            <a:noFill/>
          </a:ln>
        </p:spPr>
        <p:txBody>
          <a:bodyPr anchorCtr="0" anchor="t" bIns="45700" lIns="91425" spcFirstLastPara="1" rIns="91425" wrap="square" tIns="45700">
            <a:noAutofit/>
          </a:bodyPr>
          <a:lstStyle/>
          <a:p>
            <a:pPr indent="-228600" lvl="0" marL="228600" rtl="0" algn="l">
              <a:lnSpc>
                <a:spcPct val="90000"/>
              </a:lnSpc>
              <a:spcBef>
                <a:spcPts val="0"/>
              </a:spcBef>
              <a:spcAft>
                <a:spcPts val="0"/>
              </a:spcAft>
              <a:buClr>
                <a:schemeClr val="dk1"/>
              </a:buClr>
              <a:buSzPts val="2300"/>
              <a:buChar char="•"/>
            </a:pPr>
            <a:r>
              <a:rPr lang="fr-FR" sz="2300">
                <a:latin typeface="Century"/>
                <a:ea typeface="Century"/>
                <a:cs typeface="Century"/>
                <a:sym typeface="Century"/>
              </a:rPr>
              <a:t> </a:t>
            </a:r>
            <a:r>
              <a:rPr i="1" lang="fr-FR" sz="2300">
                <a:latin typeface="Century"/>
                <a:ea typeface="Century"/>
                <a:cs typeface="Century"/>
                <a:sym typeface="Century"/>
              </a:rPr>
              <a:t>Investors Compensation Scheme v. West Bromwich Building Society </a:t>
            </a:r>
            <a:r>
              <a:rPr lang="fr-FR" sz="2300">
                <a:latin typeface="Century"/>
                <a:ea typeface="Century"/>
                <a:cs typeface="Century"/>
                <a:sym typeface="Century"/>
              </a:rPr>
              <a:t>[1997] UKHL 28:</a:t>
            </a:r>
            <a:endParaRPr/>
          </a:p>
          <a:p>
            <a:pPr indent="-82550" lvl="0" marL="228600" rtl="0" algn="l">
              <a:lnSpc>
                <a:spcPct val="90000"/>
              </a:lnSpc>
              <a:spcBef>
                <a:spcPts val="1000"/>
              </a:spcBef>
              <a:spcAft>
                <a:spcPts val="0"/>
              </a:spcAft>
              <a:buClr>
                <a:schemeClr val="dk1"/>
              </a:buClr>
              <a:buSzPts val="2300"/>
              <a:buNone/>
            </a:pPr>
            <a:r>
              <a:t/>
            </a:r>
            <a:endParaRPr sz="2300">
              <a:latin typeface="Century"/>
              <a:ea typeface="Century"/>
              <a:cs typeface="Century"/>
              <a:sym typeface="Century"/>
            </a:endParaRPr>
          </a:p>
          <a:p>
            <a:pPr indent="0" lvl="0" marL="0" rtl="0" algn="ctr">
              <a:lnSpc>
                <a:spcPct val="90000"/>
              </a:lnSpc>
              <a:spcBef>
                <a:spcPts val="1000"/>
              </a:spcBef>
              <a:spcAft>
                <a:spcPts val="0"/>
              </a:spcAft>
              <a:buClr>
                <a:schemeClr val="dk1"/>
              </a:buClr>
              <a:buSzPts val="2300"/>
              <a:buNone/>
            </a:pPr>
            <a:r>
              <a:rPr lang="fr-FR" sz="2300">
                <a:latin typeface="Century"/>
                <a:ea typeface="Century"/>
                <a:cs typeface="Century"/>
                <a:sym typeface="Century"/>
              </a:rPr>
              <a:t>“</a:t>
            </a:r>
            <a:r>
              <a:rPr i="1" lang="fr-FR" sz="2300">
                <a:latin typeface="Century"/>
                <a:ea typeface="Century"/>
                <a:cs typeface="Century"/>
                <a:sym typeface="Century"/>
              </a:rPr>
              <a:t>Interpretation is the ascertainment of the meaning which the document would convey to a reasonable person having all the background knowledge which would reasonably have been available to the parties in the situation in which they were at the time of the contract.</a:t>
            </a:r>
            <a:endParaRPr/>
          </a:p>
          <a:p>
            <a:pPr indent="0" lvl="0" marL="0" rtl="0" algn="ctr">
              <a:lnSpc>
                <a:spcPct val="90000"/>
              </a:lnSpc>
              <a:spcBef>
                <a:spcPts val="1000"/>
              </a:spcBef>
              <a:spcAft>
                <a:spcPts val="0"/>
              </a:spcAft>
              <a:buClr>
                <a:schemeClr val="dk1"/>
              </a:buClr>
              <a:buSzPts val="2300"/>
              <a:buNone/>
            </a:pPr>
            <a:r>
              <a:rPr i="1" lang="fr-FR" sz="2300">
                <a:latin typeface="Century"/>
                <a:ea typeface="Century"/>
                <a:cs typeface="Century"/>
                <a:sym typeface="Century"/>
              </a:rPr>
              <a:t>The background […] includes absolutely anything which would have affected the way in which the language of the document would have been understood by a reasonable man.</a:t>
            </a:r>
            <a:endParaRPr/>
          </a:p>
          <a:p>
            <a:pPr indent="0" lvl="0" marL="0" rtl="0" algn="ctr">
              <a:lnSpc>
                <a:spcPct val="90000"/>
              </a:lnSpc>
              <a:spcBef>
                <a:spcPts val="1000"/>
              </a:spcBef>
              <a:spcAft>
                <a:spcPts val="0"/>
              </a:spcAft>
              <a:buClr>
                <a:schemeClr val="dk1"/>
              </a:buClr>
              <a:buSzPts val="2300"/>
              <a:buNone/>
            </a:pPr>
            <a:r>
              <a:rPr i="1" lang="fr-FR" sz="2300">
                <a:latin typeface="Century"/>
                <a:ea typeface="Century"/>
                <a:cs typeface="Century"/>
                <a:sym typeface="Century"/>
              </a:rPr>
              <a:t>The law excludes from the admissible background the previous negotiations of the parties and their declarations of subjective intent. They are admissible only in an action for rectification.</a:t>
            </a:r>
            <a:r>
              <a:rPr lang="fr-FR" sz="2300">
                <a:latin typeface="Century"/>
                <a:ea typeface="Century"/>
                <a:cs typeface="Century"/>
                <a:sym typeface="Century"/>
              </a:rPr>
              <a:t>”</a:t>
            </a:r>
            <a:endParaRPr sz="2300">
              <a:latin typeface="Century"/>
              <a:ea typeface="Century"/>
              <a:cs typeface="Century"/>
              <a:sym typeface="Century"/>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2" name="Shape 142"/>
        <p:cNvGrpSpPr/>
        <p:nvPr/>
      </p:nvGrpSpPr>
      <p:grpSpPr>
        <a:xfrm>
          <a:off x="0" y="0"/>
          <a:ext cx="0" cy="0"/>
          <a:chOff x="0" y="0"/>
          <a:chExt cx="0" cy="0"/>
        </a:xfrm>
      </p:grpSpPr>
      <p:sp>
        <p:nvSpPr>
          <p:cNvPr id="143" name="Google Shape;143;p20"/>
          <p:cNvSpPr txBox="1"/>
          <p:nvPr>
            <p:ph type="title"/>
          </p:nvPr>
        </p:nvSpPr>
        <p:spPr>
          <a:xfrm>
            <a:off x="838200" y="109309"/>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A50021"/>
              </a:buClr>
              <a:buSzPts val="2800"/>
              <a:buFont typeface="Century"/>
              <a:buNone/>
            </a:pPr>
            <a:r>
              <a:rPr i="1" lang="fr-FR" sz="2800">
                <a:solidFill>
                  <a:srgbClr val="A50021"/>
                </a:solidFill>
                <a:latin typeface="Century"/>
                <a:ea typeface="Century"/>
                <a:cs typeface="Century"/>
                <a:sym typeface="Century"/>
              </a:rPr>
              <a:t>Contract interpretation: English law</a:t>
            </a:r>
            <a:br>
              <a:rPr i="1" lang="fr-FR" sz="2800">
                <a:solidFill>
                  <a:srgbClr val="A50021"/>
                </a:solidFill>
                <a:latin typeface="Century"/>
                <a:ea typeface="Century"/>
                <a:cs typeface="Century"/>
                <a:sym typeface="Century"/>
              </a:rPr>
            </a:br>
            <a:r>
              <a:rPr b="1" i="1" lang="fr-FR" sz="2800">
                <a:latin typeface="Century"/>
                <a:ea typeface="Century"/>
                <a:cs typeface="Century"/>
                <a:sym typeface="Century"/>
              </a:rPr>
              <a:t>Context</a:t>
            </a:r>
            <a:endParaRPr b="1" i="1" sz="2800">
              <a:latin typeface="Century"/>
              <a:ea typeface="Century"/>
              <a:cs typeface="Century"/>
              <a:sym typeface="Century"/>
            </a:endParaRPr>
          </a:p>
        </p:txBody>
      </p:sp>
      <p:sp>
        <p:nvSpPr>
          <p:cNvPr id="144" name="Google Shape;144;p20"/>
          <p:cNvSpPr txBox="1"/>
          <p:nvPr>
            <p:ph idx="1" type="body"/>
          </p:nvPr>
        </p:nvSpPr>
        <p:spPr>
          <a:xfrm>
            <a:off x="354172" y="1211363"/>
            <a:ext cx="11211339" cy="4887220"/>
          </a:xfrm>
          <a:prstGeom prst="rect">
            <a:avLst/>
          </a:prstGeom>
          <a:noFill/>
          <a:ln>
            <a:noFill/>
          </a:ln>
        </p:spPr>
        <p:txBody>
          <a:bodyPr anchorCtr="0" anchor="t" bIns="45700" lIns="91425" spcFirstLastPara="1" rIns="91425" wrap="square" tIns="45700">
            <a:noAutofit/>
          </a:bodyPr>
          <a:lstStyle/>
          <a:p>
            <a:pPr indent="-228600" lvl="0" marL="228600" rtl="0" algn="l">
              <a:lnSpc>
                <a:spcPct val="90000"/>
              </a:lnSpc>
              <a:spcBef>
                <a:spcPts val="0"/>
              </a:spcBef>
              <a:spcAft>
                <a:spcPts val="0"/>
              </a:spcAft>
              <a:buClr>
                <a:schemeClr val="dk1"/>
              </a:buClr>
              <a:buSzPts val="2000"/>
              <a:buChar char="•"/>
            </a:pPr>
            <a:r>
              <a:rPr lang="fr-FR" sz="2000">
                <a:latin typeface="Century"/>
                <a:ea typeface="Century"/>
                <a:cs typeface="Century"/>
                <a:sym typeface="Century"/>
              </a:rPr>
              <a:t>In Chartbrook Ltd v Persimmon Homes Ltd &amp; Ors [2009] UKHL 38, Lord Hope of Craighead explained the reasons for inadmissibility of evidence of pre-contractual negotiations: </a:t>
            </a:r>
            <a:endParaRPr/>
          </a:p>
          <a:p>
            <a:pPr indent="-101600" lvl="0" marL="228600" rtl="0" algn="l">
              <a:lnSpc>
                <a:spcPct val="90000"/>
              </a:lnSpc>
              <a:spcBef>
                <a:spcPts val="1000"/>
              </a:spcBef>
              <a:spcAft>
                <a:spcPts val="0"/>
              </a:spcAft>
              <a:buClr>
                <a:schemeClr val="dk1"/>
              </a:buClr>
              <a:buSzPts val="2000"/>
              <a:buNone/>
            </a:pPr>
            <a:r>
              <a:t/>
            </a:r>
            <a:endParaRPr sz="2000">
              <a:latin typeface="Century"/>
              <a:ea typeface="Century"/>
              <a:cs typeface="Century"/>
              <a:sym typeface="Century"/>
            </a:endParaRPr>
          </a:p>
          <a:p>
            <a:pPr indent="0" lvl="0" marL="0" rtl="0" algn="ctr">
              <a:lnSpc>
                <a:spcPct val="90000"/>
              </a:lnSpc>
              <a:spcBef>
                <a:spcPts val="1000"/>
              </a:spcBef>
              <a:spcAft>
                <a:spcPts val="0"/>
              </a:spcAft>
              <a:buClr>
                <a:schemeClr val="dk1"/>
              </a:buClr>
              <a:buSzPts val="2000"/>
              <a:buNone/>
            </a:pPr>
            <a:r>
              <a:rPr lang="fr-FR" sz="2000">
                <a:latin typeface="Century"/>
                <a:ea typeface="Century"/>
                <a:cs typeface="Century"/>
                <a:sym typeface="Century"/>
              </a:rPr>
              <a:t>“</a:t>
            </a:r>
            <a:r>
              <a:rPr i="1" lang="fr-FR" sz="2000">
                <a:latin typeface="Century"/>
                <a:ea typeface="Century"/>
                <a:cs typeface="Century"/>
                <a:sym typeface="Century"/>
              </a:rPr>
              <a:t>There are no conceptual limits to what can properly be regarded as background. Prima facie, therefore, the negotiations are potentially relevant background. They may be inadmissible simply because they are irrelevant to the question which the court has to decide, namely, what the parties would reasonably be taken to have meant by the language which they finally adopted to express their agreement […]</a:t>
            </a:r>
            <a:endParaRPr/>
          </a:p>
          <a:p>
            <a:pPr indent="0" lvl="0" marL="0" rtl="0" algn="ctr">
              <a:lnSpc>
                <a:spcPct val="90000"/>
              </a:lnSpc>
              <a:spcBef>
                <a:spcPts val="1000"/>
              </a:spcBef>
              <a:spcAft>
                <a:spcPts val="0"/>
              </a:spcAft>
              <a:buClr>
                <a:schemeClr val="dk1"/>
              </a:buClr>
              <a:buSzPts val="2000"/>
              <a:buNone/>
            </a:pPr>
            <a:r>
              <a:rPr i="1" lang="fr-FR" sz="2000">
                <a:latin typeface="Century"/>
                <a:ea typeface="Century"/>
                <a:cs typeface="Century"/>
                <a:sym typeface="Century"/>
              </a:rPr>
              <a:t>The admission of pre-contractual negotiations would create greater uncertainty of outcome in disputes over interpretation and add to the cost of advice, litigation or arbitration. Everyone engaged in the exercise would have to read the correspondence and statements would have to be taken from those who took part in oral negotiations. Not only would this be time-consuming and expensive but the scope for disagreement over whether the material affected the construction of the agreement (as in the Yoshimoto case) would be considerably increased</a:t>
            </a:r>
            <a:r>
              <a:rPr lang="fr-FR" sz="2000">
                <a:latin typeface="Century"/>
                <a:ea typeface="Century"/>
                <a:cs typeface="Century"/>
                <a:sym typeface="Century"/>
              </a:rPr>
              <a:t>”</a:t>
            </a:r>
            <a:endParaRPr/>
          </a:p>
          <a:p>
            <a:pPr indent="-101600" lvl="0" marL="228600" rtl="0" algn="l">
              <a:lnSpc>
                <a:spcPct val="90000"/>
              </a:lnSpc>
              <a:spcBef>
                <a:spcPts val="1000"/>
              </a:spcBef>
              <a:spcAft>
                <a:spcPts val="0"/>
              </a:spcAft>
              <a:buClr>
                <a:schemeClr val="dk1"/>
              </a:buClr>
              <a:buSzPts val="2000"/>
              <a:buNone/>
            </a:pPr>
            <a:r>
              <a:t/>
            </a:r>
            <a:endParaRPr sz="2000">
              <a:latin typeface="Century"/>
              <a:ea typeface="Century"/>
              <a:cs typeface="Century"/>
              <a:sym typeface="Century"/>
            </a:endParaRPr>
          </a:p>
          <a:p>
            <a:pPr indent="-101600" lvl="0" marL="228600" rtl="0" algn="l">
              <a:lnSpc>
                <a:spcPct val="90000"/>
              </a:lnSpc>
              <a:spcBef>
                <a:spcPts val="1000"/>
              </a:spcBef>
              <a:spcAft>
                <a:spcPts val="0"/>
              </a:spcAft>
              <a:buClr>
                <a:schemeClr val="dk1"/>
              </a:buClr>
              <a:buSzPts val="2000"/>
              <a:buNone/>
            </a:pPr>
            <a:r>
              <a:t/>
            </a:r>
            <a:endParaRPr sz="2000">
              <a:latin typeface="Century"/>
              <a:ea typeface="Century"/>
              <a:cs typeface="Century"/>
              <a:sym typeface="Century"/>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9" name="Shape 149"/>
        <p:cNvGrpSpPr/>
        <p:nvPr/>
      </p:nvGrpSpPr>
      <p:grpSpPr>
        <a:xfrm>
          <a:off x="0" y="0"/>
          <a:ext cx="0" cy="0"/>
          <a:chOff x="0" y="0"/>
          <a:chExt cx="0" cy="0"/>
        </a:xfrm>
      </p:grpSpPr>
      <p:sp>
        <p:nvSpPr>
          <p:cNvPr id="150" name="Google Shape;150;p21"/>
          <p:cNvSpPr txBox="1"/>
          <p:nvPr>
            <p:ph type="title"/>
          </p:nvPr>
        </p:nvSpPr>
        <p:spPr>
          <a:xfrm>
            <a:off x="838200" y="109309"/>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A50021"/>
              </a:buClr>
              <a:buSzPts val="2800"/>
              <a:buFont typeface="Century"/>
              <a:buNone/>
            </a:pPr>
            <a:r>
              <a:rPr i="1" lang="fr-FR" sz="2800">
                <a:solidFill>
                  <a:srgbClr val="A50021"/>
                </a:solidFill>
                <a:latin typeface="Century"/>
                <a:ea typeface="Century"/>
                <a:cs typeface="Century"/>
                <a:sym typeface="Century"/>
              </a:rPr>
              <a:t>Contract interpretation: English law</a:t>
            </a:r>
            <a:br>
              <a:rPr i="1" lang="fr-FR" sz="2800">
                <a:solidFill>
                  <a:srgbClr val="A50021"/>
                </a:solidFill>
                <a:latin typeface="Century"/>
                <a:ea typeface="Century"/>
                <a:cs typeface="Century"/>
                <a:sym typeface="Century"/>
              </a:rPr>
            </a:br>
            <a:r>
              <a:rPr b="1" i="1" lang="fr-FR" sz="2800">
                <a:latin typeface="Century"/>
                <a:ea typeface="Century"/>
                <a:cs typeface="Century"/>
                <a:sym typeface="Century"/>
              </a:rPr>
              <a:t>Context</a:t>
            </a:r>
            <a:endParaRPr b="1" i="1" sz="2800">
              <a:latin typeface="Century"/>
              <a:ea typeface="Century"/>
              <a:cs typeface="Century"/>
              <a:sym typeface="Century"/>
            </a:endParaRPr>
          </a:p>
        </p:txBody>
      </p:sp>
      <p:sp>
        <p:nvSpPr>
          <p:cNvPr id="151" name="Google Shape;151;p21"/>
          <p:cNvSpPr txBox="1"/>
          <p:nvPr>
            <p:ph idx="1" type="body"/>
          </p:nvPr>
        </p:nvSpPr>
        <p:spPr>
          <a:xfrm>
            <a:off x="354172" y="1211363"/>
            <a:ext cx="11211339" cy="4887220"/>
          </a:xfrm>
          <a:prstGeom prst="rect">
            <a:avLst/>
          </a:prstGeom>
          <a:noFill/>
          <a:ln>
            <a:noFill/>
          </a:ln>
        </p:spPr>
        <p:txBody>
          <a:bodyPr anchorCtr="0" anchor="t" bIns="45700" lIns="91425" spcFirstLastPara="1" rIns="91425" wrap="square" tIns="45700">
            <a:noAutofit/>
          </a:bodyPr>
          <a:lstStyle/>
          <a:p>
            <a:pPr indent="-82550" lvl="0" marL="228600" rtl="0" algn="l">
              <a:lnSpc>
                <a:spcPct val="90000"/>
              </a:lnSpc>
              <a:spcBef>
                <a:spcPts val="0"/>
              </a:spcBef>
              <a:spcAft>
                <a:spcPts val="0"/>
              </a:spcAft>
              <a:buClr>
                <a:schemeClr val="dk1"/>
              </a:buClr>
              <a:buSzPts val="2300"/>
              <a:buNone/>
            </a:pPr>
            <a:r>
              <a:t/>
            </a:r>
            <a:endParaRPr sz="2300">
              <a:latin typeface="Century"/>
              <a:ea typeface="Century"/>
              <a:cs typeface="Century"/>
              <a:sym typeface="Century"/>
            </a:endParaRPr>
          </a:p>
          <a:p>
            <a:pPr indent="-228600" lvl="0" marL="228600" rtl="0" algn="l">
              <a:lnSpc>
                <a:spcPct val="90000"/>
              </a:lnSpc>
              <a:spcBef>
                <a:spcPts val="1000"/>
              </a:spcBef>
              <a:spcAft>
                <a:spcPts val="0"/>
              </a:spcAft>
              <a:buClr>
                <a:schemeClr val="dk1"/>
              </a:buClr>
              <a:buSzPts val="2300"/>
              <a:buChar char="•"/>
            </a:pPr>
            <a:r>
              <a:rPr lang="fr-FR" sz="2300">
                <a:latin typeface="Century"/>
                <a:ea typeface="Century"/>
                <a:cs typeface="Century"/>
                <a:sym typeface="Century"/>
              </a:rPr>
              <a:t>Recently, in </a:t>
            </a:r>
            <a:r>
              <a:rPr i="1" lang="fr-FR" sz="2300">
                <a:latin typeface="Century"/>
                <a:ea typeface="Century"/>
                <a:cs typeface="Century"/>
                <a:sym typeface="Century"/>
              </a:rPr>
              <a:t>Merthyr (South Wales) Ltd (FKA Blackstone (South Wales) Ltd) v Merthyr Tydfil County Borough Council</a:t>
            </a:r>
            <a:r>
              <a:rPr lang="fr-FR" sz="2300">
                <a:latin typeface="Century"/>
                <a:ea typeface="Century"/>
                <a:cs typeface="Century"/>
                <a:sym typeface="Century"/>
              </a:rPr>
              <a:t> [2019] EWCA Civ 526, Lord J Leggat confirmed that evidence of pre-contractual negotiations is not admissible: </a:t>
            </a:r>
            <a:endParaRPr/>
          </a:p>
          <a:p>
            <a:pPr indent="-82550" lvl="0" marL="228600" rtl="0" algn="l">
              <a:lnSpc>
                <a:spcPct val="90000"/>
              </a:lnSpc>
              <a:spcBef>
                <a:spcPts val="1000"/>
              </a:spcBef>
              <a:spcAft>
                <a:spcPts val="0"/>
              </a:spcAft>
              <a:buClr>
                <a:schemeClr val="dk1"/>
              </a:buClr>
              <a:buSzPts val="2300"/>
              <a:buNone/>
            </a:pPr>
            <a:r>
              <a:t/>
            </a:r>
            <a:endParaRPr sz="2300">
              <a:latin typeface="Century"/>
              <a:ea typeface="Century"/>
              <a:cs typeface="Century"/>
              <a:sym typeface="Century"/>
            </a:endParaRPr>
          </a:p>
          <a:p>
            <a:pPr indent="0" lvl="0" marL="0" rtl="0" algn="ctr">
              <a:lnSpc>
                <a:spcPct val="90000"/>
              </a:lnSpc>
              <a:spcBef>
                <a:spcPts val="1000"/>
              </a:spcBef>
              <a:spcAft>
                <a:spcPts val="0"/>
              </a:spcAft>
              <a:buClr>
                <a:schemeClr val="dk1"/>
              </a:buClr>
              <a:buSzPts val="2300"/>
              <a:buNone/>
            </a:pPr>
            <a:r>
              <a:rPr lang="fr-FR" sz="2300">
                <a:latin typeface="Century"/>
                <a:ea typeface="Century"/>
                <a:cs typeface="Century"/>
                <a:sym typeface="Century"/>
              </a:rPr>
              <a:t>“</a:t>
            </a:r>
            <a:r>
              <a:rPr i="1" lang="fr-FR" sz="2300">
                <a:latin typeface="Century"/>
                <a:ea typeface="Century"/>
                <a:cs typeface="Century"/>
                <a:sym typeface="Century"/>
              </a:rPr>
              <a:t>What is not permissible, as the decision of the House of Lords in the Chartbrook case confirms, is to seek to rely on evidence of what was said during the course of pre-contractual negotiations for the purpose of drawing inferences about what the contract should be understood to mean. It is also clear from the Chartbrook case that it is not only statements reflecting one party's intentions or aspirations which are excluded for this purpose but also communications which are capable of showing that the parties reached a consensus on a particular point or used words in an agreed sense</a:t>
            </a:r>
            <a:r>
              <a:rPr lang="fr-FR" sz="2300">
                <a:latin typeface="Century"/>
                <a:ea typeface="Century"/>
                <a:cs typeface="Century"/>
                <a:sym typeface="Century"/>
              </a:rPr>
              <a:t>.”</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6" name="Shape 156"/>
        <p:cNvGrpSpPr/>
        <p:nvPr/>
      </p:nvGrpSpPr>
      <p:grpSpPr>
        <a:xfrm>
          <a:off x="0" y="0"/>
          <a:ext cx="0" cy="0"/>
          <a:chOff x="0" y="0"/>
          <a:chExt cx="0" cy="0"/>
        </a:xfrm>
      </p:grpSpPr>
      <p:sp>
        <p:nvSpPr>
          <p:cNvPr id="157" name="Google Shape;157;p22"/>
          <p:cNvSpPr txBox="1"/>
          <p:nvPr>
            <p:ph type="title"/>
          </p:nvPr>
        </p:nvSpPr>
        <p:spPr>
          <a:xfrm>
            <a:off x="838200" y="109309"/>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A50021"/>
              </a:buClr>
              <a:buSzPts val="2800"/>
              <a:buFont typeface="Century"/>
              <a:buNone/>
            </a:pPr>
            <a:r>
              <a:rPr i="1" lang="fr-FR" sz="2800">
                <a:solidFill>
                  <a:srgbClr val="A50021"/>
                </a:solidFill>
                <a:latin typeface="Century"/>
                <a:ea typeface="Century"/>
                <a:cs typeface="Century"/>
                <a:sym typeface="Century"/>
              </a:rPr>
              <a:t>Contract interpretation: English law </a:t>
            </a:r>
            <a:br>
              <a:rPr i="1" lang="fr-FR" sz="2800">
                <a:solidFill>
                  <a:srgbClr val="A50021"/>
                </a:solidFill>
                <a:latin typeface="Century"/>
                <a:ea typeface="Century"/>
                <a:cs typeface="Century"/>
                <a:sym typeface="Century"/>
              </a:rPr>
            </a:br>
            <a:r>
              <a:rPr b="1" i="1" lang="fr-FR" sz="2800">
                <a:latin typeface="Century"/>
                <a:ea typeface="Century"/>
                <a:cs typeface="Century"/>
                <a:sym typeface="Century"/>
              </a:rPr>
              <a:t>Business common sense</a:t>
            </a:r>
            <a:endParaRPr b="1" i="1" sz="2800">
              <a:latin typeface="Century"/>
              <a:ea typeface="Century"/>
              <a:cs typeface="Century"/>
              <a:sym typeface="Century"/>
            </a:endParaRPr>
          </a:p>
        </p:txBody>
      </p:sp>
      <p:sp>
        <p:nvSpPr>
          <p:cNvPr id="158" name="Google Shape;158;p22"/>
          <p:cNvSpPr txBox="1"/>
          <p:nvPr>
            <p:ph idx="1" type="body"/>
          </p:nvPr>
        </p:nvSpPr>
        <p:spPr>
          <a:xfrm>
            <a:off x="354172" y="1211363"/>
            <a:ext cx="11211339" cy="4887220"/>
          </a:xfrm>
          <a:prstGeom prst="rect">
            <a:avLst/>
          </a:prstGeom>
          <a:noFill/>
          <a:ln>
            <a:noFill/>
          </a:ln>
        </p:spPr>
        <p:txBody>
          <a:bodyPr anchorCtr="0" anchor="t" bIns="45700" lIns="91425" spcFirstLastPara="1" rIns="91425" wrap="square" tIns="45700">
            <a:noAutofit/>
          </a:bodyPr>
          <a:lstStyle/>
          <a:p>
            <a:pPr indent="-76200" lvl="0" marL="228600" rtl="0" algn="l">
              <a:lnSpc>
                <a:spcPct val="90000"/>
              </a:lnSpc>
              <a:spcBef>
                <a:spcPts val="0"/>
              </a:spcBef>
              <a:spcAft>
                <a:spcPts val="0"/>
              </a:spcAft>
              <a:buClr>
                <a:schemeClr val="dk1"/>
              </a:buClr>
              <a:buSzPts val="2400"/>
              <a:buNone/>
            </a:pPr>
            <a:r>
              <a:t/>
            </a:r>
            <a:endParaRPr sz="2400">
              <a:latin typeface="Century"/>
              <a:ea typeface="Century"/>
              <a:cs typeface="Century"/>
              <a:sym typeface="Century"/>
            </a:endParaRPr>
          </a:p>
          <a:p>
            <a:pPr indent="-228600" lvl="0" marL="228600" rtl="0" algn="l">
              <a:lnSpc>
                <a:spcPct val="90000"/>
              </a:lnSpc>
              <a:spcBef>
                <a:spcPts val="1000"/>
              </a:spcBef>
              <a:spcAft>
                <a:spcPts val="0"/>
              </a:spcAft>
              <a:buClr>
                <a:schemeClr val="dk1"/>
              </a:buClr>
              <a:buSzPts val="2400"/>
              <a:buChar char="•"/>
            </a:pPr>
            <a:r>
              <a:rPr lang="fr-FR" sz="2400">
                <a:latin typeface="Century"/>
                <a:ea typeface="Century"/>
                <a:cs typeface="Century"/>
                <a:sym typeface="Century"/>
              </a:rPr>
              <a:t>Language should be read according to common sense.</a:t>
            </a:r>
            <a:endParaRPr/>
          </a:p>
          <a:p>
            <a:pPr indent="-76200" lvl="0" marL="228600" rtl="0" algn="l">
              <a:lnSpc>
                <a:spcPct val="90000"/>
              </a:lnSpc>
              <a:spcBef>
                <a:spcPts val="1000"/>
              </a:spcBef>
              <a:spcAft>
                <a:spcPts val="0"/>
              </a:spcAft>
              <a:buClr>
                <a:schemeClr val="dk1"/>
              </a:buClr>
              <a:buSzPts val="2400"/>
              <a:buNone/>
            </a:pPr>
            <a:r>
              <a:t/>
            </a:r>
            <a:endParaRPr sz="2400">
              <a:latin typeface="Century"/>
              <a:ea typeface="Century"/>
              <a:cs typeface="Century"/>
              <a:sym typeface="Century"/>
            </a:endParaRPr>
          </a:p>
          <a:p>
            <a:pPr indent="-228600" lvl="0" marL="228600" rtl="0" algn="l">
              <a:lnSpc>
                <a:spcPct val="90000"/>
              </a:lnSpc>
              <a:spcBef>
                <a:spcPts val="1000"/>
              </a:spcBef>
              <a:spcAft>
                <a:spcPts val="0"/>
              </a:spcAft>
              <a:buClr>
                <a:schemeClr val="dk1"/>
              </a:buClr>
              <a:buSzPts val="2400"/>
              <a:buChar char="•"/>
            </a:pPr>
            <a:r>
              <a:rPr lang="fr-FR" sz="2400">
                <a:latin typeface="Century"/>
                <a:ea typeface="Century"/>
                <a:cs typeface="Century"/>
                <a:sym typeface="Century"/>
              </a:rPr>
              <a:t>Where there are two or more interpretations of a provision, the interpretation most consistent with business common sense will be preferred.</a:t>
            </a:r>
            <a:endParaRPr/>
          </a:p>
          <a:p>
            <a:pPr indent="-76200" lvl="0" marL="228600" rtl="0" algn="l">
              <a:lnSpc>
                <a:spcPct val="90000"/>
              </a:lnSpc>
              <a:spcBef>
                <a:spcPts val="1000"/>
              </a:spcBef>
              <a:spcAft>
                <a:spcPts val="0"/>
              </a:spcAft>
              <a:buClr>
                <a:schemeClr val="dk1"/>
              </a:buClr>
              <a:buSzPts val="2400"/>
              <a:buNone/>
            </a:pPr>
            <a:r>
              <a:t/>
            </a:r>
            <a:endParaRPr sz="2400">
              <a:latin typeface="Century"/>
              <a:ea typeface="Century"/>
              <a:cs typeface="Century"/>
              <a:sym typeface="Century"/>
            </a:endParaRPr>
          </a:p>
          <a:p>
            <a:pPr indent="-228600" lvl="0" marL="228600" rtl="0" algn="l">
              <a:lnSpc>
                <a:spcPct val="90000"/>
              </a:lnSpc>
              <a:spcBef>
                <a:spcPts val="1000"/>
              </a:spcBef>
              <a:spcAft>
                <a:spcPts val="0"/>
              </a:spcAft>
              <a:buClr>
                <a:schemeClr val="dk1"/>
              </a:buClr>
              <a:buSzPts val="2400"/>
              <a:buChar char="•"/>
            </a:pPr>
            <a:r>
              <a:rPr lang="fr-FR" sz="2400">
                <a:latin typeface="Century"/>
                <a:ea typeface="Century"/>
                <a:cs typeface="Century"/>
                <a:sym typeface="Century"/>
              </a:rPr>
              <a:t>However, this does not mean that courts should ignore the literal meaning of a clause, even if it seems badly drafted or unreasonable.</a:t>
            </a:r>
            <a:endParaRPr sz="2400">
              <a:latin typeface="Century"/>
              <a:ea typeface="Century"/>
              <a:cs typeface="Century"/>
              <a:sym typeface="Century"/>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3" name="Shape 163"/>
        <p:cNvGrpSpPr/>
        <p:nvPr/>
      </p:nvGrpSpPr>
      <p:grpSpPr>
        <a:xfrm>
          <a:off x="0" y="0"/>
          <a:ext cx="0" cy="0"/>
          <a:chOff x="0" y="0"/>
          <a:chExt cx="0" cy="0"/>
        </a:xfrm>
      </p:grpSpPr>
      <p:sp>
        <p:nvSpPr>
          <p:cNvPr id="164" name="Google Shape;164;p23"/>
          <p:cNvSpPr txBox="1"/>
          <p:nvPr>
            <p:ph type="title"/>
          </p:nvPr>
        </p:nvSpPr>
        <p:spPr>
          <a:xfrm>
            <a:off x="838200" y="109309"/>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A50021"/>
              </a:buClr>
              <a:buSzPts val="2800"/>
              <a:buFont typeface="Century"/>
              <a:buNone/>
            </a:pPr>
            <a:r>
              <a:rPr i="1" lang="fr-FR" sz="2800">
                <a:solidFill>
                  <a:srgbClr val="A50021"/>
                </a:solidFill>
                <a:latin typeface="Century"/>
                <a:ea typeface="Century"/>
                <a:cs typeface="Century"/>
                <a:sym typeface="Century"/>
              </a:rPr>
              <a:t>Contract interpretation: English law </a:t>
            </a:r>
            <a:br>
              <a:rPr i="1" lang="fr-FR" sz="2800">
                <a:solidFill>
                  <a:srgbClr val="A50021"/>
                </a:solidFill>
                <a:latin typeface="Century"/>
                <a:ea typeface="Century"/>
                <a:cs typeface="Century"/>
                <a:sym typeface="Century"/>
              </a:rPr>
            </a:br>
            <a:r>
              <a:rPr b="1" i="1" lang="fr-FR" sz="2800">
                <a:latin typeface="Century"/>
                <a:ea typeface="Century"/>
                <a:cs typeface="Century"/>
                <a:sym typeface="Century"/>
              </a:rPr>
              <a:t>Business common sense</a:t>
            </a:r>
            <a:endParaRPr b="1" i="1" sz="2800">
              <a:latin typeface="Century"/>
              <a:ea typeface="Century"/>
              <a:cs typeface="Century"/>
              <a:sym typeface="Century"/>
            </a:endParaRPr>
          </a:p>
        </p:txBody>
      </p:sp>
      <p:sp>
        <p:nvSpPr>
          <p:cNvPr id="165" name="Google Shape;165;p23"/>
          <p:cNvSpPr txBox="1"/>
          <p:nvPr>
            <p:ph idx="1" type="body"/>
          </p:nvPr>
        </p:nvSpPr>
        <p:spPr>
          <a:xfrm>
            <a:off x="354172" y="1211363"/>
            <a:ext cx="11211339" cy="4887220"/>
          </a:xfrm>
          <a:prstGeom prst="rect">
            <a:avLst/>
          </a:prstGeom>
          <a:noFill/>
          <a:ln>
            <a:noFill/>
          </a:ln>
        </p:spPr>
        <p:txBody>
          <a:bodyPr anchorCtr="0" anchor="t" bIns="45700" lIns="91425" spcFirstLastPara="1" rIns="91425" wrap="square" tIns="45700">
            <a:noAutofit/>
          </a:bodyPr>
          <a:lstStyle/>
          <a:p>
            <a:pPr indent="-76200" lvl="0" marL="228600" rtl="0" algn="l">
              <a:lnSpc>
                <a:spcPct val="90000"/>
              </a:lnSpc>
              <a:spcBef>
                <a:spcPts val="0"/>
              </a:spcBef>
              <a:spcAft>
                <a:spcPts val="0"/>
              </a:spcAft>
              <a:buClr>
                <a:schemeClr val="dk1"/>
              </a:buClr>
              <a:buSzPts val="2400"/>
              <a:buNone/>
            </a:pPr>
            <a:r>
              <a:t/>
            </a:r>
            <a:endParaRPr i="1" sz="2400">
              <a:latin typeface="Century"/>
              <a:ea typeface="Century"/>
              <a:cs typeface="Century"/>
              <a:sym typeface="Century"/>
            </a:endParaRPr>
          </a:p>
          <a:p>
            <a:pPr indent="-228600" lvl="0" marL="228600" rtl="0" algn="l">
              <a:lnSpc>
                <a:spcPct val="90000"/>
              </a:lnSpc>
              <a:spcBef>
                <a:spcPts val="1000"/>
              </a:spcBef>
              <a:spcAft>
                <a:spcPts val="0"/>
              </a:spcAft>
              <a:buClr>
                <a:schemeClr val="dk1"/>
              </a:buClr>
              <a:buSzPts val="2400"/>
              <a:buChar char="•"/>
            </a:pPr>
            <a:r>
              <a:rPr i="1" lang="fr-FR" sz="2400">
                <a:latin typeface="Century"/>
                <a:ea typeface="Century"/>
                <a:cs typeface="Century"/>
                <a:sym typeface="Century"/>
              </a:rPr>
              <a:t>Wood v Capita Insurance Services Ltd </a:t>
            </a:r>
            <a:r>
              <a:rPr lang="fr-FR" sz="2400">
                <a:latin typeface="Century"/>
                <a:ea typeface="Century"/>
                <a:cs typeface="Century"/>
                <a:sym typeface="Century"/>
              </a:rPr>
              <a:t>[2017] UKSC 24:</a:t>
            </a:r>
            <a:endParaRPr/>
          </a:p>
          <a:p>
            <a:pPr indent="0" lvl="0" marL="0" rtl="0" algn="l">
              <a:lnSpc>
                <a:spcPct val="90000"/>
              </a:lnSpc>
              <a:spcBef>
                <a:spcPts val="1000"/>
              </a:spcBef>
              <a:spcAft>
                <a:spcPts val="0"/>
              </a:spcAft>
              <a:buClr>
                <a:schemeClr val="dk1"/>
              </a:buClr>
              <a:buSzPts val="2400"/>
              <a:buNone/>
            </a:pPr>
            <a:r>
              <a:t/>
            </a:r>
            <a:endParaRPr sz="2400">
              <a:latin typeface="Century"/>
              <a:ea typeface="Century"/>
              <a:cs typeface="Century"/>
              <a:sym typeface="Century"/>
            </a:endParaRPr>
          </a:p>
          <a:p>
            <a:pPr indent="0" lvl="0" marL="0" rtl="0" algn="ctr">
              <a:lnSpc>
                <a:spcPct val="90000"/>
              </a:lnSpc>
              <a:spcBef>
                <a:spcPts val="1000"/>
              </a:spcBef>
              <a:spcAft>
                <a:spcPts val="0"/>
              </a:spcAft>
              <a:buClr>
                <a:schemeClr val="dk1"/>
              </a:buClr>
              <a:buSzPts val="2400"/>
              <a:buNone/>
            </a:pPr>
            <a:r>
              <a:rPr lang="fr-FR" sz="2400">
                <a:latin typeface="Century"/>
                <a:ea typeface="Century"/>
                <a:cs typeface="Century"/>
                <a:sym typeface="Century"/>
              </a:rPr>
              <a:t>“</a:t>
            </a:r>
            <a:r>
              <a:rPr i="1" lang="fr-FR" sz="2400">
                <a:latin typeface="Century"/>
                <a:ea typeface="Century"/>
                <a:cs typeface="Century"/>
                <a:sym typeface="Century"/>
              </a:rPr>
              <a:t>where there are rival meanings, the court can give weight to the implications of rival constructions by reaching a view as to which construction is more consistent with business common sense</a:t>
            </a:r>
            <a:r>
              <a:rPr lang="fr-FR" sz="2400">
                <a:latin typeface="Century"/>
                <a:ea typeface="Century"/>
                <a:cs typeface="Century"/>
                <a:sym typeface="Century"/>
              </a:rPr>
              <a:t>”</a:t>
            </a:r>
            <a:endParaRPr sz="2400">
              <a:latin typeface="Century"/>
              <a:ea typeface="Century"/>
              <a:cs typeface="Century"/>
              <a:sym typeface="Century"/>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0" name="Shape 170"/>
        <p:cNvGrpSpPr/>
        <p:nvPr/>
      </p:nvGrpSpPr>
      <p:grpSpPr>
        <a:xfrm>
          <a:off x="0" y="0"/>
          <a:ext cx="0" cy="0"/>
          <a:chOff x="0" y="0"/>
          <a:chExt cx="0" cy="0"/>
        </a:xfrm>
      </p:grpSpPr>
      <p:sp>
        <p:nvSpPr>
          <p:cNvPr id="171" name="Google Shape;171;p24"/>
          <p:cNvSpPr txBox="1"/>
          <p:nvPr>
            <p:ph type="title"/>
          </p:nvPr>
        </p:nvSpPr>
        <p:spPr>
          <a:xfrm>
            <a:off x="838200" y="109309"/>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A50021"/>
              </a:buClr>
              <a:buSzPts val="2800"/>
              <a:buFont typeface="Century"/>
              <a:buNone/>
            </a:pPr>
            <a:r>
              <a:rPr i="1" lang="fr-FR" sz="2800">
                <a:solidFill>
                  <a:srgbClr val="A50021"/>
                </a:solidFill>
                <a:latin typeface="Century"/>
                <a:ea typeface="Century"/>
                <a:cs typeface="Century"/>
                <a:sym typeface="Century"/>
              </a:rPr>
              <a:t>Contract interpretation: English law </a:t>
            </a:r>
            <a:br>
              <a:rPr i="1" lang="fr-FR" sz="2800">
                <a:solidFill>
                  <a:srgbClr val="A50021"/>
                </a:solidFill>
                <a:latin typeface="Century"/>
                <a:ea typeface="Century"/>
                <a:cs typeface="Century"/>
                <a:sym typeface="Century"/>
              </a:rPr>
            </a:br>
            <a:r>
              <a:rPr b="1" i="1" lang="fr-FR" sz="2800">
                <a:latin typeface="Century"/>
                <a:ea typeface="Century"/>
                <a:cs typeface="Century"/>
                <a:sym typeface="Century"/>
              </a:rPr>
              <a:t>Business common sense</a:t>
            </a:r>
            <a:endParaRPr b="1" i="1" sz="2800">
              <a:latin typeface="Century"/>
              <a:ea typeface="Century"/>
              <a:cs typeface="Century"/>
              <a:sym typeface="Century"/>
            </a:endParaRPr>
          </a:p>
        </p:txBody>
      </p:sp>
      <p:sp>
        <p:nvSpPr>
          <p:cNvPr id="172" name="Google Shape;172;p24"/>
          <p:cNvSpPr txBox="1"/>
          <p:nvPr>
            <p:ph idx="1" type="body"/>
          </p:nvPr>
        </p:nvSpPr>
        <p:spPr>
          <a:xfrm>
            <a:off x="354172" y="1211363"/>
            <a:ext cx="11211339" cy="4887220"/>
          </a:xfrm>
          <a:prstGeom prst="rect">
            <a:avLst/>
          </a:prstGeom>
          <a:noFill/>
          <a:ln>
            <a:noFill/>
          </a:ln>
        </p:spPr>
        <p:txBody>
          <a:bodyPr anchorCtr="0" anchor="t" bIns="45700" lIns="91425" spcFirstLastPara="1" rIns="91425" wrap="square" tIns="45700">
            <a:noAutofit/>
          </a:bodyPr>
          <a:lstStyle/>
          <a:p>
            <a:pPr indent="-76200" lvl="0" marL="228600" rtl="0" algn="l">
              <a:lnSpc>
                <a:spcPct val="90000"/>
              </a:lnSpc>
              <a:spcBef>
                <a:spcPts val="0"/>
              </a:spcBef>
              <a:spcAft>
                <a:spcPts val="0"/>
              </a:spcAft>
              <a:buClr>
                <a:schemeClr val="dk1"/>
              </a:buClr>
              <a:buSzPts val="2400"/>
              <a:buNone/>
            </a:pPr>
            <a:r>
              <a:t/>
            </a:r>
            <a:endParaRPr i="1" sz="2400">
              <a:latin typeface="Century"/>
              <a:ea typeface="Century"/>
              <a:cs typeface="Century"/>
              <a:sym typeface="Century"/>
            </a:endParaRPr>
          </a:p>
          <a:p>
            <a:pPr indent="-228600" lvl="0" marL="228600" rtl="0" algn="l">
              <a:lnSpc>
                <a:spcPct val="90000"/>
              </a:lnSpc>
              <a:spcBef>
                <a:spcPts val="1000"/>
              </a:spcBef>
              <a:spcAft>
                <a:spcPts val="0"/>
              </a:spcAft>
              <a:buClr>
                <a:schemeClr val="dk1"/>
              </a:buClr>
              <a:buSzPts val="2400"/>
              <a:buChar char="•"/>
            </a:pPr>
            <a:r>
              <a:rPr i="1" lang="fr-FR" sz="2400">
                <a:latin typeface="Century"/>
                <a:ea typeface="Century"/>
                <a:cs typeface="Century"/>
                <a:sym typeface="Century"/>
              </a:rPr>
              <a:t>Arnold v Britton &amp; Ors </a:t>
            </a:r>
            <a:r>
              <a:rPr lang="fr-FR" sz="2400">
                <a:latin typeface="Century"/>
                <a:ea typeface="Century"/>
                <a:cs typeface="Century"/>
                <a:sym typeface="Century"/>
              </a:rPr>
              <a:t>[2015] UKSC 36:</a:t>
            </a:r>
            <a:endParaRPr/>
          </a:p>
          <a:p>
            <a:pPr indent="0" lvl="0" marL="0" rtl="0" algn="ctr">
              <a:lnSpc>
                <a:spcPct val="90000"/>
              </a:lnSpc>
              <a:spcBef>
                <a:spcPts val="1000"/>
              </a:spcBef>
              <a:spcAft>
                <a:spcPts val="0"/>
              </a:spcAft>
              <a:buClr>
                <a:schemeClr val="dk1"/>
              </a:buClr>
              <a:buSzPts val="2400"/>
              <a:buNone/>
            </a:pPr>
            <a:r>
              <a:t/>
            </a:r>
            <a:endParaRPr sz="2400">
              <a:latin typeface="Century"/>
              <a:ea typeface="Century"/>
              <a:cs typeface="Century"/>
              <a:sym typeface="Century"/>
            </a:endParaRPr>
          </a:p>
          <a:p>
            <a:pPr indent="0" lvl="0" marL="0" rtl="0" algn="ctr">
              <a:lnSpc>
                <a:spcPct val="90000"/>
              </a:lnSpc>
              <a:spcBef>
                <a:spcPts val="1000"/>
              </a:spcBef>
              <a:spcAft>
                <a:spcPts val="0"/>
              </a:spcAft>
              <a:buClr>
                <a:schemeClr val="dk1"/>
              </a:buClr>
              <a:buSzPts val="2400"/>
              <a:buNone/>
            </a:pPr>
            <a:r>
              <a:rPr lang="fr-FR" sz="2400">
                <a:latin typeface="Century"/>
                <a:ea typeface="Century"/>
                <a:cs typeface="Century"/>
                <a:sym typeface="Century"/>
              </a:rPr>
              <a:t>“</a:t>
            </a:r>
            <a:r>
              <a:rPr i="1" lang="fr-FR" sz="2400">
                <a:latin typeface="Century"/>
                <a:ea typeface="Century"/>
                <a:cs typeface="Century"/>
                <a:sym typeface="Century"/>
              </a:rPr>
              <a:t>while commercial common sense is a very important factor to take into account when interpreting a contract, a court should be very slow to reject the natural meaning of a provision as correct simply because it appears to be a very imprudent term for one of the parties to have agreed, even ignoring the benefit of wisdom of hindsight. The purpose of interpretation is to identify what the parties have agreed, not what the court thinks that they should have agreed […] Accordingly, when interpreting a contract a judge should avoid re-writing it in an attempt to assist an unwise party or to penalise an astute party</a:t>
            </a:r>
            <a:r>
              <a:rPr lang="fr-FR" sz="2400">
                <a:latin typeface="Century"/>
                <a:ea typeface="Century"/>
                <a:cs typeface="Century"/>
                <a:sym typeface="Century"/>
              </a:rPr>
              <a:t>.”</a:t>
            </a:r>
            <a:endParaRPr sz="2400">
              <a:latin typeface="Century"/>
              <a:ea typeface="Century"/>
              <a:cs typeface="Century"/>
              <a:sym typeface="Century"/>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7" name="Shape 177"/>
        <p:cNvGrpSpPr/>
        <p:nvPr/>
      </p:nvGrpSpPr>
      <p:grpSpPr>
        <a:xfrm>
          <a:off x="0" y="0"/>
          <a:ext cx="0" cy="0"/>
          <a:chOff x="0" y="0"/>
          <a:chExt cx="0" cy="0"/>
        </a:xfrm>
      </p:grpSpPr>
      <p:sp>
        <p:nvSpPr>
          <p:cNvPr id="178" name="Google Shape;178;p25"/>
          <p:cNvSpPr txBox="1"/>
          <p:nvPr>
            <p:ph type="title"/>
          </p:nvPr>
        </p:nvSpPr>
        <p:spPr>
          <a:xfrm>
            <a:off x="838200" y="109309"/>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A50021"/>
              </a:buClr>
              <a:buSzPts val="2800"/>
              <a:buFont typeface="Century"/>
              <a:buNone/>
            </a:pPr>
            <a:r>
              <a:rPr i="1" lang="fr-FR" sz="2800">
                <a:solidFill>
                  <a:srgbClr val="A50021"/>
                </a:solidFill>
                <a:latin typeface="Century"/>
                <a:ea typeface="Century"/>
                <a:cs typeface="Century"/>
                <a:sym typeface="Century"/>
              </a:rPr>
              <a:t>Contract interpretation: English law </a:t>
            </a:r>
            <a:br>
              <a:rPr i="1" lang="fr-FR" sz="2800">
                <a:solidFill>
                  <a:srgbClr val="A50021"/>
                </a:solidFill>
                <a:latin typeface="Century"/>
                <a:ea typeface="Century"/>
                <a:cs typeface="Century"/>
                <a:sym typeface="Century"/>
              </a:rPr>
            </a:br>
            <a:r>
              <a:rPr b="1" i="1" lang="fr-FR" sz="2800">
                <a:latin typeface="Century"/>
                <a:ea typeface="Century"/>
                <a:cs typeface="Century"/>
                <a:sym typeface="Century"/>
              </a:rPr>
              <a:t>Business common sense</a:t>
            </a:r>
            <a:endParaRPr b="1" i="1" sz="2800">
              <a:latin typeface="Century"/>
              <a:ea typeface="Century"/>
              <a:cs typeface="Century"/>
              <a:sym typeface="Century"/>
            </a:endParaRPr>
          </a:p>
        </p:txBody>
      </p:sp>
      <p:sp>
        <p:nvSpPr>
          <p:cNvPr id="179" name="Google Shape;179;p25"/>
          <p:cNvSpPr txBox="1"/>
          <p:nvPr>
            <p:ph idx="1" type="body"/>
          </p:nvPr>
        </p:nvSpPr>
        <p:spPr>
          <a:xfrm>
            <a:off x="354172" y="1211363"/>
            <a:ext cx="11211339" cy="4887220"/>
          </a:xfrm>
          <a:prstGeom prst="rect">
            <a:avLst/>
          </a:prstGeom>
          <a:noFill/>
          <a:ln>
            <a:noFill/>
          </a:ln>
        </p:spPr>
        <p:txBody>
          <a:bodyPr anchorCtr="0" anchor="t" bIns="45700" lIns="91425" spcFirstLastPara="1" rIns="91425" wrap="square" tIns="45700">
            <a:noAutofit/>
          </a:bodyPr>
          <a:lstStyle/>
          <a:p>
            <a:pPr indent="-228600" lvl="0" marL="228600" rtl="0" algn="l">
              <a:lnSpc>
                <a:spcPct val="90000"/>
              </a:lnSpc>
              <a:spcBef>
                <a:spcPts val="0"/>
              </a:spcBef>
              <a:spcAft>
                <a:spcPts val="0"/>
              </a:spcAft>
              <a:buClr>
                <a:schemeClr val="dk1"/>
              </a:buClr>
              <a:buSzPts val="2200"/>
              <a:buChar char="•"/>
            </a:pPr>
            <a:r>
              <a:rPr lang="fr-FR" sz="2200">
                <a:latin typeface="Century"/>
                <a:ea typeface="Century"/>
                <a:cs typeface="Century"/>
                <a:sym typeface="Century"/>
              </a:rPr>
              <a:t>In </a:t>
            </a:r>
            <a:r>
              <a:rPr i="1" lang="fr-FR" sz="2200">
                <a:latin typeface="Century"/>
                <a:ea typeface="Century"/>
                <a:cs typeface="Century"/>
                <a:sym typeface="Century"/>
              </a:rPr>
              <a:t>Obrascon Huarte Lain SA v Her Majesty's Attorney General for Gibraltar [2014] EWHC 1028 (TCC) </a:t>
            </a:r>
            <a:r>
              <a:rPr lang="fr-FR" sz="2200">
                <a:latin typeface="Century"/>
                <a:ea typeface="Century"/>
                <a:cs typeface="Century"/>
                <a:sym typeface="Century"/>
              </a:rPr>
              <a:t>, Akenhead J relied on common sense to interpret a clause in a FIDIC contract regarding the employer's right to terminate</a:t>
            </a:r>
            <a:endParaRPr sz="2200">
              <a:latin typeface="Century"/>
              <a:ea typeface="Century"/>
              <a:cs typeface="Century"/>
              <a:sym typeface="Century"/>
            </a:endParaRPr>
          </a:p>
          <a:p>
            <a:pPr indent="-88900" lvl="0" marL="228600" rtl="0" algn="l">
              <a:lnSpc>
                <a:spcPct val="90000"/>
              </a:lnSpc>
              <a:spcBef>
                <a:spcPts val="1000"/>
              </a:spcBef>
              <a:spcAft>
                <a:spcPts val="0"/>
              </a:spcAft>
              <a:buClr>
                <a:schemeClr val="dk1"/>
              </a:buClr>
              <a:buSzPts val="2200"/>
              <a:buNone/>
            </a:pPr>
            <a:r>
              <a:t/>
            </a:r>
            <a:endParaRPr sz="2200">
              <a:latin typeface="Century"/>
              <a:ea typeface="Century"/>
              <a:cs typeface="Century"/>
              <a:sym typeface="Century"/>
            </a:endParaRPr>
          </a:p>
          <a:p>
            <a:pPr indent="-228600" lvl="0" marL="228600" rtl="0" algn="l">
              <a:lnSpc>
                <a:spcPct val="90000"/>
              </a:lnSpc>
              <a:spcBef>
                <a:spcPts val="1000"/>
              </a:spcBef>
              <a:spcAft>
                <a:spcPts val="0"/>
              </a:spcAft>
              <a:buClr>
                <a:schemeClr val="dk1"/>
              </a:buClr>
              <a:buSzPts val="2200"/>
              <a:buChar char="•"/>
            </a:pPr>
            <a:r>
              <a:rPr lang="fr-FR" sz="2200">
                <a:latin typeface="Century"/>
                <a:ea typeface="Century"/>
                <a:cs typeface="Century"/>
                <a:sym typeface="Century"/>
              </a:rPr>
              <a:t>In this case, Clauses 15.1 and 15.2(c) provided that:</a:t>
            </a:r>
            <a:endParaRPr/>
          </a:p>
          <a:p>
            <a:pPr indent="-88900" lvl="0" marL="228600" rtl="0" algn="l">
              <a:lnSpc>
                <a:spcPct val="90000"/>
              </a:lnSpc>
              <a:spcBef>
                <a:spcPts val="1000"/>
              </a:spcBef>
              <a:spcAft>
                <a:spcPts val="0"/>
              </a:spcAft>
              <a:buClr>
                <a:schemeClr val="dk1"/>
              </a:buClr>
              <a:buSzPts val="2200"/>
              <a:buNone/>
            </a:pPr>
            <a:r>
              <a:t/>
            </a:r>
            <a:endParaRPr sz="2200">
              <a:latin typeface="Century"/>
              <a:ea typeface="Century"/>
              <a:cs typeface="Century"/>
              <a:sym typeface="Century"/>
            </a:endParaRPr>
          </a:p>
          <a:p>
            <a:pPr indent="0" lvl="0" marL="0" rtl="0" algn="l">
              <a:lnSpc>
                <a:spcPct val="90000"/>
              </a:lnSpc>
              <a:spcBef>
                <a:spcPts val="1000"/>
              </a:spcBef>
              <a:spcAft>
                <a:spcPts val="0"/>
              </a:spcAft>
              <a:buClr>
                <a:schemeClr val="dk1"/>
              </a:buClr>
              <a:buSzPts val="2200"/>
              <a:buNone/>
            </a:pPr>
            <a:r>
              <a:rPr lang="fr-FR" sz="2200">
                <a:latin typeface="Century"/>
                <a:ea typeface="Century"/>
                <a:cs typeface="Century"/>
                <a:sym typeface="Century"/>
              </a:rPr>
              <a:t>“</a:t>
            </a:r>
            <a:r>
              <a:rPr i="1" lang="fr-FR" sz="2200">
                <a:latin typeface="Century"/>
                <a:ea typeface="Century"/>
                <a:cs typeface="Century"/>
                <a:sym typeface="Century"/>
              </a:rPr>
              <a:t>15.1 If the Contractor fails to carry out any obligation under the Contract, the Engineer may by notice require the Contractor to make good the failure and to remedy it within a specified reasonable time.</a:t>
            </a:r>
            <a:endParaRPr i="1" sz="2200">
              <a:latin typeface="Century"/>
              <a:ea typeface="Century"/>
              <a:cs typeface="Century"/>
              <a:sym typeface="Century"/>
            </a:endParaRPr>
          </a:p>
          <a:p>
            <a:pPr indent="0" lvl="0" marL="0" rtl="0" algn="l">
              <a:lnSpc>
                <a:spcPct val="90000"/>
              </a:lnSpc>
              <a:spcBef>
                <a:spcPts val="1000"/>
              </a:spcBef>
              <a:spcAft>
                <a:spcPts val="0"/>
              </a:spcAft>
              <a:buClr>
                <a:schemeClr val="dk1"/>
              </a:buClr>
              <a:buSzPts val="2200"/>
              <a:buNone/>
            </a:pPr>
            <a:r>
              <a:rPr i="1" lang="fr-FR" sz="2200">
                <a:latin typeface="Century"/>
                <a:ea typeface="Century"/>
                <a:cs typeface="Century"/>
                <a:sym typeface="Century"/>
              </a:rPr>
              <a:t>15.2 The Employer shall be entitled to terminate the Contract if the Contractor: […] (c) without reasonable excuse fails: (i) to proceed with the Works in accordance with Clause 8…or; (ii) to comply with a notice issued under Sub-Clause 7.5…or Sub- Clause 7.6…within 28 days after receiving it</a:t>
            </a:r>
            <a:r>
              <a:rPr lang="fr-FR" sz="2200">
                <a:latin typeface="Century"/>
                <a:ea typeface="Century"/>
                <a:cs typeface="Century"/>
                <a:sym typeface="Century"/>
              </a:rPr>
              <a:t>”</a:t>
            </a:r>
            <a:endParaRPr sz="2200">
              <a:latin typeface="Century"/>
              <a:ea typeface="Century"/>
              <a:cs typeface="Century"/>
              <a:sym typeface="Century"/>
            </a:endParaRPr>
          </a:p>
          <a:p>
            <a:pPr indent="-88900" lvl="0" marL="228600" rtl="0" algn="l">
              <a:lnSpc>
                <a:spcPct val="90000"/>
              </a:lnSpc>
              <a:spcBef>
                <a:spcPts val="1000"/>
              </a:spcBef>
              <a:spcAft>
                <a:spcPts val="0"/>
              </a:spcAft>
              <a:buClr>
                <a:schemeClr val="dk1"/>
              </a:buClr>
              <a:buSzPts val="2200"/>
              <a:buNone/>
            </a:pPr>
            <a:r>
              <a:t/>
            </a:r>
            <a:endParaRPr sz="2200">
              <a:latin typeface="Century"/>
              <a:ea typeface="Century"/>
              <a:cs typeface="Century"/>
              <a:sym typeface="Century"/>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4" name="Shape 184"/>
        <p:cNvGrpSpPr/>
        <p:nvPr/>
      </p:nvGrpSpPr>
      <p:grpSpPr>
        <a:xfrm>
          <a:off x="0" y="0"/>
          <a:ext cx="0" cy="0"/>
          <a:chOff x="0" y="0"/>
          <a:chExt cx="0" cy="0"/>
        </a:xfrm>
      </p:grpSpPr>
      <p:sp>
        <p:nvSpPr>
          <p:cNvPr id="185" name="Google Shape;185;p26"/>
          <p:cNvSpPr txBox="1"/>
          <p:nvPr>
            <p:ph type="title"/>
          </p:nvPr>
        </p:nvSpPr>
        <p:spPr>
          <a:xfrm>
            <a:off x="838200" y="109309"/>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A50021"/>
              </a:buClr>
              <a:buSzPts val="2800"/>
              <a:buFont typeface="Century"/>
              <a:buNone/>
            </a:pPr>
            <a:r>
              <a:rPr i="1" lang="fr-FR" sz="2800">
                <a:solidFill>
                  <a:srgbClr val="A50021"/>
                </a:solidFill>
                <a:latin typeface="Century"/>
                <a:ea typeface="Century"/>
                <a:cs typeface="Century"/>
                <a:sym typeface="Century"/>
              </a:rPr>
              <a:t>Contract interpretation: English law</a:t>
            </a:r>
            <a:br>
              <a:rPr i="1" lang="fr-FR" sz="2800">
                <a:solidFill>
                  <a:srgbClr val="A50021"/>
                </a:solidFill>
                <a:latin typeface="Century"/>
                <a:ea typeface="Century"/>
                <a:cs typeface="Century"/>
                <a:sym typeface="Century"/>
              </a:rPr>
            </a:br>
            <a:r>
              <a:rPr b="1" i="1" lang="fr-FR" sz="2800">
                <a:latin typeface="Century"/>
                <a:ea typeface="Century"/>
                <a:cs typeface="Century"/>
                <a:sym typeface="Century"/>
              </a:rPr>
              <a:t>Business common sense</a:t>
            </a:r>
            <a:endParaRPr b="1" i="1" sz="2800">
              <a:latin typeface="Century"/>
              <a:ea typeface="Century"/>
              <a:cs typeface="Century"/>
              <a:sym typeface="Century"/>
            </a:endParaRPr>
          </a:p>
        </p:txBody>
      </p:sp>
      <p:sp>
        <p:nvSpPr>
          <p:cNvPr id="186" name="Google Shape;186;p26"/>
          <p:cNvSpPr txBox="1"/>
          <p:nvPr>
            <p:ph idx="1" type="body"/>
          </p:nvPr>
        </p:nvSpPr>
        <p:spPr>
          <a:xfrm>
            <a:off x="354172" y="1211363"/>
            <a:ext cx="11211339" cy="4887220"/>
          </a:xfrm>
          <a:prstGeom prst="rect">
            <a:avLst/>
          </a:prstGeom>
          <a:noFill/>
          <a:ln>
            <a:noFill/>
          </a:ln>
        </p:spPr>
        <p:txBody>
          <a:bodyPr anchorCtr="0" anchor="t" bIns="45700" lIns="91425" spcFirstLastPara="1" rIns="91425" wrap="square" tIns="45700">
            <a:noAutofit/>
          </a:bodyPr>
          <a:lstStyle/>
          <a:p>
            <a:pPr indent="-76200" lvl="0" marL="228600" rtl="0" algn="l">
              <a:lnSpc>
                <a:spcPct val="90000"/>
              </a:lnSpc>
              <a:spcBef>
                <a:spcPts val="0"/>
              </a:spcBef>
              <a:spcAft>
                <a:spcPts val="0"/>
              </a:spcAft>
              <a:buClr>
                <a:schemeClr val="dk1"/>
              </a:buClr>
              <a:buSzPts val="2400"/>
              <a:buNone/>
            </a:pPr>
            <a:r>
              <a:t/>
            </a:r>
            <a:endParaRPr sz="2400">
              <a:latin typeface="Century"/>
              <a:ea typeface="Century"/>
              <a:cs typeface="Century"/>
              <a:sym typeface="Century"/>
            </a:endParaRPr>
          </a:p>
          <a:p>
            <a:pPr indent="-228600" lvl="0" marL="228600" rtl="0" algn="l">
              <a:lnSpc>
                <a:spcPct val="90000"/>
              </a:lnSpc>
              <a:spcBef>
                <a:spcPts val="1000"/>
              </a:spcBef>
              <a:spcAft>
                <a:spcPts val="0"/>
              </a:spcAft>
              <a:buClr>
                <a:schemeClr val="dk1"/>
              </a:buClr>
              <a:buSzPts val="2400"/>
              <a:buChar char="•"/>
            </a:pPr>
            <a:r>
              <a:rPr lang="fr-FR" sz="2400">
                <a:latin typeface="Century"/>
                <a:ea typeface="Century"/>
                <a:cs typeface="Century"/>
                <a:sym typeface="Century"/>
              </a:rPr>
              <a:t>Akenhead J held that: </a:t>
            </a:r>
            <a:endParaRPr/>
          </a:p>
          <a:p>
            <a:pPr indent="-76200" lvl="0" marL="228600" rtl="0" algn="l">
              <a:lnSpc>
                <a:spcPct val="90000"/>
              </a:lnSpc>
              <a:spcBef>
                <a:spcPts val="1000"/>
              </a:spcBef>
              <a:spcAft>
                <a:spcPts val="0"/>
              </a:spcAft>
              <a:buClr>
                <a:schemeClr val="dk1"/>
              </a:buClr>
              <a:buSzPts val="2400"/>
              <a:buNone/>
            </a:pPr>
            <a:r>
              <a:t/>
            </a:r>
            <a:endParaRPr sz="2400">
              <a:latin typeface="Century"/>
              <a:ea typeface="Century"/>
              <a:cs typeface="Century"/>
              <a:sym typeface="Century"/>
            </a:endParaRPr>
          </a:p>
          <a:p>
            <a:pPr indent="0" lvl="0" marL="0" rtl="0" algn="ctr">
              <a:lnSpc>
                <a:spcPct val="90000"/>
              </a:lnSpc>
              <a:spcBef>
                <a:spcPts val="1000"/>
              </a:spcBef>
              <a:spcAft>
                <a:spcPts val="0"/>
              </a:spcAft>
              <a:buClr>
                <a:schemeClr val="dk1"/>
              </a:buClr>
              <a:buSzPts val="2400"/>
              <a:buNone/>
            </a:pPr>
            <a:r>
              <a:rPr lang="fr-FR" sz="2400">
                <a:latin typeface="Century"/>
                <a:ea typeface="Century"/>
                <a:cs typeface="Century"/>
                <a:sym typeface="Century"/>
              </a:rPr>
              <a:t>“</a:t>
            </a:r>
            <a:r>
              <a:rPr i="1" lang="fr-FR" sz="2400">
                <a:latin typeface="Century"/>
                <a:ea typeface="Century"/>
                <a:cs typeface="Century"/>
                <a:sym typeface="Century"/>
              </a:rPr>
              <a:t>Clauses 15.1 and 15.2(c) must as a matter of common sense pre-suppose that the Contractor is given the opportunity by the Employer actually to remedy the failure of which it is given notice under Clause 15.1. In that context, termination could not legally occur if the Contractor has been prevented or hindered from remedying the failure within the specified reasonable time</a:t>
            </a:r>
            <a:r>
              <a:rPr lang="fr-FR" sz="2400">
                <a:latin typeface="Century"/>
                <a:ea typeface="Century"/>
                <a:cs typeface="Century"/>
                <a:sym typeface="Century"/>
              </a:rPr>
              <a:t>.”</a:t>
            </a:r>
            <a:endParaRPr/>
          </a:p>
          <a:p>
            <a:pPr indent="0" lvl="0" marL="0" rtl="0" algn="ctr">
              <a:lnSpc>
                <a:spcPct val="90000"/>
              </a:lnSpc>
              <a:spcBef>
                <a:spcPts val="1000"/>
              </a:spcBef>
              <a:spcAft>
                <a:spcPts val="0"/>
              </a:spcAft>
              <a:buClr>
                <a:schemeClr val="dk1"/>
              </a:buClr>
              <a:buSzPts val="2400"/>
              <a:buNone/>
            </a:pPr>
            <a:r>
              <a:t/>
            </a:r>
            <a:endParaRPr sz="2400">
              <a:latin typeface="Century"/>
              <a:ea typeface="Century"/>
              <a:cs typeface="Century"/>
              <a:sym typeface="Century"/>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1" name="Shape 191"/>
        <p:cNvGrpSpPr/>
        <p:nvPr/>
      </p:nvGrpSpPr>
      <p:grpSpPr>
        <a:xfrm>
          <a:off x="0" y="0"/>
          <a:ext cx="0" cy="0"/>
          <a:chOff x="0" y="0"/>
          <a:chExt cx="0" cy="0"/>
        </a:xfrm>
      </p:grpSpPr>
      <p:sp>
        <p:nvSpPr>
          <p:cNvPr id="192" name="Google Shape;192;p27"/>
          <p:cNvSpPr txBox="1"/>
          <p:nvPr>
            <p:ph type="title"/>
          </p:nvPr>
        </p:nvSpPr>
        <p:spPr>
          <a:xfrm>
            <a:off x="838200" y="109309"/>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A50021"/>
              </a:buClr>
              <a:buSzPts val="2800"/>
              <a:buFont typeface="Century"/>
              <a:buNone/>
            </a:pPr>
            <a:r>
              <a:rPr i="1" lang="fr-FR" sz="2800">
                <a:solidFill>
                  <a:srgbClr val="A50021"/>
                </a:solidFill>
                <a:latin typeface="Century"/>
                <a:ea typeface="Century"/>
                <a:cs typeface="Century"/>
                <a:sym typeface="Century"/>
              </a:rPr>
              <a:t>Contract interpretation: English law</a:t>
            </a:r>
            <a:br>
              <a:rPr i="1" lang="fr-FR" sz="2800">
                <a:solidFill>
                  <a:srgbClr val="A50021"/>
                </a:solidFill>
                <a:latin typeface="Century"/>
                <a:ea typeface="Century"/>
                <a:cs typeface="Century"/>
                <a:sym typeface="Century"/>
              </a:rPr>
            </a:br>
            <a:r>
              <a:rPr b="1" i="1" lang="fr-FR" sz="2800">
                <a:latin typeface="Century"/>
                <a:ea typeface="Century"/>
                <a:cs typeface="Century"/>
                <a:sym typeface="Century"/>
              </a:rPr>
              <a:t>Reasonableness</a:t>
            </a:r>
            <a:endParaRPr b="1" i="1" sz="2800">
              <a:latin typeface="Century"/>
              <a:ea typeface="Century"/>
              <a:cs typeface="Century"/>
              <a:sym typeface="Century"/>
            </a:endParaRPr>
          </a:p>
        </p:txBody>
      </p:sp>
      <p:sp>
        <p:nvSpPr>
          <p:cNvPr id="193" name="Google Shape;193;p27"/>
          <p:cNvSpPr txBox="1"/>
          <p:nvPr>
            <p:ph idx="1" type="body"/>
          </p:nvPr>
        </p:nvSpPr>
        <p:spPr>
          <a:xfrm>
            <a:off x="354172" y="1211363"/>
            <a:ext cx="11211339" cy="4887220"/>
          </a:xfrm>
          <a:prstGeom prst="rect">
            <a:avLst/>
          </a:prstGeom>
          <a:noFill/>
          <a:ln>
            <a:noFill/>
          </a:ln>
        </p:spPr>
        <p:txBody>
          <a:bodyPr anchorCtr="0" anchor="t" bIns="45700" lIns="91425" spcFirstLastPara="1" rIns="91425" wrap="square" tIns="45700">
            <a:noAutofit/>
          </a:bodyPr>
          <a:lstStyle/>
          <a:p>
            <a:pPr indent="-228600" lvl="0" marL="228600" rtl="0" algn="l">
              <a:lnSpc>
                <a:spcPct val="90000"/>
              </a:lnSpc>
              <a:spcBef>
                <a:spcPts val="0"/>
              </a:spcBef>
              <a:spcAft>
                <a:spcPts val="0"/>
              </a:spcAft>
              <a:buClr>
                <a:schemeClr val="dk1"/>
              </a:buClr>
              <a:buSzPts val="2400"/>
              <a:buChar char="•"/>
            </a:pPr>
            <a:r>
              <a:rPr lang="fr-FR" sz="2400">
                <a:latin typeface="Century"/>
                <a:ea typeface="Century"/>
                <a:cs typeface="Century"/>
                <a:sym typeface="Century"/>
              </a:rPr>
              <a:t>Reasonableness of a contractual interpretation is also relevant. </a:t>
            </a:r>
            <a:endParaRPr/>
          </a:p>
          <a:p>
            <a:pPr indent="-76200" lvl="0" marL="228600" rtl="0" algn="l">
              <a:lnSpc>
                <a:spcPct val="90000"/>
              </a:lnSpc>
              <a:spcBef>
                <a:spcPts val="1000"/>
              </a:spcBef>
              <a:spcAft>
                <a:spcPts val="0"/>
              </a:spcAft>
              <a:buClr>
                <a:schemeClr val="dk1"/>
              </a:buClr>
              <a:buSzPts val="2400"/>
              <a:buNone/>
            </a:pPr>
            <a:r>
              <a:t/>
            </a:r>
            <a:endParaRPr sz="2400">
              <a:latin typeface="Century"/>
              <a:ea typeface="Century"/>
              <a:cs typeface="Century"/>
              <a:sym typeface="Century"/>
            </a:endParaRPr>
          </a:p>
          <a:p>
            <a:pPr indent="-228600" lvl="0" marL="228600" rtl="0" algn="l">
              <a:lnSpc>
                <a:spcPct val="90000"/>
              </a:lnSpc>
              <a:spcBef>
                <a:spcPts val="1000"/>
              </a:spcBef>
              <a:spcAft>
                <a:spcPts val="0"/>
              </a:spcAft>
              <a:buClr>
                <a:schemeClr val="dk1"/>
              </a:buClr>
              <a:buSzPts val="2400"/>
              <a:buChar char="•"/>
            </a:pPr>
            <a:r>
              <a:rPr lang="fr-FR" sz="2400">
                <a:latin typeface="Century"/>
                <a:ea typeface="Century"/>
                <a:cs typeface="Century"/>
                <a:sym typeface="Century"/>
              </a:rPr>
              <a:t>Courts are reluctant to accept an interpretation that leads to very unreasonable or absurd results.</a:t>
            </a:r>
            <a:endParaRPr/>
          </a:p>
          <a:p>
            <a:pPr indent="-76200" lvl="0" marL="228600" rtl="0" algn="l">
              <a:lnSpc>
                <a:spcPct val="90000"/>
              </a:lnSpc>
              <a:spcBef>
                <a:spcPts val="1000"/>
              </a:spcBef>
              <a:spcAft>
                <a:spcPts val="0"/>
              </a:spcAft>
              <a:buClr>
                <a:schemeClr val="dk1"/>
              </a:buClr>
              <a:buSzPts val="2400"/>
              <a:buNone/>
            </a:pPr>
            <a:r>
              <a:t/>
            </a:r>
            <a:endParaRPr sz="2400">
              <a:latin typeface="Century"/>
              <a:ea typeface="Century"/>
              <a:cs typeface="Century"/>
              <a:sym typeface="Century"/>
            </a:endParaRPr>
          </a:p>
          <a:p>
            <a:pPr indent="-228600" lvl="0" marL="228600" rtl="0" algn="l">
              <a:lnSpc>
                <a:spcPct val="90000"/>
              </a:lnSpc>
              <a:spcBef>
                <a:spcPts val="1000"/>
              </a:spcBef>
              <a:spcAft>
                <a:spcPts val="0"/>
              </a:spcAft>
              <a:buClr>
                <a:schemeClr val="dk1"/>
              </a:buClr>
              <a:buSzPts val="2400"/>
              <a:buChar char="•"/>
            </a:pPr>
            <a:r>
              <a:rPr i="1" lang="fr-FR" sz="2400">
                <a:latin typeface="Century"/>
                <a:ea typeface="Century"/>
                <a:cs typeface="Century"/>
                <a:sym typeface="Century"/>
              </a:rPr>
              <a:t>Wickman Machine Tool Sales Ltd v L Schuler AG </a:t>
            </a:r>
            <a:r>
              <a:rPr lang="fr-FR" sz="2400">
                <a:latin typeface="Century"/>
                <a:ea typeface="Century"/>
                <a:cs typeface="Century"/>
                <a:sym typeface="Century"/>
              </a:rPr>
              <a:t>[1974] AC 235:</a:t>
            </a:r>
            <a:endParaRPr sz="2400">
              <a:latin typeface="Century"/>
              <a:ea typeface="Century"/>
              <a:cs typeface="Century"/>
              <a:sym typeface="Century"/>
            </a:endParaRPr>
          </a:p>
          <a:p>
            <a:pPr indent="-76200" lvl="0" marL="228600" rtl="0" algn="l">
              <a:lnSpc>
                <a:spcPct val="90000"/>
              </a:lnSpc>
              <a:spcBef>
                <a:spcPts val="1000"/>
              </a:spcBef>
              <a:spcAft>
                <a:spcPts val="0"/>
              </a:spcAft>
              <a:buClr>
                <a:schemeClr val="dk1"/>
              </a:buClr>
              <a:buSzPts val="2400"/>
              <a:buNone/>
            </a:pPr>
            <a:r>
              <a:t/>
            </a:r>
            <a:endParaRPr sz="2400">
              <a:latin typeface="Century"/>
              <a:ea typeface="Century"/>
              <a:cs typeface="Century"/>
              <a:sym typeface="Century"/>
            </a:endParaRPr>
          </a:p>
          <a:p>
            <a:pPr indent="0" lvl="0" marL="0" rtl="0" algn="ctr">
              <a:lnSpc>
                <a:spcPct val="90000"/>
              </a:lnSpc>
              <a:spcBef>
                <a:spcPts val="1000"/>
              </a:spcBef>
              <a:spcAft>
                <a:spcPts val="0"/>
              </a:spcAft>
              <a:buClr>
                <a:schemeClr val="dk1"/>
              </a:buClr>
              <a:buSzPts val="2400"/>
              <a:buNone/>
            </a:pPr>
            <a:r>
              <a:rPr lang="fr-FR" sz="2400">
                <a:latin typeface="Century"/>
                <a:ea typeface="Century"/>
                <a:cs typeface="Century"/>
                <a:sym typeface="Century"/>
              </a:rPr>
              <a:t>“</a:t>
            </a:r>
            <a:r>
              <a:rPr i="1" lang="fr-FR" sz="2400">
                <a:latin typeface="Century"/>
                <a:ea typeface="Century"/>
                <a:cs typeface="Century"/>
                <a:sym typeface="Century"/>
              </a:rPr>
              <a:t>The fact that a particular construction leads to a very unreasonable result must be a relevant consideration. The more unreasonable the result the more unlikely it is that the parties can have intended it, and if they do intend it the more necessary it is that they shall make that intention abundantly clear.</a:t>
            </a:r>
            <a:r>
              <a:rPr lang="fr-FR" sz="2400">
                <a:latin typeface="Century"/>
                <a:ea typeface="Century"/>
                <a:cs typeface="Century"/>
                <a:sym typeface="Century"/>
              </a:rPr>
              <a:t>”</a:t>
            </a:r>
            <a:endParaRPr/>
          </a:p>
          <a:p>
            <a:pPr indent="-76200" lvl="0" marL="228600" rtl="0" algn="l">
              <a:lnSpc>
                <a:spcPct val="90000"/>
              </a:lnSpc>
              <a:spcBef>
                <a:spcPts val="1000"/>
              </a:spcBef>
              <a:spcAft>
                <a:spcPts val="0"/>
              </a:spcAft>
              <a:buClr>
                <a:schemeClr val="dk1"/>
              </a:buClr>
              <a:buSzPts val="2400"/>
              <a:buNone/>
            </a:pPr>
            <a:r>
              <a:t/>
            </a:r>
            <a:endParaRPr sz="2400">
              <a:latin typeface="Century"/>
              <a:ea typeface="Century"/>
              <a:cs typeface="Century"/>
              <a:sym typeface="Century"/>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8" name="Shape 198"/>
        <p:cNvGrpSpPr/>
        <p:nvPr/>
      </p:nvGrpSpPr>
      <p:grpSpPr>
        <a:xfrm>
          <a:off x="0" y="0"/>
          <a:ext cx="0" cy="0"/>
          <a:chOff x="0" y="0"/>
          <a:chExt cx="0" cy="0"/>
        </a:xfrm>
      </p:grpSpPr>
      <p:sp>
        <p:nvSpPr>
          <p:cNvPr id="199" name="Google Shape;199;p28"/>
          <p:cNvSpPr txBox="1"/>
          <p:nvPr>
            <p:ph type="title"/>
          </p:nvPr>
        </p:nvSpPr>
        <p:spPr>
          <a:xfrm>
            <a:off x="838200" y="109309"/>
            <a:ext cx="10515600" cy="1325563"/>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rgbClr val="A50021"/>
              </a:buClr>
              <a:buSzPct val="100000"/>
              <a:buFont typeface="Century"/>
              <a:buNone/>
            </a:pPr>
            <a:br>
              <a:rPr i="1" lang="fr-FR" sz="2800">
                <a:solidFill>
                  <a:srgbClr val="A50021"/>
                </a:solidFill>
                <a:latin typeface="Century"/>
                <a:ea typeface="Century"/>
                <a:cs typeface="Century"/>
                <a:sym typeface="Century"/>
              </a:rPr>
            </a:br>
            <a:r>
              <a:rPr i="1" lang="fr-FR" sz="2800">
                <a:solidFill>
                  <a:srgbClr val="A50021"/>
                </a:solidFill>
                <a:latin typeface="Century"/>
                <a:ea typeface="Century"/>
                <a:cs typeface="Century"/>
                <a:sym typeface="Century"/>
              </a:rPr>
              <a:t>Contract interpretation: Civil law</a:t>
            </a:r>
            <a:br>
              <a:rPr i="1" lang="fr-FR" sz="2800">
                <a:solidFill>
                  <a:srgbClr val="A50021"/>
                </a:solidFill>
                <a:latin typeface="Century"/>
                <a:ea typeface="Century"/>
                <a:cs typeface="Century"/>
                <a:sym typeface="Century"/>
              </a:rPr>
            </a:br>
            <a:br>
              <a:rPr i="1" lang="fr-FR" sz="2800">
                <a:solidFill>
                  <a:srgbClr val="A50021"/>
                </a:solidFill>
                <a:latin typeface="Century"/>
                <a:ea typeface="Century"/>
                <a:cs typeface="Century"/>
                <a:sym typeface="Century"/>
              </a:rPr>
            </a:br>
            <a:endParaRPr b="1" i="1" sz="2800">
              <a:latin typeface="Century"/>
              <a:ea typeface="Century"/>
              <a:cs typeface="Century"/>
              <a:sym typeface="Century"/>
            </a:endParaRPr>
          </a:p>
        </p:txBody>
      </p:sp>
      <p:sp>
        <p:nvSpPr>
          <p:cNvPr id="200" name="Google Shape;200;p28"/>
          <p:cNvSpPr txBox="1"/>
          <p:nvPr>
            <p:ph idx="1" type="body"/>
          </p:nvPr>
        </p:nvSpPr>
        <p:spPr>
          <a:xfrm>
            <a:off x="354172" y="1211363"/>
            <a:ext cx="11211339" cy="4887220"/>
          </a:xfrm>
          <a:prstGeom prst="rect">
            <a:avLst/>
          </a:prstGeom>
          <a:noFill/>
          <a:ln>
            <a:noFill/>
          </a:ln>
        </p:spPr>
        <p:txBody>
          <a:bodyPr anchorCtr="0" anchor="t" bIns="45700" lIns="91425" spcFirstLastPara="1" rIns="91425" wrap="square" tIns="45700">
            <a:noAutofit/>
          </a:bodyPr>
          <a:lstStyle/>
          <a:p>
            <a:pPr indent="-76200" lvl="0" marL="228600" rtl="0" algn="l">
              <a:lnSpc>
                <a:spcPct val="90000"/>
              </a:lnSpc>
              <a:spcBef>
                <a:spcPts val="0"/>
              </a:spcBef>
              <a:spcAft>
                <a:spcPts val="0"/>
              </a:spcAft>
              <a:buClr>
                <a:schemeClr val="dk1"/>
              </a:buClr>
              <a:buSzPts val="2400"/>
              <a:buNone/>
            </a:pPr>
            <a:r>
              <a:t/>
            </a:r>
            <a:endParaRPr i="1" sz="2400">
              <a:latin typeface="Century"/>
              <a:ea typeface="Century"/>
              <a:cs typeface="Century"/>
              <a:sym typeface="Century"/>
            </a:endParaRPr>
          </a:p>
          <a:p>
            <a:pPr indent="-228600" lvl="0" marL="228600" rtl="0" algn="l">
              <a:lnSpc>
                <a:spcPct val="90000"/>
              </a:lnSpc>
              <a:spcBef>
                <a:spcPts val="1000"/>
              </a:spcBef>
              <a:spcAft>
                <a:spcPts val="0"/>
              </a:spcAft>
              <a:buClr>
                <a:schemeClr val="dk1"/>
              </a:buClr>
              <a:buSzPts val="2400"/>
              <a:buChar char="•"/>
            </a:pPr>
            <a:r>
              <a:rPr lang="fr-FR" sz="2400">
                <a:latin typeface="Century"/>
                <a:ea typeface="Century"/>
                <a:cs typeface="Century"/>
                <a:sym typeface="Century"/>
              </a:rPr>
              <a:t>Two examples of English courts applying civil law rules to contract interpretation  </a:t>
            </a:r>
            <a:endParaRPr/>
          </a:p>
          <a:p>
            <a:pPr indent="-76200" lvl="0" marL="228600" rtl="0" algn="l">
              <a:lnSpc>
                <a:spcPct val="90000"/>
              </a:lnSpc>
              <a:spcBef>
                <a:spcPts val="1000"/>
              </a:spcBef>
              <a:spcAft>
                <a:spcPts val="0"/>
              </a:spcAft>
              <a:buClr>
                <a:schemeClr val="dk1"/>
              </a:buClr>
              <a:buSzPts val="2400"/>
              <a:buNone/>
            </a:pPr>
            <a:r>
              <a:t/>
            </a:r>
            <a:endParaRPr i="1" sz="2400">
              <a:latin typeface="Century"/>
              <a:ea typeface="Century"/>
              <a:cs typeface="Century"/>
              <a:sym typeface="Century"/>
            </a:endParaRPr>
          </a:p>
          <a:p>
            <a:pPr indent="-228600" lvl="0" marL="228600" rtl="0" algn="l">
              <a:lnSpc>
                <a:spcPct val="90000"/>
              </a:lnSpc>
              <a:spcBef>
                <a:spcPts val="1000"/>
              </a:spcBef>
              <a:spcAft>
                <a:spcPts val="0"/>
              </a:spcAft>
              <a:buClr>
                <a:schemeClr val="dk1"/>
              </a:buClr>
              <a:buSzPts val="2400"/>
              <a:buChar char="•"/>
            </a:pPr>
            <a:r>
              <a:rPr i="1" lang="fr-FR" sz="2400">
                <a:latin typeface="Century"/>
                <a:ea typeface="Century"/>
                <a:cs typeface="Century"/>
                <a:sym typeface="Century"/>
              </a:rPr>
              <a:t>Svenska Petroleum v The Government of Lithuania</a:t>
            </a:r>
            <a:endParaRPr i="1" sz="2400">
              <a:latin typeface="Century"/>
              <a:ea typeface="Century"/>
              <a:cs typeface="Century"/>
              <a:sym typeface="Century"/>
            </a:endParaRPr>
          </a:p>
          <a:p>
            <a:pPr indent="-76200" lvl="0" marL="228600" rtl="0" algn="l">
              <a:lnSpc>
                <a:spcPct val="90000"/>
              </a:lnSpc>
              <a:spcBef>
                <a:spcPts val="1000"/>
              </a:spcBef>
              <a:spcAft>
                <a:spcPts val="0"/>
              </a:spcAft>
              <a:buClr>
                <a:schemeClr val="dk1"/>
              </a:buClr>
              <a:buSzPts val="2400"/>
              <a:buNone/>
            </a:pPr>
            <a:r>
              <a:t/>
            </a:r>
            <a:endParaRPr sz="2400">
              <a:latin typeface="Century"/>
              <a:ea typeface="Century"/>
              <a:cs typeface="Century"/>
              <a:sym typeface="Century"/>
            </a:endParaRPr>
          </a:p>
          <a:p>
            <a:pPr indent="-228600" lvl="0" marL="228600" rtl="0" algn="l">
              <a:lnSpc>
                <a:spcPct val="90000"/>
              </a:lnSpc>
              <a:spcBef>
                <a:spcPts val="1000"/>
              </a:spcBef>
              <a:spcAft>
                <a:spcPts val="0"/>
              </a:spcAft>
              <a:buClr>
                <a:schemeClr val="dk1"/>
              </a:buClr>
              <a:buSzPts val="2400"/>
              <a:buChar char="•"/>
            </a:pPr>
            <a:r>
              <a:rPr i="1" lang="fr-FR" sz="2400">
                <a:latin typeface="Century"/>
                <a:ea typeface="Century"/>
                <a:cs typeface="Century"/>
                <a:sym typeface="Century"/>
              </a:rPr>
              <a:t>Dallah Estate v The Government of Pakistan</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5" name="Shape 205"/>
        <p:cNvGrpSpPr/>
        <p:nvPr/>
      </p:nvGrpSpPr>
      <p:grpSpPr>
        <a:xfrm>
          <a:off x="0" y="0"/>
          <a:ext cx="0" cy="0"/>
          <a:chOff x="0" y="0"/>
          <a:chExt cx="0" cy="0"/>
        </a:xfrm>
      </p:grpSpPr>
      <p:sp>
        <p:nvSpPr>
          <p:cNvPr id="206" name="Google Shape;206;p29"/>
          <p:cNvSpPr txBox="1"/>
          <p:nvPr>
            <p:ph type="title"/>
          </p:nvPr>
        </p:nvSpPr>
        <p:spPr>
          <a:xfrm>
            <a:off x="838200" y="109309"/>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A50021"/>
              </a:buClr>
              <a:buSzPts val="2800"/>
              <a:buFont typeface="Century"/>
              <a:buNone/>
            </a:pPr>
            <a:r>
              <a:rPr i="1" lang="fr-FR" sz="2800">
                <a:solidFill>
                  <a:srgbClr val="A50021"/>
                </a:solidFill>
                <a:latin typeface="Century"/>
                <a:ea typeface="Century"/>
                <a:cs typeface="Century"/>
                <a:sym typeface="Century"/>
              </a:rPr>
              <a:t>Good faith</a:t>
            </a:r>
            <a:br>
              <a:rPr i="1" lang="fr-FR" sz="2800">
                <a:solidFill>
                  <a:srgbClr val="A50021"/>
                </a:solidFill>
                <a:latin typeface="Century"/>
                <a:ea typeface="Century"/>
                <a:cs typeface="Century"/>
                <a:sym typeface="Century"/>
              </a:rPr>
            </a:br>
            <a:r>
              <a:rPr b="1" i="1" lang="fr-FR" sz="2800">
                <a:latin typeface="Century"/>
                <a:ea typeface="Century"/>
                <a:cs typeface="Century"/>
                <a:sym typeface="Century"/>
              </a:rPr>
              <a:t>Conventional approach</a:t>
            </a:r>
            <a:endParaRPr b="1" i="1" sz="2800">
              <a:latin typeface="Century"/>
              <a:ea typeface="Century"/>
              <a:cs typeface="Century"/>
              <a:sym typeface="Century"/>
            </a:endParaRPr>
          </a:p>
        </p:txBody>
      </p:sp>
      <p:sp>
        <p:nvSpPr>
          <p:cNvPr id="207" name="Google Shape;207;p29"/>
          <p:cNvSpPr txBox="1"/>
          <p:nvPr>
            <p:ph idx="1" type="body"/>
          </p:nvPr>
        </p:nvSpPr>
        <p:spPr>
          <a:xfrm>
            <a:off x="354172" y="1211363"/>
            <a:ext cx="11211339" cy="4887220"/>
          </a:xfrm>
          <a:prstGeom prst="rect">
            <a:avLst/>
          </a:prstGeom>
          <a:noFill/>
          <a:ln>
            <a:noFill/>
          </a:ln>
        </p:spPr>
        <p:txBody>
          <a:bodyPr anchorCtr="0" anchor="t" bIns="45700" lIns="91425" spcFirstLastPara="1" rIns="91425" wrap="square" tIns="45700">
            <a:noAutofit/>
          </a:bodyPr>
          <a:lstStyle/>
          <a:p>
            <a:pPr indent="-76200" lvl="0" marL="228600" rtl="0" algn="l">
              <a:lnSpc>
                <a:spcPct val="90000"/>
              </a:lnSpc>
              <a:spcBef>
                <a:spcPts val="0"/>
              </a:spcBef>
              <a:spcAft>
                <a:spcPts val="0"/>
              </a:spcAft>
              <a:buClr>
                <a:schemeClr val="dk1"/>
              </a:buClr>
              <a:buSzPts val="2400"/>
              <a:buNone/>
            </a:pPr>
            <a:r>
              <a:t/>
            </a:r>
            <a:endParaRPr sz="2400">
              <a:latin typeface="Century"/>
              <a:ea typeface="Century"/>
              <a:cs typeface="Century"/>
              <a:sym typeface="Century"/>
            </a:endParaRPr>
          </a:p>
          <a:p>
            <a:pPr indent="-228600" lvl="0" marL="228600" rtl="0" algn="l">
              <a:lnSpc>
                <a:spcPct val="90000"/>
              </a:lnSpc>
              <a:spcBef>
                <a:spcPts val="1000"/>
              </a:spcBef>
              <a:spcAft>
                <a:spcPts val="0"/>
              </a:spcAft>
              <a:buClr>
                <a:schemeClr val="dk1"/>
              </a:buClr>
              <a:buSzPts val="2400"/>
              <a:buChar char="•"/>
            </a:pPr>
            <a:r>
              <a:rPr lang="fr-FR" sz="2400">
                <a:latin typeface="Century"/>
                <a:ea typeface="Century"/>
                <a:cs typeface="Century"/>
                <a:sym typeface="Century"/>
              </a:rPr>
              <a:t>English courts have historically taken a narrow approach to the concept of good faith. </a:t>
            </a:r>
            <a:endParaRPr/>
          </a:p>
          <a:p>
            <a:pPr indent="-76200" lvl="0" marL="228600" rtl="0" algn="l">
              <a:lnSpc>
                <a:spcPct val="90000"/>
              </a:lnSpc>
              <a:spcBef>
                <a:spcPts val="1000"/>
              </a:spcBef>
              <a:spcAft>
                <a:spcPts val="0"/>
              </a:spcAft>
              <a:buClr>
                <a:schemeClr val="dk1"/>
              </a:buClr>
              <a:buSzPts val="2400"/>
              <a:buNone/>
            </a:pPr>
            <a:r>
              <a:t/>
            </a:r>
            <a:endParaRPr sz="2400">
              <a:latin typeface="Century"/>
              <a:ea typeface="Century"/>
              <a:cs typeface="Century"/>
              <a:sym typeface="Century"/>
            </a:endParaRPr>
          </a:p>
          <a:p>
            <a:pPr indent="-228600" lvl="0" marL="228600" rtl="0" algn="l">
              <a:lnSpc>
                <a:spcPct val="90000"/>
              </a:lnSpc>
              <a:spcBef>
                <a:spcPts val="1000"/>
              </a:spcBef>
              <a:spcAft>
                <a:spcPts val="0"/>
              </a:spcAft>
              <a:buClr>
                <a:schemeClr val="dk1"/>
              </a:buClr>
              <a:buSzPts val="2400"/>
              <a:buChar char="•"/>
            </a:pPr>
            <a:r>
              <a:rPr lang="fr-FR" sz="2400">
                <a:latin typeface="Century"/>
                <a:ea typeface="Century"/>
                <a:cs typeface="Century"/>
                <a:sym typeface="Century"/>
              </a:rPr>
              <a:t>There is no overriding principle of good faith under English law, which would be implied in performing contractual obligations.</a:t>
            </a:r>
            <a:endParaRPr/>
          </a:p>
          <a:p>
            <a:pPr indent="-76200" lvl="0" marL="228600" rtl="0" algn="l">
              <a:lnSpc>
                <a:spcPct val="90000"/>
              </a:lnSpc>
              <a:spcBef>
                <a:spcPts val="1000"/>
              </a:spcBef>
              <a:spcAft>
                <a:spcPts val="0"/>
              </a:spcAft>
              <a:buClr>
                <a:schemeClr val="dk1"/>
              </a:buClr>
              <a:buSzPts val="2400"/>
              <a:buNone/>
            </a:pPr>
            <a:r>
              <a:t/>
            </a:r>
            <a:endParaRPr sz="2400">
              <a:latin typeface="Century"/>
              <a:ea typeface="Century"/>
              <a:cs typeface="Century"/>
              <a:sym typeface="Century"/>
            </a:endParaRPr>
          </a:p>
          <a:p>
            <a:pPr indent="-228600" lvl="0" marL="228600" rtl="0" algn="l">
              <a:lnSpc>
                <a:spcPct val="90000"/>
              </a:lnSpc>
              <a:spcBef>
                <a:spcPts val="1000"/>
              </a:spcBef>
              <a:spcAft>
                <a:spcPts val="0"/>
              </a:spcAft>
              <a:buClr>
                <a:schemeClr val="dk1"/>
              </a:buClr>
              <a:buSzPts val="2400"/>
              <a:buChar char="•"/>
            </a:pPr>
            <a:r>
              <a:rPr lang="fr-FR" sz="2400">
                <a:latin typeface="Century"/>
                <a:ea typeface="Century"/>
                <a:cs typeface="Century"/>
                <a:sym typeface="Century"/>
              </a:rPr>
              <a:t>Traditionally, the parties must explicitly stipulate a good faith obligation in their contract and define the particular contractual obligations to which it would apply. </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2" name="Shape 212"/>
        <p:cNvGrpSpPr/>
        <p:nvPr/>
      </p:nvGrpSpPr>
      <p:grpSpPr>
        <a:xfrm>
          <a:off x="0" y="0"/>
          <a:ext cx="0" cy="0"/>
          <a:chOff x="0" y="0"/>
          <a:chExt cx="0" cy="0"/>
        </a:xfrm>
      </p:grpSpPr>
      <p:sp>
        <p:nvSpPr>
          <p:cNvPr id="213" name="Google Shape;213;p30"/>
          <p:cNvSpPr txBox="1"/>
          <p:nvPr>
            <p:ph type="title"/>
          </p:nvPr>
        </p:nvSpPr>
        <p:spPr>
          <a:xfrm>
            <a:off x="838200" y="109309"/>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A50021"/>
              </a:buClr>
              <a:buSzPts val="2800"/>
              <a:buFont typeface="Century"/>
              <a:buNone/>
            </a:pPr>
            <a:r>
              <a:rPr i="1" lang="fr-FR" sz="2800">
                <a:solidFill>
                  <a:srgbClr val="A50021"/>
                </a:solidFill>
                <a:latin typeface="Century"/>
                <a:ea typeface="Century"/>
                <a:cs typeface="Century"/>
                <a:sym typeface="Century"/>
              </a:rPr>
              <a:t>Good faith</a:t>
            </a:r>
            <a:br>
              <a:rPr i="1" lang="fr-FR" sz="2800">
                <a:solidFill>
                  <a:srgbClr val="A50021"/>
                </a:solidFill>
                <a:latin typeface="Century"/>
                <a:ea typeface="Century"/>
                <a:cs typeface="Century"/>
                <a:sym typeface="Century"/>
              </a:rPr>
            </a:br>
            <a:r>
              <a:rPr b="1" i="1" lang="fr-FR" sz="2800">
                <a:latin typeface="Century"/>
                <a:ea typeface="Century"/>
                <a:cs typeface="Century"/>
                <a:sym typeface="Century"/>
              </a:rPr>
              <a:t>Conventional approach</a:t>
            </a:r>
            <a:endParaRPr b="1" i="1" sz="2800">
              <a:latin typeface="Century"/>
              <a:ea typeface="Century"/>
              <a:cs typeface="Century"/>
              <a:sym typeface="Century"/>
            </a:endParaRPr>
          </a:p>
        </p:txBody>
      </p:sp>
      <p:sp>
        <p:nvSpPr>
          <p:cNvPr id="214" name="Google Shape;214;p30"/>
          <p:cNvSpPr txBox="1"/>
          <p:nvPr>
            <p:ph idx="1" type="body"/>
          </p:nvPr>
        </p:nvSpPr>
        <p:spPr>
          <a:xfrm>
            <a:off x="354172" y="1211363"/>
            <a:ext cx="11211339" cy="4887220"/>
          </a:xfrm>
          <a:prstGeom prst="rect">
            <a:avLst/>
          </a:prstGeom>
          <a:noFill/>
          <a:ln>
            <a:noFill/>
          </a:ln>
        </p:spPr>
        <p:txBody>
          <a:bodyPr anchorCtr="0" anchor="t" bIns="45700" lIns="91425" spcFirstLastPara="1" rIns="91425" wrap="square" tIns="45700">
            <a:noAutofit/>
          </a:bodyPr>
          <a:lstStyle/>
          <a:p>
            <a:pPr indent="-76200" lvl="0" marL="228600" rtl="0" algn="l">
              <a:lnSpc>
                <a:spcPct val="90000"/>
              </a:lnSpc>
              <a:spcBef>
                <a:spcPts val="0"/>
              </a:spcBef>
              <a:spcAft>
                <a:spcPts val="0"/>
              </a:spcAft>
              <a:buClr>
                <a:schemeClr val="dk1"/>
              </a:buClr>
              <a:buSzPts val="2400"/>
              <a:buNone/>
            </a:pPr>
            <a:r>
              <a:t/>
            </a:r>
            <a:endParaRPr i="1" sz="2400">
              <a:latin typeface="Century"/>
              <a:ea typeface="Century"/>
              <a:cs typeface="Century"/>
              <a:sym typeface="Century"/>
            </a:endParaRPr>
          </a:p>
          <a:p>
            <a:pPr indent="-228600" lvl="0" marL="228600" rtl="0" algn="l">
              <a:lnSpc>
                <a:spcPct val="90000"/>
              </a:lnSpc>
              <a:spcBef>
                <a:spcPts val="1000"/>
              </a:spcBef>
              <a:spcAft>
                <a:spcPts val="0"/>
              </a:spcAft>
              <a:buClr>
                <a:schemeClr val="dk1"/>
              </a:buClr>
              <a:buSzPts val="2400"/>
              <a:buChar char="•"/>
            </a:pPr>
            <a:r>
              <a:rPr i="1" lang="fr-FR" sz="2400">
                <a:latin typeface="Century"/>
                <a:ea typeface="Century"/>
                <a:cs typeface="Century"/>
                <a:sym typeface="Century"/>
              </a:rPr>
              <a:t>Interfoto Picture Library Ltd v Stiletto Visual Programs Ltd </a:t>
            </a:r>
            <a:r>
              <a:rPr lang="fr-FR" sz="2400">
                <a:latin typeface="Century"/>
                <a:ea typeface="Century"/>
                <a:cs typeface="Century"/>
                <a:sym typeface="Century"/>
              </a:rPr>
              <a:t>[1987] [1987] EWCA Civ 6:</a:t>
            </a:r>
            <a:endParaRPr/>
          </a:p>
          <a:p>
            <a:pPr indent="-76200" lvl="0" marL="228600" rtl="0" algn="l">
              <a:lnSpc>
                <a:spcPct val="90000"/>
              </a:lnSpc>
              <a:spcBef>
                <a:spcPts val="1000"/>
              </a:spcBef>
              <a:spcAft>
                <a:spcPts val="0"/>
              </a:spcAft>
              <a:buClr>
                <a:schemeClr val="dk1"/>
              </a:buClr>
              <a:buSzPts val="2400"/>
              <a:buNone/>
            </a:pPr>
            <a:r>
              <a:t/>
            </a:r>
            <a:endParaRPr sz="2400">
              <a:latin typeface="Century"/>
              <a:ea typeface="Century"/>
              <a:cs typeface="Century"/>
              <a:sym typeface="Century"/>
            </a:endParaRPr>
          </a:p>
          <a:p>
            <a:pPr indent="0" lvl="0" marL="0" rtl="0" algn="ctr">
              <a:lnSpc>
                <a:spcPct val="90000"/>
              </a:lnSpc>
              <a:spcBef>
                <a:spcPts val="1000"/>
              </a:spcBef>
              <a:spcAft>
                <a:spcPts val="0"/>
              </a:spcAft>
              <a:buClr>
                <a:schemeClr val="dk1"/>
              </a:buClr>
              <a:buSzPts val="2400"/>
              <a:buNone/>
            </a:pPr>
            <a:r>
              <a:rPr lang="fr-FR" sz="2400">
                <a:latin typeface="Century"/>
                <a:ea typeface="Century"/>
                <a:cs typeface="Century"/>
                <a:sym typeface="Century"/>
              </a:rPr>
              <a:t>“</a:t>
            </a:r>
            <a:r>
              <a:rPr i="1" lang="fr-FR" sz="2400">
                <a:latin typeface="Century"/>
                <a:ea typeface="Century"/>
                <a:cs typeface="Century"/>
                <a:sym typeface="Century"/>
              </a:rPr>
              <a:t>English law has, characteristically, committed itself to no such overriding principle but has developed piecemeal solutions in response to demonstrated problems of unfairness. Many examples could be given. Thus equity has intervened to strike down unconscionable bargains. Parliament has stepped into regulate the imposition of exemption clauses and the form of certain hire purchase agreements. The common law also has made its contribution, by holding that certain classes of contract require the utmost good faith, by treating as irrecoverable what purport to be agreed estimates of damage but are in truth a disguised penalty for breach, and in many other ways.”</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9" name="Shape 219"/>
        <p:cNvGrpSpPr/>
        <p:nvPr/>
      </p:nvGrpSpPr>
      <p:grpSpPr>
        <a:xfrm>
          <a:off x="0" y="0"/>
          <a:ext cx="0" cy="0"/>
          <a:chOff x="0" y="0"/>
          <a:chExt cx="0" cy="0"/>
        </a:xfrm>
      </p:grpSpPr>
      <p:sp>
        <p:nvSpPr>
          <p:cNvPr id="220" name="Google Shape;220;p31"/>
          <p:cNvSpPr txBox="1"/>
          <p:nvPr>
            <p:ph type="title"/>
          </p:nvPr>
        </p:nvSpPr>
        <p:spPr>
          <a:xfrm>
            <a:off x="838200" y="109309"/>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A50021"/>
              </a:buClr>
              <a:buSzPts val="2800"/>
              <a:buFont typeface="Century"/>
              <a:buNone/>
            </a:pPr>
            <a:r>
              <a:rPr i="1" lang="fr-FR" sz="2800">
                <a:solidFill>
                  <a:srgbClr val="A50021"/>
                </a:solidFill>
                <a:latin typeface="Century"/>
                <a:ea typeface="Century"/>
                <a:cs typeface="Century"/>
                <a:sym typeface="Century"/>
              </a:rPr>
              <a:t>Good faith</a:t>
            </a:r>
            <a:br>
              <a:rPr i="1" lang="fr-FR" sz="2800">
                <a:solidFill>
                  <a:srgbClr val="A50021"/>
                </a:solidFill>
                <a:latin typeface="Century"/>
                <a:ea typeface="Century"/>
                <a:cs typeface="Century"/>
                <a:sym typeface="Century"/>
              </a:rPr>
            </a:br>
            <a:r>
              <a:rPr b="1" i="1" lang="fr-FR" sz="2800">
                <a:latin typeface="Century"/>
                <a:ea typeface="Century"/>
                <a:cs typeface="Century"/>
                <a:sym typeface="Century"/>
              </a:rPr>
              <a:t>Conventional approach</a:t>
            </a:r>
            <a:endParaRPr b="1" i="1" sz="2800">
              <a:latin typeface="Century"/>
              <a:ea typeface="Century"/>
              <a:cs typeface="Century"/>
              <a:sym typeface="Century"/>
            </a:endParaRPr>
          </a:p>
        </p:txBody>
      </p:sp>
      <p:sp>
        <p:nvSpPr>
          <p:cNvPr id="221" name="Google Shape;221;p31"/>
          <p:cNvSpPr txBox="1"/>
          <p:nvPr>
            <p:ph idx="1" type="body"/>
          </p:nvPr>
        </p:nvSpPr>
        <p:spPr>
          <a:xfrm>
            <a:off x="354172" y="1211363"/>
            <a:ext cx="11211339" cy="4887220"/>
          </a:xfrm>
          <a:prstGeom prst="rect">
            <a:avLst/>
          </a:prstGeom>
          <a:noFill/>
          <a:ln>
            <a:noFill/>
          </a:ln>
        </p:spPr>
        <p:txBody>
          <a:bodyPr anchorCtr="0" anchor="t" bIns="45700" lIns="91425" spcFirstLastPara="1" rIns="91425" wrap="square" tIns="45700">
            <a:noAutofit/>
          </a:bodyPr>
          <a:lstStyle/>
          <a:p>
            <a:pPr indent="-50800" lvl="0" marL="228600" rtl="0" algn="l">
              <a:lnSpc>
                <a:spcPct val="90000"/>
              </a:lnSpc>
              <a:spcBef>
                <a:spcPts val="0"/>
              </a:spcBef>
              <a:spcAft>
                <a:spcPts val="0"/>
              </a:spcAft>
              <a:buClr>
                <a:schemeClr val="dk1"/>
              </a:buClr>
              <a:buSzPts val="2800"/>
              <a:buNone/>
            </a:pPr>
            <a:r>
              <a:t/>
            </a:r>
            <a:endParaRPr>
              <a:latin typeface="Century"/>
              <a:ea typeface="Century"/>
              <a:cs typeface="Century"/>
              <a:sym typeface="Century"/>
            </a:endParaRPr>
          </a:p>
          <a:p>
            <a:pPr indent="-228600" lvl="0" marL="228600" rtl="0" algn="l">
              <a:lnSpc>
                <a:spcPct val="90000"/>
              </a:lnSpc>
              <a:spcBef>
                <a:spcPts val="1000"/>
              </a:spcBef>
              <a:spcAft>
                <a:spcPts val="0"/>
              </a:spcAft>
              <a:buClr>
                <a:schemeClr val="dk1"/>
              </a:buClr>
              <a:buSzPts val="2800"/>
              <a:buChar char="•"/>
            </a:pPr>
            <a:r>
              <a:rPr i="1" lang="fr-FR">
                <a:latin typeface="Century"/>
                <a:ea typeface="Century"/>
                <a:cs typeface="Century"/>
                <a:sym typeface="Century"/>
              </a:rPr>
              <a:t>Walford v Miles </a:t>
            </a:r>
            <a:r>
              <a:rPr lang="fr-FR">
                <a:latin typeface="Century"/>
                <a:ea typeface="Century"/>
                <a:cs typeface="Century"/>
                <a:sym typeface="Century"/>
              </a:rPr>
              <a:t>[1992] 2 AC 128:</a:t>
            </a:r>
            <a:endParaRPr/>
          </a:p>
          <a:p>
            <a:pPr indent="-50800" lvl="0" marL="228600" rtl="0" algn="l">
              <a:lnSpc>
                <a:spcPct val="90000"/>
              </a:lnSpc>
              <a:spcBef>
                <a:spcPts val="1000"/>
              </a:spcBef>
              <a:spcAft>
                <a:spcPts val="0"/>
              </a:spcAft>
              <a:buClr>
                <a:schemeClr val="dk1"/>
              </a:buClr>
              <a:buSzPts val="2800"/>
              <a:buNone/>
            </a:pPr>
            <a:r>
              <a:t/>
            </a:r>
            <a:endParaRPr>
              <a:latin typeface="Century"/>
              <a:ea typeface="Century"/>
              <a:cs typeface="Century"/>
              <a:sym typeface="Century"/>
            </a:endParaRPr>
          </a:p>
          <a:p>
            <a:pPr indent="0" lvl="0" marL="0" rtl="0" algn="ctr">
              <a:lnSpc>
                <a:spcPct val="90000"/>
              </a:lnSpc>
              <a:spcBef>
                <a:spcPts val="1000"/>
              </a:spcBef>
              <a:spcAft>
                <a:spcPts val="0"/>
              </a:spcAft>
              <a:buClr>
                <a:schemeClr val="dk1"/>
              </a:buClr>
              <a:buSzPts val="2800"/>
              <a:buNone/>
            </a:pPr>
            <a:r>
              <a:rPr lang="fr-FR">
                <a:latin typeface="Century"/>
                <a:ea typeface="Century"/>
                <a:cs typeface="Century"/>
                <a:sym typeface="Century"/>
              </a:rPr>
              <a:t>“</a:t>
            </a:r>
            <a:r>
              <a:rPr i="1" lang="fr-FR">
                <a:latin typeface="Century"/>
                <a:ea typeface="Century"/>
                <a:cs typeface="Century"/>
                <a:sym typeface="Century"/>
              </a:rPr>
              <a:t>the concept of a duty to carry on negotiations in good faith is inherently repugnant to the adversarial position of the parties when involved in negotiation. Each party to the negotiations is entitled to pursue his (or her) own interest, so long as he avoids making misrepresentations.</a:t>
            </a:r>
            <a:r>
              <a:rPr lang="fr-FR">
                <a:latin typeface="Century"/>
                <a:ea typeface="Century"/>
                <a:cs typeface="Century"/>
                <a:sym typeface="Century"/>
              </a:rPr>
              <a:t>” </a:t>
            </a:r>
            <a:endParaRPr/>
          </a:p>
          <a:p>
            <a:pPr indent="0" lvl="0" marL="0" rtl="0" algn="l">
              <a:lnSpc>
                <a:spcPct val="90000"/>
              </a:lnSpc>
              <a:spcBef>
                <a:spcPts val="1000"/>
              </a:spcBef>
              <a:spcAft>
                <a:spcPts val="0"/>
              </a:spcAft>
              <a:buClr>
                <a:schemeClr val="dk1"/>
              </a:buClr>
              <a:buSzPts val="2800"/>
              <a:buNone/>
            </a:pPr>
            <a:r>
              <a:t/>
            </a:r>
            <a:endParaRPr>
              <a:latin typeface="Century"/>
              <a:ea typeface="Century"/>
              <a:cs typeface="Century"/>
              <a:sym typeface="Century"/>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6" name="Shape 226"/>
        <p:cNvGrpSpPr/>
        <p:nvPr/>
      </p:nvGrpSpPr>
      <p:grpSpPr>
        <a:xfrm>
          <a:off x="0" y="0"/>
          <a:ext cx="0" cy="0"/>
          <a:chOff x="0" y="0"/>
          <a:chExt cx="0" cy="0"/>
        </a:xfrm>
      </p:grpSpPr>
      <p:sp>
        <p:nvSpPr>
          <p:cNvPr id="227" name="Google Shape;227;p32"/>
          <p:cNvSpPr txBox="1"/>
          <p:nvPr>
            <p:ph type="title"/>
          </p:nvPr>
        </p:nvSpPr>
        <p:spPr>
          <a:xfrm>
            <a:off x="838200" y="109309"/>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A50021"/>
              </a:buClr>
              <a:buSzPts val="2800"/>
              <a:buFont typeface="Century"/>
              <a:buNone/>
            </a:pPr>
            <a:r>
              <a:rPr i="1" lang="fr-FR" sz="2800">
                <a:solidFill>
                  <a:srgbClr val="A50021"/>
                </a:solidFill>
                <a:latin typeface="Century"/>
                <a:ea typeface="Century"/>
                <a:cs typeface="Century"/>
                <a:sym typeface="Century"/>
              </a:rPr>
              <a:t>Good faith</a:t>
            </a:r>
            <a:br>
              <a:rPr i="1" lang="fr-FR" sz="2800">
                <a:solidFill>
                  <a:srgbClr val="A50021"/>
                </a:solidFill>
                <a:latin typeface="Century"/>
                <a:ea typeface="Century"/>
                <a:cs typeface="Century"/>
                <a:sym typeface="Century"/>
              </a:rPr>
            </a:br>
            <a:r>
              <a:rPr b="1" i="1" lang="fr-FR" sz="2800">
                <a:latin typeface="Century"/>
                <a:ea typeface="Century"/>
                <a:cs typeface="Century"/>
                <a:sym typeface="Century"/>
              </a:rPr>
              <a:t>Recent developments </a:t>
            </a:r>
            <a:endParaRPr b="1" i="1" sz="2800">
              <a:latin typeface="Century"/>
              <a:ea typeface="Century"/>
              <a:cs typeface="Century"/>
              <a:sym typeface="Century"/>
            </a:endParaRPr>
          </a:p>
        </p:txBody>
      </p:sp>
      <p:sp>
        <p:nvSpPr>
          <p:cNvPr id="228" name="Google Shape;228;p32"/>
          <p:cNvSpPr txBox="1"/>
          <p:nvPr>
            <p:ph idx="1" type="body"/>
          </p:nvPr>
        </p:nvSpPr>
        <p:spPr>
          <a:xfrm>
            <a:off x="354172" y="1211363"/>
            <a:ext cx="11211339" cy="4887220"/>
          </a:xfrm>
          <a:prstGeom prst="rect">
            <a:avLst/>
          </a:prstGeom>
          <a:noFill/>
          <a:ln>
            <a:noFill/>
          </a:ln>
        </p:spPr>
        <p:txBody>
          <a:bodyPr anchorCtr="0" anchor="t" bIns="45700" lIns="91425" spcFirstLastPara="1" rIns="91425" wrap="square" tIns="45700">
            <a:noAutofit/>
          </a:bodyPr>
          <a:lstStyle/>
          <a:p>
            <a:pPr indent="-50800" lvl="0" marL="228600" rtl="0" algn="l">
              <a:lnSpc>
                <a:spcPct val="90000"/>
              </a:lnSpc>
              <a:spcBef>
                <a:spcPts val="0"/>
              </a:spcBef>
              <a:spcAft>
                <a:spcPts val="0"/>
              </a:spcAft>
              <a:buClr>
                <a:schemeClr val="dk1"/>
              </a:buClr>
              <a:buSzPts val="2800"/>
              <a:buNone/>
            </a:pPr>
            <a:r>
              <a:t/>
            </a:r>
            <a:endParaRPr>
              <a:latin typeface="Century"/>
              <a:ea typeface="Century"/>
              <a:cs typeface="Century"/>
              <a:sym typeface="Century"/>
            </a:endParaRPr>
          </a:p>
          <a:p>
            <a:pPr indent="-228600" lvl="0" marL="228600" rtl="0" algn="l">
              <a:lnSpc>
                <a:spcPct val="90000"/>
              </a:lnSpc>
              <a:spcBef>
                <a:spcPts val="1000"/>
              </a:spcBef>
              <a:spcAft>
                <a:spcPts val="0"/>
              </a:spcAft>
              <a:buClr>
                <a:schemeClr val="dk1"/>
              </a:buClr>
              <a:buSzPts val="2800"/>
              <a:buChar char="•"/>
            </a:pPr>
            <a:r>
              <a:rPr lang="fr-FR">
                <a:latin typeface="Century"/>
                <a:ea typeface="Century"/>
                <a:cs typeface="Century"/>
                <a:sym typeface="Century"/>
              </a:rPr>
              <a:t>However, an implied contract term may impose a specific or, more rarely, a general duty of good faith, especially when the contract is a ‘relational’ contract.</a:t>
            </a:r>
            <a:endParaRPr/>
          </a:p>
          <a:p>
            <a:pPr indent="-50800" lvl="0" marL="228600" rtl="0" algn="l">
              <a:lnSpc>
                <a:spcPct val="90000"/>
              </a:lnSpc>
              <a:spcBef>
                <a:spcPts val="1000"/>
              </a:spcBef>
              <a:spcAft>
                <a:spcPts val="0"/>
              </a:spcAft>
              <a:buClr>
                <a:schemeClr val="dk1"/>
              </a:buClr>
              <a:buSzPts val="2800"/>
              <a:buNone/>
            </a:pPr>
            <a:r>
              <a:t/>
            </a:r>
            <a:endParaRPr>
              <a:latin typeface="Century"/>
              <a:ea typeface="Century"/>
              <a:cs typeface="Century"/>
              <a:sym typeface="Century"/>
            </a:endParaRPr>
          </a:p>
          <a:p>
            <a:pPr indent="-228600" lvl="0" marL="228600" rtl="0" algn="l">
              <a:lnSpc>
                <a:spcPct val="90000"/>
              </a:lnSpc>
              <a:spcBef>
                <a:spcPts val="1000"/>
              </a:spcBef>
              <a:spcAft>
                <a:spcPts val="0"/>
              </a:spcAft>
              <a:buClr>
                <a:schemeClr val="dk1"/>
              </a:buClr>
              <a:buSzPts val="2800"/>
              <a:buChar char="•"/>
            </a:pPr>
            <a:r>
              <a:rPr lang="fr-FR">
                <a:latin typeface="Century"/>
                <a:ea typeface="Century"/>
                <a:cs typeface="Century"/>
                <a:sym typeface="Century"/>
              </a:rPr>
              <a:t>A relational contract is a long-term contract, in which the parties make a substantial commitment to be perform the contract with integrity and to collaborating to perform the contract (for instance: venture agreements, franchise agreements and long-term distributorship agreements). </a:t>
            </a:r>
            <a:endParaRPr/>
          </a:p>
          <a:p>
            <a:pPr indent="-50800" lvl="0" marL="228600" rtl="0" algn="l">
              <a:lnSpc>
                <a:spcPct val="90000"/>
              </a:lnSpc>
              <a:spcBef>
                <a:spcPts val="1000"/>
              </a:spcBef>
              <a:spcAft>
                <a:spcPts val="0"/>
              </a:spcAft>
              <a:buClr>
                <a:schemeClr val="dk1"/>
              </a:buClr>
              <a:buSzPts val="2800"/>
              <a:buNone/>
            </a:pPr>
            <a:r>
              <a:t/>
            </a:r>
            <a:endParaRPr>
              <a:latin typeface="Century"/>
              <a:ea typeface="Century"/>
              <a:cs typeface="Century"/>
              <a:sym typeface="Century"/>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3" name="Shape 233"/>
        <p:cNvGrpSpPr/>
        <p:nvPr/>
      </p:nvGrpSpPr>
      <p:grpSpPr>
        <a:xfrm>
          <a:off x="0" y="0"/>
          <a:ext cx="0" cy="0"/>
          <a:chOff x="0" y="0"/>
          <a:chExt cx="0" cy="0"/>
        </a:xfrm>
      </p:grpSpPr>
      <p:sp>
        <p:nvSpPr>
          <p:cNvPr id="234" name="Google Shape;234;p33"/>
          <p:cNvSpPr txBox="1"/>
          <p:nvPr>
            <p:ph type="title"/>
          </p:nvPr>
        </p:nvSpPr>
        <p:spPr>
          <a:xfrm>
            <a:off x="838200" y="109309"/>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A50021"/>
              </a:buClr>
              <a:buSzPts val="2800"/>
              <a:buFont typeface="Century"/>
              <a:buNone/>
            </a:pPr>
            <a:r>
              <a:rPr i="1" lang="fr-FR" sz="2800">
                <a:solidFill>
                  <a:srgbClr val="A50021"/>
                </a:solidFill>
                <a:latin typeface="Century"/>
                <a:ea typeface="Century"/>
                <a:cs typeface="Century"/>
                <a:sym typeface="Century"/>
              </a:rPr>
              <a:t>Good faith</a:t>
            </a:r>
            <a:br>
              <a:rPr i="1" lang="fr-FR" sz="2800">
                <a:solidFill>
                  <a:srgbClr val="A50021"/>
                </a:solidFill>
                <a:latin typeface="Century"/>
                <a:ea typeface="Century"/>
                <a:cs typeface="Century"/>
                <a:sym typeface="Century"/>
              </a:rPr>
            </a:br>
            <a:r>
              <a:rPr b="1" i="1" lang="fr-FR" sz="2800">
                <a:latin typeface="Century"/>
                <a:ea typeface="Century"/>
                <a:cs typeface="Century"/>
                <a:sym typeface="Century"/>
              </a:rPr>
              <a:t>Recent developments </a:t>
            </a:r>
            <a:endParaRPr b="1" i="1" sz="2800">
              <a:latin typeface="Century"/>
              <a:ea typeface="Century"/>
              <a:cs typeface="Century"/>
              <a:sym typeface="Century"/>
            </a:endParaRPr>
          </a:p>
        </p:txBody>
      </p:sp>
      <p:sp>
        <p:nvSpPr>
          <p:cNvPr id="235" name="Google Shape;235;p33"/>
          <p:cNvSpPr txBox="1"/>
          <p:nvPr>
            <p:ph idx="1" type="body"/>
          </p:nvPr>
        </p:nvSpPr>
        <p:spPr>
          <a:xfrm>
            <a:off x="354172" y="1211363"/>
            <a:ext cx="11211339" cy="4887220"/>
          </a:xfrm>
          <a:prstGeom prst="rect">
            <a:avLst/>
          </a:prstGeom>
          <a:noFill/>
          <a:ln>
            <a:noFill/>
          </a:ln>
        </p:spPr>
        <p:txBody>
          <a:bodyPr anchorCtr="0" anchor="t" bIns="45700" lIns="91425" spcFirstLastPara="1" rIns="91425" wrap="square" tIns="45700">
            <a:noAutofit/>
          </a:bodyPr>
          <a:lstStyle/>
          <a:p>
            <a:pPr indent="-76200" lvl="0" marL="228600" rtl="0" algn="l">
              <a:lnSpc>
                <a:spcPct val="90000"/>
              </a:lnSpc>
              <a:spcBef>
                <a:spcPts val="0"/>
              </a:spcBef>
              <a:spcAft>
                <a:spcPts val="0"/>
              </a:spcAft>
              <a:buClr>
                <a:schemeClr val="dk1"/>
              </a:buClr>
              <a:buSzPts val="2400"/>
              <a:buNone/>
            </a:pPr>
            <a:r>
              <a:t/>
            </a:r>
            <a:endParaRPr sz="2400">
              <a:latin typeface="Century"/>
              <a:ea typeface="Century"/>
              <a:cs typeface="Century"/>
              <a:sym typeface="Century"/>
            </a:endParaRPr>
          </a:p>
          <a:p>
            <a:pPr indent="-228600" lvl="0" marL="228600" rtl="0" algn="l">
              <a:lnSpc>
                <a:spcPct val="90000"/>
              </a:lnSpc>
              <a:spcBef>
                <a:spcPts val="1000"/>
              </a:spcBef>
              <a:spcAft>
                <a:spcPts val="0"/>
              </a:spcAft>
              <a:buClr>
                <a:schemeClr val="dk1"/>
              </a:buClr>
              <a:buSzPts val="2400"/>
              <a:buChar char="•"/>
            </a:pPr>
            <a:r>
              <a:rPr i="1" lang="fr-FR" sz="2400">
                <a:latin typeface="Century"/>
                <a:ea typeface="Century"/>
                <a:cs typeface="Century"/>
                <a:sym typeface="Century"/>
              </a:rPr>
              <a:t>Yam Seng PTE Ltd v International Trade Corporation Ltd </a:t>
            </a:r>
            <a:r>
              <a:rPr lang="fr-FR" sz="2400">
                <a:latin typeface="Century"/>
                <a:ea typeface="Century"/>
                <a:cs typeface="Century"/>
                <a:sym typeface="Century"/>
              </a:rPr>
              <a:t>[2013] EWHC 111 (QB):</a:t>
            </a:r>
            <a:endParaRPr/>
          </a:p>
          <a:p>
            <a:pPr indent="0" lvl="0" marL="0" rtl="0" algn="ctr">
              <a:lnSpc>
                <a:spcPct val="90000"/>
              </a:lnSpc>
              <a:spcBef>
                <a:spcPts val="1000"/>
              </a:spcBef>
              <a:spcAft>
                <a:spcPts val="0"/>
              </a:spcAft>
              <a:buClr>
                <a:schemeClr val="dk1"/>
              </a:buClr>
              <a:buSzPts val="2400"/>
              <a:buNone/>
            </a:pPr>
            <a:r>
              <a:t/>
            </a:r>
            <a:endParaRPr sz="2400">
              <a:latin typeface="Century"/>
              <a:ea typeface="Century"/>
              <a:cs typeface="Century"/>
              <a:sym typeface="Century"/>
            </a:endParaRPr>
          </a:p>
          <a:p>
            <a:pPr indent="0" lvl="0" marL="0" rtl="0" algn="ctr">
              <a:lnSpc>
                <a:spcPct val="90000"/>
              </a:lnSpc>
              <a:spcBef>
                <a:spcPts val="1000"/>
              </a:spcBef>
              <a:spcAft>
                <a:spcPts val="0"/>
              </a:spcAft>
              <a:buClr>
                <a:schemeClr val="dk1"/>
              </a:buClr>
              <a:buSzPts val="2400"/>
              <a:buNone/>
            </a:pPr>
            <a:r>
              <a:rPr lang="fr-FR" sz="2400">
                <a:latin typeface="Century"/>
                <a:ea typeface="Century"/>
                <a:cs typeface="Century"/>
                <a:sym typeface="Century"/>
              </a:rPr>
              <a:t>“</a:t>
            </a:r>
            <a:r>
              <a:rPr i="1" lang="fr-FR" sz="2400">
                <a:latin typeface="Century"/>
                <a:ea typeface="Century"/>
                <a:cs typeface="Century"/>
                <a:sym typeface="Century"/>
              </a:rPr>
              <a:t>Such "relational" contracts, as they are sometimes called, may require a high degree of communication, cooperation and predictable performance based on mutual trust and confidence and involve expectations of loyalty which are not legislated for in the express terms of the contract but are implicit in the parties' understanding and necessary to give business efficacy to the arrangements. Examples of such relational contracts might include some joint venture agreements, franchise agreements and long term distributorship agreements</a:t>
            </a:r>
            <a:r>
              <a:rPr lang="fr-FR" sz="2400">
                <a:latin typeface="Century"/>
                <a:ea typeface="Century"/>
                <a:cs typeface="Century"/>
                <a:sym typeface="Century"/>
              </a:rPr>
              <a:t>”</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0" name="Shape 240"/>
        <p:cNvGrpSpPr/>
        <p:nvPr/>
      </p:nvGrpSpPr>
      <p:grpSpPr>
        <a:xfrm>
          <a:off x="0" y="0"/>
          <a:ext cx="0" cy="0"/>
          <a:chOff x="0" y="0"/>
          <a:chExt cx="0" cy="0"/>
        </a:xfrm>
      </p:grpSpPr>
      <p:sp>
        <p:nvSpPr>
          <p:cNvPr id="241" name="Google Shape;241;p34"/>
          <p:cNvSpPr txBox="1"/>
          <p:nvPr>
            <p:ph type="title"/>
          </p:nvPr>
        </p:nvSpPr>
        <p:spPr>
          <a:xfrm>
            <a:off x="838200" y="109309"/>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A50021"/>
              </a:buClr>
              <a:buSzPts val="2800"/>
              <a:buFont typeface="Century"/>
              <a:buNone/>
            </a:pPr>
            <a:r>
              <a:rPr i="1" lang="fr-FR" sz="2800">
                <a:solidFill>
                  <a:srgbClr val="A50021"/>
                </a:solidFill>
                <a:latin typeface="Century"/>
                <a:ea typeface="Century"/>
                <a:cs typeface="Century"/>
                <a:sym typeface="Century"/>
              </a:rPr>
              <a:t>Good faith</a:t>
            </a:r>
            <a:br>
              <a:rPr i="1" lang="fr-FR" sz="2800">
                <a:solidFill>
                  <a:srgbClr val="A50021"/>
                </a:solidFill>
                <a:latin typeface="Century"/>
                <a:ea typeface="Century"/>
                <a:cs typeface="Century"/>
                <a:sym typeface="Century"/>
              </a:rPr>
            </a:br>
            <a:r>
              <a:rPr b="1" i="1" lang="fr-FR" sz="2800">
                <a:latin typeface="Century"/>
                <a:ea typeface="Century"/>
                <a:cs typeface="Century"/>
                <a:sym typeface="Century"/>
              </a:rPr>
              <a:t>Recent developments </a:t>
            </a:r>
            <a:endParaRPr b="1" i="1" sz="2800">
              <a:latin typeface="Century"/>
              <a:ea typeface="Century"/>
              <a:cs typeface="Century"/>
              <a:sym typeface="Century"/>
            </a:endParaRPr>
          </a:p>
        </p:txBody>
      </p:sp>
      <p:sp>
        <p:nvSpPr>
          <p:cNvPr id="242" name="Google Shape;242;p34"/>
          <p:cNvSpPr txBox="1"/>
          <p:nvPr>
            <p:ph idx="1" type="body"/>
          </p:nvPr>
        </p:nvSpPr>
        <p:spPr>
          <a:xfrm>
            <a:off x="354172" y="1211363"/>
            <a:ext cx="11211339" cy="4887220"/>
          </a:xfrm>
          <a:prstGeom prst="rect">
            <a:avLst/>
          </a:prstGeom>
          <a:noFill/>
          <a:ln>
            <a:noFill/>
          </a:ln>
        </p:spPr>
        <p:txBody>
          <a:bodyPr anchorCtr="0" anchor="t" bIns="45700" lIns="91425" spcFirstLastPara="1" rIns="91425" wrap="square" tIns="45700">
            <a:noAutofit/>
          </a:bodyPr>
          <a:lstStyle/>
          <a:p>
            <a:pPr indent="-63500" lvl="0" marL="228600" rtl="0" algn="l">
              <a:lnSpc>
                <a:spcPct val="90000"/>
              </a:lnSpc>
              <a:spcBef>
                <a:spcPts val="0"/>
              </a:spcBef>
              <a:spcAft>
                <a:spcPts val="0"/>
              </a:spcAft>
              <a:buClr>
                <a:schemeClr val="dk1"/>
              </a:buClr>
              <a:buSzPts val="2600"/>
              <a:buNone/>
            </a:pPr>
            <a:r>
              <a:t/>
            </a:r>
            <a:endParaRPr sz="2600">
              <a:latin typeface="Century"/>
              <a:ea typeface="Century"/>
              <a:cs typeface="Century"/>
              <a:sym typeface="Century"/>
            </a:endParaRPr>
          </a:p>
          <a:p>
            <a:pPr indent="-228600" lvl="0" marL="228600" rtl="0" algn="l">
              <a:lnSpc>
                <a:spcPct val="90000"/>
              </a:lnSpc>
              <a:spcBef>
                <a:spcPts val="1000"/>
              </a:spcBef>
              <a:spcAft>
                <a:spcPts val="0"/>
              </a:spcAft>
              <a:buClr>
                <a:schemeClr val="dk1"/>
              </a:buClr>
              <a:buSzPts val="2600"/>
              <a:buChar char="•"/>
            </a:pPr>
            <a:r>
              <a:rPr lang="fr-FR" sz="2600">
                <a:latin typeface="Century"/>
                <a:ea typeface="Century"/>
                <a:cs typeface="Century"/>
                <a:sym typeface="Century"/>
              </a:rPr>
              <a:t>This approach was followed by MR J Fraser in  </a:t>
            </a:r>
            <a:r>
              <a:rPr i="1" lang="fr-FR" sz="2600">
                <a:latin typeface="Century"/>
                <a:ea typeface="Century"/>
                <a:cs typeface="Century"/>
                <a:sym typeface="Century"/>
              </a:rPr>
              <a:t>Bates &amp; Ors v Post Office Ltd ((No.3) "Common Issues") </a:t>
            </a:r>
            <a:r>
              <a:rPr lang="fr-FR" sz="2600">
                <a:latin typeface="Century"/>
                <a:ea typeface="Century"/>
                <a:cs typeface="Century"/>
                <a:sym typeface="Century"/>
              </a:rPr>
              <a:t>[2019] EWHC 606 (QB):</a:t>
            </a:r>
            <a:endParaRPr sz="2600">
              <a:latin typeface="Century"/>
              <a:ea typeface="Century"/>
              <a:cs typeface="Century"/>
              <a:sym typeface="Century"/>
            </a:endParaRPr>
          </a:p>
          <a:p>
            <a:pPr indent="-63500" lvl="0" marL="228600" rtl="0" algn="l">
              <a:lnSpc>
                <a:spcPct val="90000"/>
              </a:lnSpc>
              <a:spcBef>
                <a:spcPts val="1000"/>
              </a:spcBef>
              <a:spcAft>
                <a:spcPts val="0"/>
              </a:spcAft>
              <a:buClr>
                <a:schemeClr val="dk1"/>
              </a:buClr>
              <a:buSzPts val="2600"/>
              <a:buNone/>
            </a:pPr>
            <a:r>
              <a:t/>
            </a:r>
            <a:endParaRPr sz="2600">
              <a:latin typeface="Century"/>
              <a:ea typeface="Century"/>
              <a:cs typeface="Century"/>
              <a:sym typeface="Century"/>
            </a:endParaRPr>
          </a:p>
          <a:p>
            <a:pPr indent="0" lvl="0" marL="0" rtl="0" algn="ctr">
              <a:lnSpc>
                <a:spcPct val="90000"/>
              </a:lnSpc>
              <a:spcBef>
                <a:spcPts val="1000"/>
              </a:spcBef>
              <a:spcAft>
                <a:spcPts val="0"/>
              </a:spcAft>
              <a:buClr>
                <a:schemeClr val="dk1"/>
              </a:buClr>
              <a:buSzPts val="2600"/>
              <a:buNone/>
            </a:pPr>
            <a:r>
              <a:rPr lang="fr-FR" sz="2600">
                <a:latin typeface="Century"/>
                <a:ea typeface="Century"/>
                <a:cs typeface="Century"/>
                <a:sym typeface="Century"/>
              </a:rPr>
              <a:t>“</a:t>
            </a:r>
            <a:r>
              <a:rPr i="1" lang="fr-FR" sz="2600">
                <a:latin typeface="Century"/>
                <a:ea typeface="Century"/>
                <a:cs typeface="Century"/>
                <a:sym typeface="Century"/>
              </a:rPr>
              <a:t>I consider that there is a specie of contracts, which are most usefully termed “relational contracts”, in which there is implied an obligation of good faith (which is also termed “fair dealing” in some of the cases). This means that the parties must refrain from conduct which in the relevant context would be regarded as commercially unacceptable by reasonable and honest people.</a:t>
            </a:r>
            <a:r>
              <a:rPr lang="fr-FR" sz="2600">
                <a:latin typeface="Century"/>
                <a:ea typeface="Century"/>
                <a:cs typeface="Century"/>
                <a:sym typeface="Century"/>
              </a:rPr>
              <a:t>”</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7" name="Shape 247"/>
        <p:cNvGrpSpPr/>
        <p:nvPr/>
      </p:nvGrpSpPr>
      <p:grpSpPr>
        <a:xfrm>
          <a:off x="0" y="0"/>
          <a:ext cx="0" cy="0"/>
          <a:chOff x="0" y="0"/>
          <a:chExt cx="0" cy="0"/>
        </a:xfrm>
      </p:grpSpPr>
      <p:sp>
        <p:nvSpPr>
          <p:cNvPr id="248" name="Google Shape;248;p35"/>
          <p:cNvSpPr txBox="1"/>
          <p:nvPr>
            <p:ph type="title"/>
          </p:nvPr>
        </p:nvSpPr>
        <p:spPr>
          <a:xfrm>
            <a:off x="838200" y="109309"/>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A50021"/>
              </a:buClr>
              <a:buSzPts val="2800"/>
              <a:buFont typeface="Century"/>
              <a:buNone/>
            </a:pPr>
            <a:r>
              <a:rPr i="1" lang="fr-FR" sz="2800">
                <a:solidFill>
                  <a:srgbClr val="A50021"/>
                </a:solidFill>
                <a:latin typeface="Century"/>
                <a:ea typeface="Century"/>
                <a:cs typeface="Century"/>
                <a:sym typeface="Century"/>
              </a:rPr>
              <a:t>Good faith</a:t>
            </a:r>
            <a:br>
              <a:rPr i="1" lang="fr-FR" sz="2800">
                <a:solidFill>
                  <a:srgbClr val="A50021"/>
                </a:solidFill>
                <a:latin typeface="Century"/>
                <a:ea typeface="Century"/>
                <a:cs typeface="Century"/>
                <a:sym typeface="Century"/>
              </a:rPr>
            </a:br>
            <a:r>
              <a:rPr b="1" i="1" lang="fr-FR" sz="2800">
                <a:latin typeface="Century"/>
                <a:ea typeface="Century"/>
                <a:cs typeface="Century"/>
                <a:sym typeface="Century"/>
              </a:rPr>
              <a:t>Recent developments</a:t>
            </a:r>
            <a:endParaRPr b="1" i="1" sz="2800">
              <a:latin typeface="Century"/>
              <a:ea typeface="Century"/>
              <a:cs typeface="Century"/>
              <a:sym typeface="Century"/>
            </a:endParaRPr>
          </a:p>
        </p:txBody>
      </p:sp>
      <p:sp>
        <p:nvSpPr>
          <p:cNvPr id="249" name="Google Shape;249;p35"/>
          <p:cNvSpPr txBox="1"/>
          <p:nvPr>
            <p:ph idx="1" type="body"/>
          </p:nvPr>
        </p:nvSpPr>
        <p:spPr>
          <a:xfrm>
            <a:off x="354172" y="1211363"/>
            <a:ext cx="11211339" cy="4887220"/>
          </a:xfrm>
          <a:prstGeom prst="rect">
            <a:avLst/>
          </a:prstGeom>
          <a:noFill/>
          <a:ln>
            <a:noFill/>
          </a:ln>
        </p:spPr>
        <p:txBody>
          <a:bodyPr anchorCtr="0" anchor="t" bIns="45700" lIns="91425" spcFirstLastPara="1" rIns="91425" wrap="square" tIns="45700">
            <a:noAutofit/>
          </a:bodyPr>
          <a:lstStyle/>
          <a:p>
            <a:pPr indent="-50800" lvl="0" marL="228600" rtl="0" algn="l">
              <a:lnSpc>
                <a:spcPct val="90000"/>
              </a:lnSpc>
              <a:spcBef>
                <a:spcPts val="0"/>
              </a:spcBef>
              <a:spcAft>
                <a:spcPts val="0"/>
              </a:spcAft>
              <a:buClr>
                <a:schemeClr val="dk1"/>
              </a:buClr>
              <a:buSzPts val="2800"/>
              <a:buNone/>
            </a:pPr>
            <a:r>
              <a:t/>
            </a:r>
            <a:endParaRPr>
              <a:latin typeface="Century"/>
              <a:ea typeface="Century"/>
              <a:cs typeface="Century"/>
              <a:sym typeface="Century"/>
            </a:endParaRPr>
          </a:p>
          <a:p>
            <a:pPr indent="-228600" lvl="0" marL="228600" rtl="0" algn="l">
              <a:lnSpc>
                <a:spcPct val="90000"/>
              </a:lnSpc>
              <a:spcBef>
                <a:spcPts val="1000"/>
              </a:spcBef>
              <a:spcAft>
                <a:spcPts val="0"/>
              </a:spcAft>
              <a:buClr>
                <a:schemeClr val="dk1"/>
              </a:buClr>
              <a:buSzPts val="2800"/>
              <a:buChar char="•"/>
            </a:pPr>
            <a:r>
              <a:rPr lang="fr-FR">
                <a:latin typeface="Century"/>
                <a:ea typeface="Century"/>
                <a:cs typeface="Century"/>
                <a:sym typeface="Century"/>
              </a:rPr>
              <a:t>However, in light of recent case law, identifying a relational contract as a basis for an implied duty of good faith is not straightforward.</a:t>
            </a:r>
            <a:endParaRPr/>
          </a:p>
          <a:p>
            <a:pPr indent="-50800" lvl="0" marL="228600" rtl="0" algn="l">
              <a:lnSpc>
                <a:spcPct val="90000"/>
              </a:lnSpc>
              <a:spcBef>
                <a:spcPts val="1000"/>
              </a:spcBef>
              <a:spcAft>
                <a:spcPts val="0"/>
              </a:spcAft>
              <a:buClr>
                <a:schemeClr val="dk1"/>
              </a:buClr>
              <a:buSzPts val="2800"/>
              <a:buNone/>
            </a:pPr>
            <a:r>
              <a:t/>
            </a:r>
            <a:endParaRPr>
              <a:latin typeface="Century"/>
              <a:ea typeface="Century"/>
              <a:cs typeface="Century"/>
              <a:sym typeface="Century"/>
            </a:endParaRPr>
          </a:p>
          <a:p>
            <a:pPr indent="-228600" lvl="0" marL="228600" rtl="0" algn="l">
              <a:lnSpc>
                <a:spcPct val="90000"/>
              </a:lnSpc>
              <a:spcBef>
                <a:spcPts val="1000"/>
              </a:spcBef>
              <a:spcAft>
                <a:spcPts val="0"/>
              </a:spcAft>
              <a:buClr>
                <a:schemeClr val="dk1"/>
              </a:buClr>
              <a:buSzPts val="2800"/>
              <a:buChar char="•"/>
            </a:pPr>
            <a:r>
              <a:rPr lang="fr-FR">
                <a:latin typeface="Century"/>
                <a:ea typeface="Century"/>
                <a:cs typeface="Century"/>
                <a:sym typeface="Century"/>
              </a:rPr>
              <a:t>The starting point is to apply the conventional test for implied contractual terms. </a:t>
            </a:r>
            <a:endParaRPr/>
          </a:p>
          <a:p>
            <a:pPr indent="-50800" lvl="0" marL="228600" rtl="0" algn="l">
              <a:lnSpc>
                <a:spcPct val="90000"/>
              </a:lnSpc>
              <a:spcBef>
                <a:spcPts val="1000"/>
              </a:spcBef>
              <a:spcAft>
                <a:spcPts val="0"/>
              </a:spcAft>
              <a:buClr>
                <a:schemeClr val="dk1"/>
              </a:buClr>
              <a:buSzPts val="2800"/>
              <a:buNone/>
            </a:pPr>
            <a:r>
              <a:t/>
            </a:r>
            <a:endParaRPr>
              <a:latin typeface="Century"/>
              <a:ea typeface="Century"/>
              <a:cs typeface="Century"/>
              <a:sym typeface="Century"/>
            </a:endParaRPr>
          </a:p>
          <a:p>
            <a:pPr indent="-228600" lvl="0" marL="228600" rtl="0" algn="l">
              <a:lnSpc>
                <a:spcPct val="90000"/>
              </a:lnSpc>
              <a:spcBef>
                <a:spcPts val="1000"/>
              </a:spcBef>
              <a:spcAft>
                <a:spcPts val="0"/>
              </a:spcAft>
              <a:buClr>
                <a:schemeClr val="dk1"/>
              </a:buClr>
              <a:buSzPts val="2800"/>
              <a:buChar char="•"/>
            </a:pPr>
            <a:r>
              <a:rPr lang="fr-FR">
                <a:latin typeface="Century"/>
                <a:ea typeface="Century"/>
                <a:cs typeface="Century"/>
                <a:sym typeface="Century"/>
              </a:rPr>
              <a:t>In this respect, the existence of a relational contract will be given strong consideration. </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4" name="Shape 254"/>
        <p:cNvGrpSpPr/>
        <p:nvPr/>
      </p:nvGrpSpPr>
      <p:grpSpPr>
        <a:xfrm>
          <a:off x="0" y="0"/>
          <a:ext cx="0" cy="0"/>
          <a:chOff x="0" y="0"/>
          <a:chExt cx="0" cy="0"/>
        </a:xfrm>
      </p:grpSpPr>
      <p:sp>
        <p:nvSpPr>
          <p:cNvPr id="255" name="Google Shape;255;p36"/>
          <p:cNvSpPr txBox="1"/>
          <p:nvPr>
            <p:ph type="title"/>
          </p:nvPr>
        </p:nvSpPr>
        <p:spPr>
          <a:xfrm>
            <a:off x="838200" y="109309"/>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A50021"/>
              </a:buClr>
              <a:buSzPts val="2800"/>
              <a:buFont typeface="Century"/>
              <a:buNone/>
            </a:pPr>
            <a:r>
              <a:rPr i="1" lang="fr-FR" sz="2800">
                <a:solidFill>
                  <a:srgbClr val="A50021"/>
                </a:solidFill>
                <a:latin typeface="Century"/>
                <a:ea typeface="Century"/>
                <a:cs typeface="Century"/>
                <a:sym typeface="Century"/>
              </a:rPr>
              <a:t>Good faith</a:t>
            </a:r>
            <a:br>
              <a:rPr i="1" lang="fr-FR" sz="2800">
                <a:solidFill>
                  <a:srgbClr val="A50021"/>
                </a:solidFill>
                <a:latin typeface="Century"/>
                <a:ea typeface="Century"/>
                <a:cs typeface="Century"/>
                <a:sym typeface="Century"/>
              </a:rPr>
            </a:br>
            <a:r>
              <a:rPr b="1" i="1" lang="fr-FR" sz="2800">
                <a:latin typeface="Century"/>
                <a:ea typeface="Century"/>
                <a:cs typeface="Century"/>
                <a:sym typeface="Century"/>
              </a:rPr>
              <a:t>Recent developments </a:t>
            </a:r>
            <a:endParaRPr b="1" i="1" sz="2800">
              <a:latin typeface="Century"/>
              <a:ea typeface="Century"/>
              <a:cs typeface="Century"/>
              <a:sym typeface="Century"/>
            </a:endParaRPr>
          </a:p>
        </p:txBody>
      </p:sp>
      <p:sp>
        <p:nvSpPr>
          <p:cNvPr id="256" name="Google Shape;256;p36"/>
          <p:cNvSpPr txBox="1"/>
          <p:nvPr>
            <p:ph idx="1" type="body"/>
          </p:nvPr>
        </p:nvSpPr>
        <p:spPr>
          <a:xfrm>
            <a:off x="354172" y="1211363"/>
            <a:ext cx="11211339" cy="4887220"/>
          </a:xfrm>
          <a:prstGeom prst="rect">
            <a:avLst/>
          </a:prstGeom>
          <a:noFill/>
          <a:ln>
            <a:noFill/>
          </a:ln>
        </p:spPr>
        <p:txBody>
          <a:bodyPr anchorCtr="0" anchor="t" bIns="45700" lIns="91425" spcFirstLastPara="1" rIns="91425" wrap="square" tIns="45700">
            <a:noAutofit/>
          </a:bodyPr>
          <a:lstStyle/>
          <a:p>
            <a:pPr indent="-76200" lvl="0" marL="228600" rtl="0" algn="l">
              <a:lnSpc>
                <a:spcPct val="90000"/>
              </a:lnSpc>
              <a:spcBef>
                <a:spcPts val="0"/>
              </a:spcBef>
              <a:spcAft>
                <a:spcPts val="0"/>
              </a:spcAft>
              <a:buClr>
                <a:schemeClr val="dk1"/>
              </a:buClr>
              <a:buSzPts val="2400"/>
              <a:buNone/>
            </a:pPr>
            <a:r>
              <a:t/>
            </a:r>
            <a:endParaRPr sz="2400">
              <a:latin typeface="Century"/>
              <a:ea typeface="Century"/>
              <a:cs typeface="Century"/>
              <a:sym typeface="Century"/>
            </a:endParaRPr>
          </a:p>
          <a:p>
            <a:pPr indent="-228600" lvl="0" marL="228600" rtl="0" algn="l">
              <a:lnSpc>
                <a:spcPct val="90000"/>
              </a:lnSpc>
              <a:spcBef>
                <a:spcPts val="1000"/>
              </a:spcBef>
              <a:spcAft>
                <a:spcPts val="0"/>
              </a:spcAft>
              <a:buClr>
                <a:schemeClr val="dk1"/>
              </a:buClr>
              <a:buSzPts val="2400"/>
              <a:buChar char="•"/>
            </a:pPr>
            <a:r>
              <a:rPr i="1" lang="fr-FR" sz="2400">
                <a:latin typeface="Century"/>
                <a:ea typeface="Century"/>
                <a:cs typeface="Century"/>
                <a:sym typeface="Century"/>
              </a:rPr>
              <a:t>Russell v Cartwright &amp; Ors </a:t>
            </a:r>
            <a:r>
              <a:rPr lang="fr-FR" sz="2400">
                <a:latin typeface="Century"/>
                <a:ea typeface="Century"/>
                <a:cs typeface="Century"/>
                <a:sym typeface="Century"/>
              </a:rPr>
              <a:t>[2020] EWHC 41 (Ch):</a:t>
            </a:r>
            <a:endParaRPr/>
          </a:p>
          <a:p>
            <a:pPr indent="0" lvl="0" marL="0" rtl="0" algn="l">
              <a:lnSpc>
                <a:spcPct val="90000"/>
              </a:lnSpc>
              <a:spcBef>
                <a:spcPts val="1000"/>
              </a:spcBef>
              <a:spcAft>
                <a:spcPts val="0"/>
              </a:spcAft>
              <a:buClr>
                <a:schemeClr val="dk1"/>
              </a:buClr>
              <a:buSzPts val="2400"/>
              <a:buNone/>
            </a:pPr>
            <a:r>
              <a:t/>
            </a:r>
            <a:endParaRPr sz="2400">
              <a:latin typeface="Century"/>
              <a:ea typeface="Century"/>
              <a:cs typeface="Century"/>
              <a:sym typeface="Century"/>
            </a:endParaRPr>
          </a:p>
          <a:p>
            <a:pPr indent="0" lvl="0" marL="0" rtl="0" algn="ctr">
              <a:lnSpc>
                <a:spcPct val="90000"/>
              </a:lnSpc>
              <a:spcBef>
                <a:spcPts val="1000"/>
              </a:spcBef>
              <a:spcAft>
                <a:spcPts val="0"/>
              </a:spcAft>
              <a:buClr>
                <a:schemeClr val="dk1"/>
              </a:buClr>
              <a:buSzPts val="2400"/>
              <a:buNone/>
            </a:pPr>
            <a:r>
              <a:rPr lang="fr-FR" sz="2400">
                <a:latin typeface="Century"/>
                <a:ea typeface="Century"/>
                <a:cs typeface="Century"/>
                <a:sym typeface="Century"/>
              </a:rPr>
              <a:t>“</a:t>
            </a:r>
            <a:r>
              <a:rPr i="1" lang="fr-FR" sz="2400">
                <a:latin typeface="Century"/>
                <a:ea typeface="Century"/>
                <a:cs typeface="Century"/>
                <a:sym typeface="Century"/>
              </a:rPr>
              <a:t>rather than trying to identify first whether a contract is a "relational contract" and for that reason includes an obligation of good faith, the better starting point for the reasons he gives is the application of the conventional tests for the implication of contractual terms, […] that is whether a reasonable reader would consider that an obligation of good faith was obviously meant, or the obligation was essential to the proper working of the contract since it would otherwise lack commercial or practical coherence (the business efficacy test)</a:t>
            </a:r>
            <a:r>
              <a:rPr lang="fr-FR" sz="2400">
                <a:latin typeface="Century"/>
                <a:ea typeface="Century"/>
                <a:cs typeface="Century"/>
                <a:sym typeface="Century"/>
              </a:rPr>
              <a:t>"</a:t>
            </a:r>
            <a:endParaRPr sz="2400">
              <a:latin typeface="Century"/>
              <a:ea typeface="Century"/>
              <a:cs typeface="Century"/>
              <a:sym typeface="Century"/>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1" name="Shape 261"/>
        <p:cNvGrpSpPr/>
        <p:nvPr/>
      </p:nvGrpSpPr>
      <p:grpSpPr>
        <a:xfrm>
          <a:off x="0" y="0"/>
          <a:ext cx="0" cy="0"/>
          <a:chOff x="0" y="0"/>
          <a:chExt cx="0" cy="0"/>
        </a:xfrm>
      </p:grpSpPr>
      <p:sp>
        <p:nvSpPr>
          <p:cNvPr id="262" name="Google Shape;262;p37"/>
          <p:cNvSpPr txBox="1"/>
          <p:nvPr>
            <p:ph type="title"/>
          </p:nvPr>
        </p:nvSpPr>
        <p:spPr>
          <a:xfrm>
            <a:off x="838200" y="109309"/>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A50021"/>
              </a:buClr>
              <a:buSzPts val="2800"/>
              <a:buFont typeface="Century"/>
              <a:buNone/>
            </a:pPr>
            <a:r>
              <a:rPr i="1" lang="fr-FR" sz="2800">
                <a:solidFill>
                  <a:srgbClr val="A50021"/>
                </a:solidFill>
                <a:latin typeface="Century"/>
                <a:ea typeface="Century"/>
                <a:cs typeface="Century"/>
                <a:sym typeface="Century"/>
              </a:rPr>
              <a:t>Exclusion of liability for damages</a:t>
            </a:r>
            <a:br>
              <a:rPr i="1" lang="fr-FR" sz="2800">
                <a:solidFill>
                  <a:srgbClr val="A50021"/>
                </a:solidFill>
                <a:latin typeface="Century"/>
                <a:ea typeface="Century"/>
                <a:cs typeface="Century"/>
                <a:sym typeface="Century"/>
              </a:rPr>
            </a:br>
            <a:r>
              <a:rPr b="1" i="1" lang="fr-FR" sz="2800">
                <a:latin typeface="Century"/>
                <a:ea typeface="Century"/>
                <a:cs typeface="Century"/>
                <a:sym typeface="Century"/>
              </a:rPr>
              <a:t>English law approach</a:t>
            </a:r>
            <a:endParaRPr b="1" i="1" sz="2800">
              <a:latin typeface="Century"/>
              <a:ea typeface="Century"/>
              <a:cs typeface="Century"/>
              <a:sym typeface="Century"/>
            </a:endParaRPr>
          </a:p>
        </p:txBody>
      </p:sp>
      <p:sp>
        <p:nvSpPr>
          <p:cNvPr id="263" name="Google Shape;263;p37"/>
          <p:cNvSpPr txBox="1"/>
          <p:nvPr>
            <p:ph idx="1" type="body"/>
          </p:nvPr>
        </p:nvSpPr>
        <p:spPr>
          <a:xfrm>
            <a:off x="354172" y="1211363"/>
            <a:ext cx="11211339" cy="4887220"/>
          </a:xfrm>
          <a:prstGeom prst="rect">
            <a:avLst/>
          </a:prstGeom>
          <a:noFill/>
          <a:ln>
            <a:noFill/>
          </a:ln>
        </p:spPr>
        <p:txBody>
          <a:bodyPr anchorCtr="0" anchor="t" bIns="45700" lIns="91425" spcFirstLastPara="1" rIns="91425" wrap="square" tIns="45700">
            <a:noAutofit/>
          </a:bodyPr>
          <a:lstStyle/>
          <a:p>
            <a:pPr indent="-50800" lvl="0" marL="228600" rtl="0" algn="l">
              <a:lnSpc>
                <a:spcPct val="90000"/>
              </a:lnSpc>
              <a:spcBef>
                <a:spcPts val="0"/>
              </a:spcBef>
              <a:spcAft>
                <a:spcPts val="0"/>
              </a:spcAft>
              <a:buClr>
                <a:schemeClr val="dk1"/>
              </a:buClr>
              <a:buSzPts val="2800"/>
              <a:buNone/>
            </a:pPr>
            <a:r>
              <a:t/>
            </a:r>
            <a:endParaRPr>
              <a:latin typeface="Century"/>
              <a:ea typeface="Century"/>
              <a:cs typeface="Century"/>
              <a:sym typeface="Century"/>
            </a:endParaRPr>
          </a:p>
          <a:p>
            <a:pPr indent="-228600" lvl="0" marL="228600" rtl="0" algn="l">
              <a:lnSpc>
                <a:spcPct val="90000"/>
              </a:lnSpc>
              <a:spcBef>
                <a:spcPts val="1000"/>
              </a:spcBef>
              <a:spcAft>
                <a:spcPts val="0"/>
              </a:spcAft>
              <a:buClr>
                <a:schemeClr val="dk1"/>
              </a:buClr>
              <a:buSzPts val="2800"/>
              <a:buChar char="•"/>
            </a:pPr>
            <a:r>
              <a:rPr lang="fr-FR">
                <a:latin typeface="Century"/>
                <a:ea typeface="Century"/>
                <a:cs typeface="Century"/>
                <a:sym typeface="Century"/>
              </a:rPr>
              <a:t>Pursuant to the principle of freedom of contract, clauses limitating or excluding liabilities are admissible under English law </a:t>
            </a:r>
            <a:endParaRPr/>
          </a:p>
          <a:p>
            <a:pPr indent="-50800" lvl="0" marL="228600" rtl="0" algn="l">
              <a:lnSpc>
                <a:spcPct val="90000"/>
              </a:lnSpc>
              <a:spcBef>
                <a:spcPts val="1000"/>
              </a:spcBef>
              <a:spcAft>
                <a:spcPts val="0"/>
              </a:spcAft>
              <a:buClr>
                <a:schemeClr val="dk1"/>
              </a:buClr>
              <a:buSzPts val="2800"/>
              <a:buNone/>
            </a:pPr>
            <a:r>
              <a:t/>
            </a:r>
            <a:endParaRPr>
              <a:latin typeface="Century"/>
              <a:ea typeface="Century"/>
              <a:cs typeface="Century"/>
              <a:sym typeface="Century"/>
            </a:endParaRPr>
          </a:p>
          <a:p>
            <a:pPr indent="-228600" lvl="0" marL="228600" rtl="0" algn="l">
              <a:lnSpc>
                <a:spcPct val="90000"/>
              </a:lnSpc>
              <a:spcBef>
                <a:spcPts val="1000"/>
              </a:spcBef>
              <a:spcAft>
                <a:spcPts val="0"/>
              </a:spcAft>
              <a:buClr>
                <a:schemeClr val="dk1"/>
              </a:buClr>
              <a:buSzPts val="2800"/>
              <a:buChar char="•"/>
            </a:pPr>
            <a:r>
              <a:rPr lang="fr-FR">
                <a:latin typeface="Century"/>
                <a:ea typeface="Century"/>
                <a:cs typeface="Century"/>
                <a:sym typeface="Century"/>
              </a:rPr>
              <a:t>However, the Unfair Contract Terms Act 1977 (‘UCTA’) regulates the exclusion and limitation of liability clauses</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8" name="Shape 268"/>
        <p:cNvGrpSpPr/>
        <p:nvPr/>
      </p:nvGrpSpPr>
      <p:grpSpPr>
        <a:xfrm>
          <a:off x="0" y="0"/>
          <a:ext cx="0" cy="0"/>
          <a:chOff x="0" y="0"/>
          <a:chExt cx="0" cy="0"/>
        </a:xfrm>
      </p:grpSpPr>
      <p:sp>
        <p:nvSpPr>
          <p:cNvPr id="269" name="Google Shape;269;p38"/>
          <p:cNvSpPr txBox="1"/>
          <p:nvPr>
            <p:ph type="title"/>
          </p:nvPr>
        </p:nvSpPr>
        <p:spPr>
          <a:xfrm>
            <a:off x="838200" y="109309"/>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A50021"/>
              </a:buClr>
              <a:buSzPts val="2800"/>
              <a:buFont typeface="Century"/>
              <a:buNone/>
            </a:pPr>
            <a:r>
              <a:rPr i="1" lang="fr-FR" sz="2800">
                <a:solidFill>
                  <a:srgbClr val="A50021"/>
                </a:solidFill>
                <a:latin typeface="Century"/>
                <a:ea typeface="Century"/>
                <a:cs typeface="Century"/>
                <a:sym typeface="Century"/>
              </a:rPr>
              <a:t>Exclusion of liability for damages</a:t>
            </a:r>
            <a:br>
              <a:rPr i="1" lang="fr-FR" sz="2800">
                <a:solidFill>
                  <a:srgbClr val="A50021"/>
                </a:solidFill>
                <a:latin typeface="Century"/>
                <a:ea typeface="Century"/>
                <a:cs typeface="Century"/>
                <a:sym typeface="Century"/>
              </a:rPr>
            </a:br>
            <a:r>
              <a:rPr b="1" i="1" lang="fr-FR" sz="2800">
                <a:latin typeface="Century"/>
                <a:ea typeface="Century"/>
                <a:cs typeface="Century"/>
                <a:sym typeface="Century"/>
              </a:rPr>
              <a:t>English law approach</a:t>
            </a:r>
            <a:endParaRPr b="1" i="1" sz="2800">
              <a:latin typeface="Century"/>
              <a:ea typeface="Century"/>
              <a:cs typeface="Century"/>
              <a:sym typeface="Century"/>
            </a:endParaRPr>
          </a:p>
        </p:txBody>
      </p:sp>
      <p:sp>
        <p:nvSpPr>
          <p:cNvPr id="270" name="Google Shape;270;p38"/>
          <p:cNvSpPr txBox="1"/>
          <p:nvPr>
            <p:ph idx="1" type="body"/>
          </p:nvPr>
        </p:nvSpPr>
        <p:spPr>
          <a:xfrm>
            <a:off x="354172" y="1211363"/>
            <a:ext cx="11211339" cy="4887220"/>
          </a:xfrm>
          <a:prstGeom prst="rect">
            <a:avLst/>
          </a:prstGeom>
          <a:noFill/>
          <a:ln>
            <a:noFill/>
          </a:ln>
        </p:spPr>
        <p:txBody>
          <a:bodyPr anchorCtr="0" anchor="t" bIns="45700" lIns="91425" spcFirstLastPara="1" rIns="91425" wrap="square" tIns="45700">
            <a:noAutofit/>
          </a:bodyPr>
          <a:lstStyle/>
          <a:p>
            <a:pPr indent="-76200" lvl="0" marL="228600" rtl="0" algn="l">
              <a:lnSpc>
                <a:spcPct val="90000"/>
              </a:lnSpc>
              <a:spcBef>
                <a:spcPts val="0"/>
              </a:spcBef>
              <a:spcAft>
                <a:spcPts val="0"/>
              </a:spcAft>
              <a:buClr>
                <a:schemeClr val="dk1"/>
              </a:buClr>
              <a:buSzPts val="2400"/>
              <a:buNone/>
            </a:pPr>
            <a:r>
              <a:t/>
            </a:r>
            <a:endParaRPr sz="2400" u="sng">
              <a:latin typeface="Century"/>
              <a:ea typeface="Century"/>
              <a:cs typeface="Century"/>
              <a:sym typeface="Century"/>
            </a:endParaRPr>
          </a:p>
          <a:p>
            <a:pPr indent="-228600" lvl="0" marL="228600" rtl="0" algn="l">
              <a:lnSpc>
                <a:spcPct val="90000"/>
              </a:lnSpc>
              <a:spcBef>
                <a:spcPts val="1000"/>
              </a:spcBef>
              <a:spcAft>
                <a:spcPts val="0"/>
              </a:spcAft>
              <a:buClr>
                <a:schemeClr val="dk1"/>
              </a:buClr>
              <a:buSzPts val="2400"/>
              <a:buChar char="•"/>
            </a:pPr>
            <a:r>
              <a:rPr lang="fr-FR" sz="2400" u="sng">
                <a:latin typeface="Century"/>
                <a:ea typeface="Century"/>
                <a:cs typeface="Century"/>
                <a:sym typeface="Century"/>
              </a:rPr>
              <a:t>Negligence (Section 2 of the UCTA)</a:t>
            </a:r>
            <a:r>
              <a:rPr lang="fr-FR" sz="2400">
                <a:latin typeface="Century"/>
                <a:ea typeface="Century"/>
                <a:cs typeface="Century"/>
                <a:sym typeface="Century"/>
              </a:rPr>
              <a:t>: it is not admissible to exclude or limit libality for death or personal injury resulting from negligence. </a:t>
            </a:r>
            <a:endParaRPr/>
          </a:p>
          <a:p>
            <a:pPr indent="-76200" lvl="0" marL="228600" rtl="0" algn="l">
              <a:lnSpc>
                <a:spcPct val="90000"/>
              </a:lnSpc>
              <a:spcBef>
                <a:spcPts val="1000"/>
              </a:spcBef>
              <a:spcAft>
                <a:spcPts val="0"/>
              </a:spcAft>
              <a:buClr>
                <a:schemeClr val="dk1"/>
              </a:buClr>
              <a:buSzPts val="2400"/>
              <a:buNone/>
            </a:pPr>
            <a:r>
              <a:t/>
            </a:r>
            <a:endParaRPr sz="2400">
              <a:latin typeface="Century"/>
              <a:ea typeface="Century"/>
              <a:cs typeface="Century"/>
              <a:sym typeface="Century"/>
            </a:endParaRPr>
          </a:p>
          <a:p>
            <a:pPr indent="-228600" lvl="0" marL="228600" rtl="0" algn="l">
              <a:lnSpc>
                <a:spcPct val="90000"/>
              </a:lnSpc>
              <a:spcBef>
                <a:spcPts val="1000"/>
              </a:spcBef>
              <a:spcAft>
                <a:spcPts val="0"/>
              </a:spcAft>
              <a:buClr>
                <a:schemeClr val="dk1"/>
              </a:buClr>
              <a:buSzPts val="2400"/>
              <a:buChar char="•"/>
            </a:pPr>
            <a:r>
              <a:rPr lang="fr-FR" sz="2400">
                <a:latin typeface="Century"/>
                <a:ea typeface="Century"/>
                <a:cs typeface="Century"/>
                <a:sym typeface="Century"/>
              </a:rPr>
              <a:t>In the case of other loss or damage, it is possible to exclude or limit liability for negligence, except in so far as the term satisfies the requirement of reasonableness.</a:t>
            </a:r>
            <a:endParaRPr/>
          </a:p>
          <a:p>
            <a:pPr indent="-76200" lvl="0" marL="228600" rtl="0" algn="l">
              <a:lnSpc>
                <a:spcPct val="90000"/>
              </a:lnSpc>
              <a:spcBef>
                <a:spcPts val="1000"/>
              </a:spcBef>
              <a:spcAft>
                <a:spcPts val="0"/>
              </a:spcAft>
              <a:buClr>
                <a:schemeClr val="dk1"/>
              </a:buClr>
              <a:buSzPts val="2400"/>
              <a:buNone/>
            </a:pPr>
            <a:r>
              <a:t/>
            </a:r>
            <a:endParaRPr sz="2400">
              <a:latin typeface="Century"/>
              <a:ea typeface="Century"/>
              <a:cs typeface="Century"/>
              <a:sym typeface="Century"/>
            </a:endParaRPr>
          </a:p>
          <a:p>
            <a:pPr indent="-228600" lvl="0" marL="228600" rtl="0" algn="l">
              <a:lnSpc>
                <a:spcPct val="90000"/>
              </a:lnSpc>
              <a:spcBef>
                <a:spcPts val="1000"/>
              </a:spcBef>
              <a:spcAft>
                <a:spcPts val="0"/>
              </a:spcAft>
              <a:buClr>
                <a:schemeClr val="dk1"/>
              </a:buClr>
              <a:buSzPts val="2400"/>
              <a:buChar char="•"/>
            </a:pPr>
            <a:r>
              <a:rPr lang="fr-FR" sz="2400" u="sng">
                <a:latin typeface="Century"/>
                <a:ea typeface="Century"/>
                <a:cs typeface="Century"/>
                <a:sym typeface="Century"/>
              </a:rPr>
              <a:t>Standard terms of business (Section 3 of the UCTA)</a:t>
            </a:r>
            <a:r>
              <a:rPr lang="fr-FR" sz="2400">
                <a:latin typeface="Century"/>
                <a:ea typeface="Century"/>
                <a:cs typeface="Century"/>
                <a:sym typeface="Century"/>
              </a:rPr>
              <a:t>: when one of the parties deals on the other’s written standard terms of business, it is not possible to limit or exclude the latest’s liability for breach of contract, except in so far as the term satisfies the requirement of reasonableness.</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5" name="Shape 275"/>
        <p:cNvGrpSpPr/>
        <p:nvPr/>
      </p:nvGrpSpPr>
      <p:grpSpPr>
        <a:xfrm>
          <a:off x="0" y="0"/>
          <a:ext cx="0" cy="0"/>
          <a:chOff x="0" y="0"/>
          <a:chExt cx="0" cy="0"/>
        </a:xfrm>
      </p:grpSpPr>
      <p:sp>
        <p:nvSpPr>
          <p:cNvPr id="276" name="Google Shape;276;p39"/>
          <p:cNvSpPr txBox="1"/>
          <p:nvPr>
            <p:ph type="title"/>
          </p:nvPr>
        </p:nvSpPr>
        <p:spPr>
          <a:xfrm>
            <a:off x="838200" y="109309"/>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A50021"/>
              </a:buClr>
              <a:buSzPts val="2800"/>
              <a:buFont typeface="Century"/>
              <a:buNone/>
            </a:pPr>
            <a:r>
              <a:rPr i="1" lang="fr-FR" sz="2800">
                <a:solidFill>
                  <a:srgbClr val="A50021"/>
                </a:solidFill>
                <a:latin typeface="Century"/>
                <a:ea typeface="Century"/>
                <a:cs typeface="Century"/>
                <a:sym typeface="Century"/>
              </a:rPr>
              <a:t>Exclusion of liability for damages</a:t>
            </a:r>
            <a:br>
              <a:rPr i="1" lang="fr-FR" sz="2800">
                <a:solidFill>
                  <a:srgbClr val="A50021"/>
                </a:solidFill>
                <a:latin typeface="Century"/>
                <a:ea typeface="Century"/>
                <a:cs typeface="Century"/>
                <a:sym typeface="Century"/>
              </a:rPr>
            </a:br>
            <a:r>
              <a:rPr b="1" i="1" lang="fr-FR" sz="2800">
                <a:latin typeface="Century"/>
                <a:ea typeface="Century"/>
                <a:cs typeface="Century"/>
                <a:sym typeface="Century"/>
              </a:rPr>
              <a:t>English law approach</a:t>
            </a:r>
            <a:endParaRPr b="1" i="1" sz="2800">
              <a:latin typeface="Century"/>
              <a:ea typeface="Century"/>
              <a:cs typeface="Century"/>
              <a:sym typeface="Century"/>
            </a:endParaRPr>
          </a:p>
        </p:txBody>
      </p:sp>
      <p:sp>
        <p:nvSpPr>
          <p:cNvPr id="277" name="Google Shape;277;p39"/>
          <p:cNvSpPr txBox="1"/>
          <p:nvPr>
            <p:ph idx="1" type="body"/>
          </p:nvPr>
        </p:nvSpPr>
        <p:spPr>
          <a:xfrm>
            <a:off x="354172" y="1211363"/>
            <a:ext cx="11211339" cy="4887220"/>
          </a:xfrm>
          <a:prstGeom prst="rect">
            <a:avLst/>
          </a:prstGeom>
          <a:noFill/>
          <a:ln>
            <a:noFill/>
          </a:ln>
        </p:spPr>
        <p:txBody>
          <a:bodyPr anchorCtr="0" anchor="t" bIns="45700" lIns="91425" spcFirstLastPara="1" rIns="91425" wrap="square" tIns="45700">
            <a:noAutofit/>
          </a:bodyPr>
          <a:lstStyle/>
          <a:p>
            <a:pPr indent="-63500" lvl="0" marL="228600" rtl="0" algn="l">
              <a:lnSpc>
                <a:spcPct val="90000"/>
              </a:lnSpc>
              <a:spcBef>
                <a:spcPts val="0"/>
              </a:spcBef>
              <a:spcAft>
                <a:spcPts val="0"/>
              </a:spcAft>
              <a:buClr>
                <a:schemeClr val="dk1"/>
              </a:buClr>
              <a:buSzPts val="2600"/>
              <a:buNone/>
            </a:pPr>
            <a:r>
              <a:t/>
            </a:r>
            <a:endParaRPr sz="2600">
              <a:latin typeface="Century"/>
              <a:ea typeface="Century"/>
              <a:cs typeface="Century"/>
              <a:sym typeface="Century"/>
            </a:endParaRPr>
          </a:p>
          <a:p>
            <a:pPr indent="-228600" lvl="0" marL="228600" rtl="0" algn="l">
              <a:lnSpc>
                <a:spcPct val="90000"/>
              </a:lnSpc>
              <a:spcBef>
                <a:spcPts val="1000"/>
              </a:spcBef>
              <a:spcAft>
                <a:spcPts val="0"/>
              </a:spcAft>
              <a:buClr>
                <a:schemeClr val="dk1"/>
              </a:buClr>
              <a:buSzPts val="2600"/>
              <a:buChar char="•"/>
            </a:pPr>
            <a:r>
              <a:rPr lang="fr-FR" sz="2600" u="sng">
                <a:latin typeface="Century"/>
                <a:ea typeface="Century"/>
                <a:cs typeface="Century"/>
                <a:sym typeface="Century"/>
              </a:rPr>
              <a:t>Misrepresentation (Section 8 of the UCTA)</a:t>
            </a:r>
            <a:r>
              <a:rPr lang="fr-FR" sz="2600">
                <a:latin typeface="Century"/>
                <a:ea typeface="Century"/>
                <a:cs typeface="Century"/>
                <a:sym typeface="Century"/>
              </a:rPr>
              <a:t>: any term of a contract which attempts to exclude or limit liability for pre-contractual misrepresentations is of no effect save to the extent that it satisfies the requirement of reasonableness</a:t>
            </a:r>
            <a:endParaRPr/>
          </a:p>
          <a:p>
            <a:pPr indent="0" lvl="0" marL="0" rtl="0" algn="l">
              <a:lnSpc>
                <a:spcPct val="90000"/>
              </a:lnSpc>
              <a:spcBef>
                <a:spcPts val="1000"/>
              </a:spcBef>
              <a:spcAft>
                <a:spcPts val="0"/>
              </a:spcAft>
              <a:buClr>
                <a:schemeClr val="dk1"/>
              </a:buClr>
              <a:buSzPts val="2600"/>
              <a:buNone/>
            </a:pPr>
            <a:r>
              <a:t/>
            </a:r>
            <a:endParaRPr sz="2600">
              <a:latin typeface="Century"/>
              <a:ea typeface="Century"/>
              <a:cs typeface="Century"/>
              <a:sym typeface="Century"/>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2" name="Shape 282"/>
        <p:cNvGrpSpPr/>
        <p:nvPr/>
      </p:nvGrpSpPr>
      <p:grpSpPr>
        <a:xfrm>
          <a:off x="0" y="0"/>
          <a:ext cx="0" cy="0"/>
          <a:chOff x="0" y="0"/>
          <a:chExt cx="0" cy="0"/>
        </a:xfrm>
      </p:grpSpPr>
      <p:sp>
        <p:nvSpPr>
          <p:cNvPr id="283" name="Google Shape;283;p40"/>
          <p:cNvSpPr txBox="1"/>
          <p:nvPr>
            <p:ph type="title"/>
          </p:nvPr>
        </p:nvSpPr>
        <p:spPr>
          <a:xfrm>
            <a:off x="838200" y="109309"/>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A50021"/>
              </a:buClr>
              <a:buSzPts val="2800"/>
              <a:buFont typeface="Century"/>
              <a:buNone/>
            </a:pPr>
            <a:r>
              <a:rPr i="1" lang="fr-FR" sz="2800">
                <a:solidFill>
                  <a:srgbClr val="A50021"/>
                </a:solidFill>
                <a:latin typeface="Century"/>
                <a:ea typeface="Century"/>
                <a:cs typeface="Century"/>
                <a:sym typeface="Century"/>
              </a:rPr>
              <a:t>Exclusion of liability for damages</a:t>
            </a:r>
            <a:br>
              <a:rPr i="1" lang="fr-FR" sz="2800">
                <a:solidFill>
                  <a:srgbClr val="A50021"/>
                </a:solidFill>
                <a:latin typeface="Century"/>
                <a:ea typeface="Century"/>
                <a:cs typeface="Century"/>
                <a:sym typeface="Century"/>
              </a:rPr>
            </a:br>
            <a:r>
              <a:rPr b="1" i="1" lang="fr-FR" sz="2800">
                <a:latin typeface="Century"/>
                <a:ea typeface="Century"/>
                <a:cs typeface="Century"/>
                <a:sym typeface="Century"/>
              </a:rPr>
              <a:t>English law approach</a:t>
            </a:r>
            <a:endParaRPr b="1" i="1" sz="2800">
              <a:latin typeface="Century"/>
              <a:ea typeface="Century"/>
              <a:cs typeface="Century"/>
              <a:sym typeface="Century"/>
            </a:endParaRPr>
          </a:p>
        </p:txBody>
      </p:sp>
      <p:sp>
        <p:nvSpPr>
          <p:cNvPr id="284" name="Google Shape;284;p40"/>
          <p:cNvSpPr txBox="1"/>
          <p:nvPr>
            <p:ph idx="1" type="body"/>
          </p:nvPr>
        </p:nvSpPr>
        <p:spPr>
          <a:xfrm>
            <a:off x="354172" y="1211363"/>
            <a:ext cx="11211339" cy="4887220"/>
          </a:xfrm>
          <a:prstGeom prst="rect">
            <a:avLst/>
          </a:prstGeom>
          <a:noFill/>
          <a:ln>
            <a:noFill/>
          </a:ln>
        </p:spPr>
        <p:txBody>
          <a:bodyPr anchorCtr="0" anchor="t" bIns="45700" lIns="91425" spcFirstLastPara="1" rIns="91425" wrap="square" tIns="45700">
            <a:noAutofit/>
          </a:bodyPr>
          <a:lstStyle/>
          <a:p>
            <a:pPr indent="-228600" lvl="0" marL="228600" rtl="0" algn="l">
              <a:lnSpc>
                <a:spcPct val="90000"/>
              </a:lnSpc>
              <a:spcBef>
                <a:spcPts val="0"/>
              </a:spcBef>
              <a:spcAft>
                <a:spcPts val="0"/>
              </a:spcAft>
              <a:buClr>
                <a:schemeClr val="dk1"/>
              </a:buClr>
              <a:buSzPts val="2600"/>
              <a:buChar char="•"/>
            </a:pPr>
            <a:r>
              <a:rPr lang="fr-FR" sz="2600">
                <a:latin typeface="Century"/>
                <a:ea typeface="Century"/>
                <a:cs typeface="Century"/>
                <a:sym typeface="Century"/>
              </a:rPr>
              <a:t>The guidelines “for interpretation of reasonableness test” can be found in Schedule 2 to UCTA : </a:t>
            </a:r>
            <a:endParaRPr/>
          </a:p>
          <a:p>
            <a:pPr indent="-228600" lvl="0" marL="228600" rtl="0" algn="l">
              <a:lnSpc>
                <a:spcPct val="90000"/>
              </a:lnSpc>
              <a:spcBef>
                <a:spcPts val="1000"/>
              </a:spcBef>
              <a:spcAft>
                <a:spcPts val="0"/>
              </a:spcAft>
              <a:buClr>
                <a:schemeClr val="dk1"/>
              </a:buClr>
              <a:buSzPts val="2600"/>
              <a:buChar char="•"/>
            </a:pPr>
            <a:r>
              <a:rPr lang="fr-FR" sz="2600">
                <a:latin typeface="Century"/>
                <a:ea typeface="Century"/>
                <a:cs typeface="Century"/>
                <a:sym typeface="Century"/>
              </a:rPr>
              <a:t>(1) the relative strengths of the parties' bargaining positions; </a:t>
            </a:r>
            <a:endParaRPr/>
          </a:p>
          <a:p>
            <a:pPr indent="-228600" lvl="0" marL="228600" rtl="0" algn="l">
              <a:lnSpc>
                <a:spcPct val="90000"/>
              </a:lnSpc>
              <a:spcBef>
                <a:spcPts val="1000"/>
              </a:spcBef>
              <a:spcAft>
                <a:spcPts val="0"/>
              </a:spcAft>
              <a:buClr>
                <a:schemeClr val="dk1"/>
              </a:buClr>
              <a:buSzPts val="2600"/>
              <a:buChar char="•"/>
            </a:pPr>
            <a:r>
              <a:rPr lang="fr-FR" sz="2600">
                <a:latin typeface="Century"/>
                <a:ea typeface="Century"/>
                <a:cs typeface="Century"/>
                <a:sym typeface="Century"/>
              </a:rPr>
              <a:t>(2) whether the customer received any inducement to accept the term; </a:t>
            </a:r>
            <a:endParaRPr/>
          </a:p>
          <a:p>
            <a:pPr indent="-228600" lvl="0" marL="228600" rtl="0" algn="l">
              <a:lnSpc>
                <a:spcPct val="90000"/>
              </a:lnSpc>
              <a:spcBef>
                <a:spcPts val="1000"/>
              </a:spcBef>
              <a:spcAft>
                <a:spcPts val="0"/>
              </a:spcAft>
              <a:buClr>
                <a:schemeClr val="dk1"/>
              </a:buClr>
              <a:buSzPts val="2600"/>
              <a:buChar char="•"/>
            </a:pPr>
            <a:r>
              <a:rPr lang="fr-FR" sz="2600">
                <a:latin typeface="Century"/>
                <a:ea typeface="Century"/>
                <a:cs typeface="Century"/>
                <a:sym typeface="Century"/>
              </a:rPr>
              <a:t>(3) whether the customer knew or should have known that the term was included;  </a:t>
            </a:r>
            <a:endParaRPr/>
          </a:p>
          <a:p>
            <a:pPr indent="-228600" lvl="0" marL="228600" rtl="0" algn="l">
              <a:lnSpc>
                <a:spcPct val="90000"/>
              </a:lnSpc>
              <a:spcBef>
                <a:spcPts val="1000"/>
              </a:spcBef>
              <a:spcAft>
                <a:spcPts val="0"/>
              </a:spcAft>
              <a:buClr>
                <a:schemeClr val="dk1"/>
              </a:buClr>
              <a:buSzPts val="2600"/>
              <a:buChar char="•"/>
            </a:pPr>
            <a:r>
              <a:rPr lang="fr-FR" sz="2600">
                <a:latin typeface="Century"/>
                <a:ea typeface="Century"/>
                <a:cs typeface="Century"/>
                <a:sym typeface="Century"/>
              </a:rPr>
              <a:t>(4) in the case of a term excluding liability if a condition is not complied with, the likelihood of compliance with that condition at the time the contract was made; and </a:t>
            </a:r>
            <a:endParaRPr/>
          </a:p>
          <a:p>
            <a:pPr indent="-228600" lvl="0" marL="228600" rtl="0" algn="l">
              <a:lnSpc>
                <a:spcPct val="90000"/>
              </a:lnSpc>
              <a:spcBef>
                <a:spcPts val="1000"/>
              </a:spcBef>
              <a:spcAft>
                <a:spcPts val="0"/>
              </a:spcAft>
              <a:buClr>
                <a:schemeClr val="dk1"/>
              </a:buClr>
              <a:buSzPts val="2600"/>
              <a:buChar char="•"/>
            </a:pPr>
            <a:r>
              <a:rPr lang="fr-FR" sz="2600">
                <a:latin typeface="Century"/>
                <a:ea typeface="Century"/>
                <a:cs typeface="Century"/>
                <a:sym typeface="Century"/>
              </a:rPr>
              <a:t>(5) whether the goods were made or adapted to the special order of the customer.</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9" name="Shape 289"/>
        <p:cNvGrpSpPr/>
        <p:nvPr/>
      </p:nvGrpSpPr>
      <p:grpSpPr>
        <a:xfrm>
          <a:off x="0" y="0"/>
          <a:ext cx="0" cy="0"/>
          <a:chOff x="0" y="0"/>
          <a:chExt cx="0" cy="0"/>
        </a:xfrm>
      </p:grpSpPr>
      <p:sp>
        <p:nvSpPr>
          <p:cNvPr id="290" name="Google Shape;290;p41"/>
          <p:cNvSpPr txBox="1"/>
          <p:nvPr>
            <p:ph type="title"/>
          </p:nvPr>
        </p:nvSpPr>
        <p:spPr>
          <a:xfrm>
            <a:off x="838200" y="109309"/>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A50021"/>
              </a:buClr>
              <a:buSzPts val="2800"/>
              <a:buFont typeface="Century"/>
              <a:buNone/>
            </a:pPr>
            <a:r>
              <a:rPr i="1" lang="fr-FR" sz="2800">
                <a:solidFill>
                  <a:srgbClr val="A50021"/>
                </a:solidFill>
                <a:latin typeface="Century"/>
                <a:ea typeface="Century"/>
                <a:cs typeface="Century"/>
                <a:sym typeface="Century"/>
              </a:rPr>
              <a:t>Exclusion of liability for damages</a:t>
            </a:r>
            <a:br>
              <a:rPr i="1" lang="fr-FR" sz="2800">
                <a:solidFill>
                  <a:srgbClr val="A50021"/>
                </a:solidFill>
                <a:latin typeface="Century"/>
                <a:ea typeface="Century"/>
                <a:cs typeface="Century"/>
                <a:sym typeface="Century"/>
              </a:rPr>
            </a:br>
            <a:r>
              <a:rPr b="1" i="1" lang="fr-FR" sz="2800">
                <a:latin typeface="Century"/>
                <a:ea typeface="Century"/>
                <a:cs typeface="Century"/>
                <a:sym typeface="Century"/>
              </a:rPr>
              <a:t>English law approach</a:t>
            </a:r>
            <a:endParaRPr b="1" i="1" sz="2800">
              <a:latin typeface="Century"/>
              <a:ea typeface="Century"/>
              <a:cs typeface="Century"/>
              <a:sym typeface="Century"/>
            </a:endParaRPr>
          </a:p>
        </p:txBody>
      </p:sp>
      <p:sp>
        <p:nvSpPr>
          <p:cNvPr id="291" name="Google Shape;291;p41"/>
          <p:cNvSpPr txBox="1"/>
          <p:nvPr>
            <p:ph idx="1" type="body"/>
          </p:nvPr>
        </p:nvSpPr>
        <p:spPr>
          <a:xfrm>
            <a:off x="354172" y="1211363"/>
            <a:ext cx="11211339" cy="4887220"/>
          </a:xfrm>
          <a:prstGeom prst="rect">
            <a:avLst/>
          </a:prstGeom>
          <a:noFill/>
          <a:ln>
            <a:noFill/>
          </a:ln>
        </p:spPr>
        <p:txBody>
          <a:bodyPr anchorCtr="0" anchor="t" bIns="45700" lIns="91425" spcFirstLastPara="1" rIns="91425" wrap="square" tIns="45700">
            <a:noAutofit/>
          </a:bodyPr>
          <a:lstStyle/>
          <a:p>
            <a:pPr indent="-63500" lvl="0" marL="228600" rtl="0" algn="l">
              <a:lnSpc>
                <a:spcPct val="90000"/>
              </a:lnSpc>
              <a:spcBef>
                <a:spcPts val="0"/>
              </a:spcBef>
              <a:spcAft>
                <a:spcPts val="0"/>
              </a:spcAft>
              <a:buClr>
                <a:schemeClr val="dk1"/>
              </a:buClr>
              <a:buSzPts val="2600"/>
              <a:buNone/>
            </a:pPr>
            <a:r>
              <a:t/>
            </a:r>
            <a:endParaRPr sz="2600">
              <a:latin typeface="Century"/>
              <a:ea typeface="Century"/>
              <a:cs typeface="Century"/>
              <a:sym typeface="Century"/>
            </a:endParaRPr>
          </a:p>
          <a:p>
            <a:pPr indent="-228600" lvl="0" marL="228600" rtl="0" algn="l">
              <a:lnSpc>
                <a:spcPct val="90000"/>
              </a:lnSpc>
              <a:spcBef>
                <a:spcPts val="1000"/>
              </a:spcBef>
              <a:spcAft>
                <a:spcPts val="0"/>
              </a:spcAft>
              <a:buClr>
                <a:schemeClr val="dk1"/>
              </a:buClr>
              <a:buSzPts val="2600"/>
              <a:buChar char="•"/>
            </a:pPr>
            <a:r>
              <a:rPr lang="fr-FR" sz="2600">
                <a:latin typeface="Century"/>
                <a:ea typeface="Century"/>
                <a:cs typeface="Century"/>
                <a:sym typeface="Century"/>
              </a:rPr>
              <a:t>Additional regulations also apply to business-to-consumer contracts pursuant to the Consumer Rights Act 2015</a:t>
            </a:r>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6" name="Shape 296"/>
        <p:cNvGrpSpPr/>
        <p:nvPr/>
      </p:nvGrpSpPr>
      <p:grpSpPr>
        <a:xfrm>
          <a:off x="0" y="0"/>
          <a:ext cx="0" cy="0"/>
          <a:chOff x="0" y="0"/>
          <a:chExt cx="0" cy="0"/>
        </a:xfrm>
      </p:grpSpPr>
      <p:sp>
        <p:nvSpPr>
          <p:cNvPr id="297" name="Google Shape;297;p42"/>
          <p:cNvSpPr txBox="1"/>
          <p:nvPr>
            <p:ph type="title"/>
          </p:nvPr>
        </p:nvSpPr>
        <p:spPr>
          <a:xfrm>
            <a:off x="838200" y="109309"/>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A50021"/>
              </a:buClr>
              <a:buSzPts val="2800"/>
              <a:buFont typeface="Century"/>
              <a:buNone/>
            </a:pPr>
            <a:r>
              <a:rPr i="1" lang="fr-FR" sz="2800">
                <a:solidFill>
                  <a:srgbClr val="A50021"/>
                </a:solidFill>
                <a:latin typeface="Century"/>
                <a:ea typeface="Century"/>
                <a:cs typeface="Century"/>
                <a:sym typeface="Century"/>
              </a:rPr>
              <a:t>Exclusion of liability for damages</a:t>
            </a:r>
            <a:br>
              <a:rPr i="1" lang="fr-FR" sz="2800">
                <a:solidFill>
                  <a:srgbClr val="A50021"/>
                </a:solidFill>
                <a:latin typeface="Century"/>
                <a:ea typeface="Century"/>
                <a:cs typeface="Century"/>
                <a:sym typeface="Century"/>
              </a:rPr>
            </a:br>
            <a:r>
              <a:rPr b="1" i="1" lang="fr-FR" sz="2800">
                <a:latin typeface="Century"/>
                <a:ea typeface="Century"/>
                <a:cs typeface="Century"/>
                <a:sym typeface="Century"/>
              </a:rPr>
              <a:t>French law approach</a:t>
            </a:r>
            <a:endParaRPr b="1" i="1" sz="2800">
              <a:latin typeface="Century"/>
              <a:ea typeface="Century"/>
              <a:cs typeface="Century"/>
              <a:sym typeface="Century"/>
            </a:endParaRPr>
          </a:p>
        </p:txBody>
      </p:sp>
      <p:sp>
        <p:nvSpPr>
          <p:cNvPr id="298" name="Google Shape;298;p42"/>
          <p:cNvSpPr txBox="1"/>
          <p:nvPr>
            <p:ph idx="1" type="body"/>
          </p:nvPr>
        </p:nvSpPr>
        <p:spPr>
          <a:xfrm>
            <a:off x="354172" y="1211363"/>
            <a:ext cx="11211339" cy="4887220"/>
          </a:xfrm>
          <a:prstGeom prst="rect">
            <a:avLst/>
          </a:prstGeom>
          <a:noFill/>
          <a:ln>
            <a:noFill/>
          </a:ln>
        </p:spPr>
        <p:txBody>
          <a:bodyPr anchorCtr="0" anchor="t" bIns="45700" lIns="91425" spcFirstLastPara="1" rIns="91425" wrap="square" tIns="45700">
            <a:noAutofit/>
          </a:bodyPr>
          <a:lstStyle/>
          <a:p>
            <a:pPr indent="-63500" lvl="0" marL="228600" rtl="0" algn="l">
              <a:lnSpc>
                <a:spcPct val="90000"/>
              </a:lnSpc>
              <a:spcBef>
                <a:spcPts val="0"/>
              </a:spcBef>
              <a:spcAft>
                <a:spcPts val="0"/>
              </a:spcAft>
              <a:buClr>
                <a:schemeClr val="dk1"/>
              </a:buClr>
              <a:buSzPts val="2600"/>
              <a:buNone/>
            </a:pPr>
            <a:r>
              <a:t/>
            </a:r>
            <a:endParaRPr sz="2600">
              <a:latin typeface="Century"/>
              <a:ea typeface="Century"/>
              <a:cs typeface="Century"/>
              <a:sym typeface="Century"/>
            </a:endParaRPr>
          </a:p>
          <a:p>
            <a:pPr indent="-228600" lvl="0" marL="228600" rtl="0" algn="l">
              <a:lnSpc>
                <a:spcPct val="90000"/>
              </a:lnSpc>
              <a:spcBef>
                <a:spcPts val="1000"/>
              </a:spcBef>
              <a:spcAft>
                <a:spcPts val="0"/>
              </a:spcAft>
              <a:buClr>
                <a:schemeClr val="dk1"/>
              </a:buClr>
              <a:buSzPts val="2600"/>
              <a:buChar char="•"/>
            </a:pPr>
            <a:r>
              <a:rPr lang="fr-FR" sz="2600">
                <a:latin typeface="Century"/>
                <a:ea typeface="Century"/>
                <a:cs typeface="Century"/>
                <a:sym typeface="Century"/>
              </a:rPr>
              <a:t>Clauses limiting or excluding liability are in principle admissible under French law pursuant to Article 1231-3 of the French Civil Code: </a:t>
            </a:r>
            <a:endParaRPr/>
          </a:p>
          <a:p>
            <a:pPr indent="-63500" lvl="0" marL="228600" rtl="0" algn="l">
              <a:lnSpc>
                <a:spcPct val="90000"/>
              </a:lnSpc>
              <a:spcBef>
                <a:spcPts val="1000"/>
              </a:spcBef>
              <a:spcAft>
                <a:spcPts val="0"/>
              </a:spcAft>
              <a:buClr>
                <a:schemeClr val="dk1"/>
              </a:buClr>
              <a:buSzPts val="2600"/>
              <a:buNone/>
            </a:pPr>
            <a:r>
              <a:t/>
            </a:r>
            <a:endParaRPr sz="2600">
              <a:latin typeface="Century"/>
              <a:ea typeface="Century"/>
              <a:cs typeface="Century"/>
              <a:sym typeface="Century"/>
            </a:endParaRPr>
          </a:p>
          <a:p>
            <a:pPr indent="0" lvl="0" marL="0" rtl="0" algn="ctr">
              <a:lnSpc>
                <a:spcPct val="90000"/>
              </a:lnSpc>
              <a:spcBef>
                <a:spcPts val="1000"/>
              </a:spcBef>
              <a:spcAft>
                <a:spcPts val="0"/>
              </a:spcAft>
              <a:buClr>
                <a:schemeClr val="dk1"/>
              </a:buClr>
              <a:buSzPts val="2600"/>
              <a:buNone/>
            </a:pPr>
            <a:r>
              <a:rPr lang="fr-FR" sz="2600">
                <a:latin typeface="Century"/>
                <a:ea typeface="Century"/>
                <a:cs typeface="Century"/>
                <a:sym typeface="Century"/>
              </a:rPr>
              <a:t>"</a:t>
            </a:r>
            <a:r>
              <a:rPr i="1" lang="fr-FR" sz="2600">
                <a:latin typeface="Century"/>
                <a:ea typeface="Century"/>
                <a:cs typeface="Century"/>
                <a:sym typeface="Century"/>
              </a:rPr>
              <a:t>A debtor is bound </a:t>
            </a:r>
            <a:r>
              <a:rPr i="1" lang="fr-FR" sz="2600" u="sng">
                <a:latin typeface="Century"/>
                <a:ea typeface="Century"/>
                <a:cs typeface="Century"/>
                <a:sym typeface="Century"/>
              </a:rPr>
              <a:t>only to damages which were either foreseen </a:t>
            </a:r>
            <a:r>
              <a:rPr i="1" lang="fr-FR" sz="2600">
                <a:latin typeface="Century"/>
                <a:ea typeface="Century"/>
                <a:cs typeface="Century"/>
                <a:sym typeface="Century"/>
              </a:rPr>
              <a:t>or which could have been foreseen at the time of conclusion of the contract, except where non-performance was due to a gross or dishonest fault</a:t>
            </a:r>
            <a:r>
              <a:rPr lang="fr-FR" sz="2600">
                <a:latin typeface="Century"/>
                <a:ea typeface="Century"/>
                <a:cs typeface="Century"/>
                <a:sym typeface="Century"/>
              </a:rPr>
              <a:t>.”</a:t>
            </a:r>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3" name="Shape 303"/>
        <p:cNvGrpSpPr/>
        <p:nvPr/>
      </p:nvGrpSpPr>
      <p:grpSpPr>
        <a:xfrm>
          <a:off x="0" y="0"/>
          <a:ext cx="0" cy="0"/>
          <a:chOff x="0" y="0"/>
          <a:chExt cx="0" cy="0"/>
        </a:xfrm>
      </p:grpSpPr>
      <p:sp>
        <p:nvSpPr>
          <p:cNvPr id="304" name="Google Shape;304;p43"/>
          <p:cNvSpPr txBox="1"/>
          <p:nvPr>
            <p:ph type="title"/>
          </p:nvPr>
        </p:nvSpPr>
        <p:spPr>
          <a:xfrm>
            <a:off x="838200" y="109309"/>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A50021"/>
              </a:buClr>
              <a:buSzPts val="2800"/>
              <a:buFont typeface="Century"/>
              <a:buNone/>
            </a:pPr>
            <a:r>
              <a:rPr i="1" lang="fr-FR" sz="2800">
                <a:solidFill>
                  <a:srgbClr val="A50021"/>
                </a:solidFill>
                <a:latin typeface="Century"/>
                <a:ea typeface="Century"/>
                <a:cs typeface="Century"/>
                <a:sym typeface="Century"/>
              </a:rPr>
              <a:t>Exclusion of liability for damages</a:t>
            </a:r>
            <a:br>
              <a:rPr i="1" lang="fr-FR" sz="2800">
                <a:solidFill>
                  <a:srgbClr val="A50021"/>
                </a:solidFill>
                <a:latin typeface="Century"/>
                <a:ea typeface="Century"/>
                <a:cs typeface="Century"/>
                <a:sym typeface="Century"/>
              </a:rPr>
            </a:br>
            <a:r>
              <a:rPr b="1" i="1" lang="fr-FR" sz="2800">
                <a:latin typeface="Century"/>
                <a:ea typeface="Century"/>
                <a:cs typeface="Century"/>
                <a:sym typeface="Century"/>
              </a:rPr>
              <a:t>French law approach</a:t>
            </a:r>
            <a:endParaRPr b="1" i="1" sz="2800">
              <a:latin typeface="Century"/>
              <a:ea typeface="Century"/>
              <a:cs typeface="Century"/>
              <a:sym typeface="Century"/>
            </a:endParaRPr>
          </a:p>
        </p:txBody>
      </p:sp>
      <p:sp>
        <p:nvSpPr>
          <p:cNvPr id="305" name="Google Shape;305;p43"/>
          <p:cNvSpPr txBox="1"/>
          <p:nvPr>
            <p:ph idx="1" type="body"/>
          </p:nvPr>
        </p:nvSpPr>
        <p:spPr>
          <a:xfrm>
            <a:off x="354172" y="1211363"/>
            <a:ext cx="11211339" cy="4887220"/>
          </a:xfrm>
          <a:prstGeom prst="rect">
            <a:avLst/>
          </a:prstGeom>
          <a:noFill/>
          <a:ln>
            <a:noFill/>
          </a:ln>
        </p:spPr>
        <p:txBody>
          <a:bodyPr anchorCtr="0" anchor="t" bIns="45700" lIns="91425" spcFirstLastPara="1" rIns="91425" wrap="square" tIns="45700">
            <a:noAutofit/>
          </a:bodyPr>
          <a:lstStyle/>
          <a:p>
            <a:pPr indent="-63500" lvl="0" marL="228600" rtl="0" algn="l">
              <a:lnSpc>
                <a:spcPct val="90000"/>
              </a:lnSpc>
              <a:spcBef>
                <a:spcPts val="0"/>
              </a:spcBef>
              <a:spcAft>
                <a:spcPts val="0"/>
              </a:spcAft>
              <a:buClr>
                <a:schemeClr val="dk1"/>
              </a:buClr>
              <a:buSzPts val="2600"/>
              <a:buNone/>
            </a:pPr>
            <a:r>
              <a:t/>
            </a:r>
            <a:endParaRPr sz="2600">
              <a:latin typeface="Century"/>
              <a:ea typeface="Century"/>
              <a:cs typeface="Century"/>
              <a:sym typeface="Century"/>
            </a:endParaRPr>
          </a:p>
          <a:p>
            <a:pPr indent="-228600" lvl="0" marL="228600" rtl="0" algn="l">
              <a:lnSpc>
                <a:spcPct val="90000"/>
              </a:lnSpc>
              <a:spcBef>
                <a:spcPts val="1000"/>
              </a:spcBef>
              <a:spcAft>
                <a:spcPts val="0"/>
              </a:spcAft>
              <a:buClr>
                <a:schemeClr val="dk1"/>
              </a:buClr>
              <a:buSzPts val="2600"/>
              <a:buChar char="•"/>
            </a:pPr>
            <a:r>
              <a:rPr lang="fr-FR" sz="2600">
                <a:latin typeface="Century"/>
                <a:ea typeface="Century"/>
                <a:cs typeface="Century"/>
                <a:sym typeface="Century"/>
              </a:rPr>
              <a:t>However, clauses limitating or excluding liabilty are admissible only to the extent that such clause does not exclude or drastically limit liability with regard to the main obligations of the debtor. </a:t>
            </a:r>
            <a:endParaRPr/>
          </a:p>
          <a:p>
            <a:pPr indent="-63500" lvl="0" marL="228600" rtl="0" algn="l">
              <a:lnSpc>
                <a:spcPct val="90000"/>
              </a:lnSpc>
              <a:spcBef>
                <a:spcPts val="1000"/>
              </a:spcBef>
              <a:spcAft>
                <a:spcPts val="0"/>
              </a:spcAft>
              <a:buClr>
                <a:schemeClr val="dk1"/>
              </a:buClr>
              <a:buSzPts val="2600"/>
              <a:buNone/>
            </a:pPr>
            <a:r>
              <a:t/>
            </a:r>
            <a:endParaRPr sz="2600">
              <a:latin typeface="Century"/>
              <a:ea typeface="Century"/>
              <a:cs typeface="Century"/>
              <a:sym typeface="Century"/>
            </a:endParaRPr>
          </a:p>
          <a:p>
            <a:pPr indent="-228600" lvl="0" marL="228600" rtl="0" algn="l">
              <a:lnSpc>
                <a:spcPct val="90000"/>
              </a:lnSpc>
              <a:spcBef>
                <a:spcPts val="1000"/>
              </a:spcBef>
              <a:spcAft>
                <a:spcPts val="0"/>
              </a:spcAft>
              <a:buClr>
                <a:schemeClr val="dk1"/>
              </a:buClr>
              <a:buSzPts val="2600"/>
              <a:buChar char="•"/>
            </a:pPr>
            <a:r>
              <a:rPr lang="fr-FR" sz="2600">
                <a:latin typeface="Century"/>
                <a:ea typeface="Century"/>
                <a:cs typeface="Century"/>
                <a:sym typeface="Century"/>
              </a:rPr>
              <a:t>In this regard, Article 1170 of the French Civil Code provides as follows: </a:t>
            </a:r>
            <a:endParaRPr/>
          </a:p>
          <a:p>
            <a:pPr indent="-63500" lvl="0" marL="228600" rtl="0" algn="l">
              <a:lnSpc>
                <a:spcPct val="90000"/>
              </a:lnSpc>
              <a:spcBef>
                <a:spcPts val="1000"/>
              </a:spcBef>
              <a:spcAft>
                <a:spcPts val="0"/>
              </a:spcAft>
              <a:buClr>
                <a:schemeClr val="dk1"/>
              </a:buClr>
              <a:buSzPts val="2600"/>
              <a:buNone/>
            </a:pPr>
            <a:r>
              <a:t/>
            </a:r>
            <a:endParaRPr sz="2600">
              <a:latin typeface="Century"/>
              <a:ea typeface="Century"/>
              <a:cs typeface="Century"/>
              <a:sym typeface="Century"/>
            </a:endParaRPr>
          </a:p>
          <a:p>
            <a:pPr indent="0" lvl="0" marL="0" rtl="0" algn="ctr">
              <a:lnSpc>
                <a:spcPct val="90000"/>
              </a:lnSpc>
              <a:spcBef>
                <a:spcPts val="1000"/>
              </a:spcBef>
              <a:spcAft>
                <a:spcPts val="0"/>
              </a:spcAft>
              <a:buClr>
                <a:schemeClr val="dk1"/>
              </a:buClr>
              <a:buSzPts val="2600"/>
              <a:buNone/>
            </a:pPr>
            <a:r>
              <a:rPr lang="fr-FR" sz="2600">
                <a:latin typeface="Century"/>
                <a:ea typeface="Century"/>
                <a:cs typeface="Century"/>
                <a:sym typeface="Century"/>
              </a:rPr>
              <a:t>“</a:t>
            </a:r>
            <a:r>
              <a:rPr i="1" lang="fr-FR" sz="2600">
                <a:latin typeface="Century"/>
                <a:ea typeface="Century"/>
                <a:cs typeface="Century"/>
                <a:sym typeface="Century"/>
              </a:rPr>
              <a:t>Any contract term which deprives a debtor’s essential obligation of its substance is deemed not written</a:t>
            </a:r>
            <a:r>
              <a:rPr lang="fr-FR" sz="2600">
                <a:latin typeface="Century"/>
                <a:ea typeface="Century"/>
                <a:cs typeface="Century"/>
                <a:sym typeface="Century"/>
              </a:rPr>
              <a:t>”</a:t>
            </a:r>
            <a:endParaRPr sz="2600">
              <a:latin typeface="Century"/>
              <a:ea typeface="Century"/>
              <a:cs typeface="Century"/>
              <a:sym typeface="Century"/>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0" name="Shape 310"/>
        <p:cNvGrpSpPr/>
        <p:nvPr/>
      </p:nvGrpSpPr>
      <p:grpSpPr>
        <a:xfrm>
          <a:off x="0" y="0"/>
          <a:ext cx="0" cy="0"/>
          <a:chOff x="0" y="0"/>
          <a:chExt cx="0" cy="0"/>
        </a:xfrm>
      </p:grpSpPr>
      <p:sp>
        <p:nvSpPr>
          <p:cNvPr id="311" name="Google Shape;311;p44"/>
          <p:cNvSpPr txBox="1"/>
          <p:nvPr>
            <p:ph type="title"/>
          </p:nvPr>
        </p:nvSpPr>
        <p:spPr>
          <a:xfrm>
            <a:off x="838200" y="109309"/>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A50021"/>
              </a:buClr>
              <a:buSzPts val="2800"/>
              <a:buFont typeface="Century"/>
              <a:buNone/>
            </a:pPr>
            <a:r>
              <a:rPr i="1" lang="fr-FR" sz="2800">
                <a:solidFill>
                  <a:srgbClr val="A50021"/>
                </a:solidFill>
                <a:latin typeface="Century"/>
                <a:ea typeface="Century"/>
                <a:cs typeface="Century"/>
                <a:sym typeface="Century"/>
              </a:rPr>
              <a:t>Exclusion of liability for damages</a:t>
            </a:r>
            <a:br>
              <a:rPr i="1" lang="fr-FR" sz="2800">
                <a:solidFill>
                  <a:srgbClr val="A50021"/>
                </a:solidFill>
                <a:latin typeface="Century"/>
                <a:ea typeface="Century"/>
                <a:cs typeface="Century"/>
                <a:sym typeface="Century"/>
              </a:rPr>
            </a:br>
            <a:r>
              <a:rPr b="1" i="1" lang="fr-FR" sz="2800">
                <a:latin typeface="Century"/>
                <a:ea typeface="Century"/>
                <a:cs typeface="Century"/>
                <a:sym typeface="Century"/>
              </a:rPr>
              <a:t>French law approach</a:t>
            </a:r>
            <a:endParaRPr b="1" i="1" sz="2800">
              <a:latin typeface="Century"/>
              <a:ea typeface="Century"/>
              <a:cs typeface="Century"/>
              <a:sym typeface="Century"/>
            </a:endParaRPr>
          </a:p>
        </p:txBody>
      </p:sp>
      <p:sp>
        <p:nvSpPr>
          <p:cNvPr id="312" name="Google Shape;312;p44"/>
          <p:cNvSpPr txBox="1"/>
          <p:nvPr>
            <p:ph idx="1" type="body"/>
          </p:nvPr>
        </p:nvSpPr>
        <p:spPr>
          <a:xfrm>
            <a:off x="354172" y="1211363"/>
            <a:ext cx="11211339" cy="4887220"/>
          </a:xfrm>
          <a:prstGeom prst="rect">
            <a:avLst/>
          </a:prstGeom>
          <a:noFill/>
          <a:ln>
            <a:noFill/>
          </a:ln>
        </p:spPr>
        <p:txBody>
          <a:bodyPr anchorCtr="0" anchor="t" bIns="45700" lIns="91425" spcFirstLastPara="1" rIns="91425" wrap="square" tIns="45700">
            <a:noAutofit/>
          </a:bodyPr>
          <a:lstStyle/>
          <a:p>
            <a:pPr indent="-63500" lvl="0" marL="228600" rtl="0" algn="l">
              <a:lnSpc>
                <a:spcPct val="90000"/>
              </a:lnSpc>
              <a:spcBef>
                <a:spcPts val="0"/>
              </a:spcBef>
              <a:spcAft>
                <a:spcPts val="0"/>
              </a:spcAft>
              <a:buClr>
                <a:schemeClr val="dk1"/>
              </a:buClr>
              <a:buSzPts val="2600"/>
              <a:buNone/>
            </a:pPr>
            <a:r>
              <a:t/>
            </a:r>
            <a:endParaRPr sz="2600">
              <a:latin typeface="Century"/>
              <a:ea typeface="Century"/>
              <a:cs typeface="Century"/>
              <a:sym typeface="Century"/>
            </a:endParaRPr>
          </a:p>
          <a:p>
            <a:pPr indent="-228600" lvl="0" marL="228600" rtl="0" algn="l">
              <a:lnSpc>
                <a:spcPct val="90000"/>
              </a:lnSpc>
              <a:spcBef>
                <a:spcPts val="1000"/>
              </a:spcBef>
              <a:spcAft>
                <a:spcPts val="0"/>
              </a:spcAft>
              <a:buClr>
                <a:schemeClr val="dk1"/>
              </a:buClr>
              <a:buSzPts val="2600"/>
              <a:buChar char="•"/>
            </a:pPr>
            <a:r>
              <a:rPr lang="fr-FR" sz="2600">
                <a:latin typeface="Century"/>
                <a:ea typeface="Century"/>
                <a:cs typeface="Century"/>
                <a:sym typeface="Century"/>
              </a:rPr>
              <a:t>Article 1170 derives from the ‘Chronopost’ case law, in which the French </a:t>
            </a:r>
            <a:r>
              <a:rPr i="1" lang="fr-FR" sz="2600">
                <a:latin typeface="Century"/>
                <a:ea typeface="Century"/>
                <a:cs typeface="Century"/>
                <a:sym typeface="Century"/>
              </a:rPr>
              <a:t>Cour de cassation </a:t>
            </a:r>
            <a:r>
              <a:rPr lang="fr-FR" sz="2600">
                <a:latin typeface="Century"/>
                <a:ea typeface="Century"/>
                <a:cs typeface="Century"/>
                <a:sym typeface="Century"/>
              </a:rPr>
              <a:t>decided that a postal service provider was not entitled to include clauses in its contracts providing for low capped damages in case of late delivery</a:t>
            </a:r>
            <a:endParaRPr sz="2600">
              <a:latin typeface="Century"/>
              <a:ea typeface="Century"/>
              <a:cs typeface="Century"/>
              <a:sym typeface="Century"/>
            </a:endParaRPr>
          </a:p>
          <a:p>
            <a:pPr indent="-63500" lvl="0" marL="228600" rtl="0" algn="l">
              <a:lnSpc>
                <a:spcPct val="90000"/>
              </a:lnSpc>
              <a:spcBef>
                <a:spcPts val="1000"/>
              </a:spcBef>
              <a:spcAft>
                <a:spcPts val="0"/>
              </a:spcAft>
              <a:buClr>
                <a:schemeClr val="dk1"/>
              </a:buClr>
              <a:buSzPts val="2600"/>
              <a:buNone/>
            </a:pPr>
            <a:r>
              <a:t/>
            </a:r>
            <a:endParaRPr sz="2600">
              <a:latin typeface="Century"/>
              <a:ea typeface="Century"/>
              <a:cs typeface="Century"/>
              <a:sym typeface="Century"/>
            </a:endParaRPr>
          </a:p>
          <a:p>
            <a:pPr indent="-228600" lvl="0" marL="228600" rtl="0" algn="l">
              <a:lnSpc>
                <a:spcPct val="90000"/>
              </a:lnSpc>
              <a:spcBef>
                <a:spcPts val="1000"/>
              </a:spcBef>
              <a:spcAft>
                <a:spcPts val="0"/>
              </a:spcAft>
              <a:buClr>
                <a:schemeClr val="dk1"/>
              </a:buClr>
              <a:buSzPts val="2600"/>
              <a:buChar char="•"/>
            </a:pPr>
            <a:r>
              <a:rPr lang="fr-FR" sz="2600">
                <a:latin typeface="Century"/>
                <a:ea typeface="Century"/>
                <a:cs typeface="Century"/>
                <a:sym typeface="Century"/>
              </a:rPr>
              <a:t>In doing so, the postal service provider was drastically limiting its liability with regard to its obligation to deliver on time </a:t>
            </a:r>
            <a:endParaRPr sz="2600">
              <a:latin typeface="Century"/>
              <a:ea typeface="Century"/>
              <a:cs typeface="Century"/>
              <a:sym typeface="Century"/>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7" name="Shape 317"/>
        <p:cNvGrpSpPr/>
        <p:nvPr/>
      </p:nvGrpSpPr>
      <p:grpSpPr>
        <a:xfrm>
          <a:off x="0" y="0"/>
          <a:ext cx="0" cy="0"/>
          <a:chOff x="0" y="0"/>
          <a:chExt cx="0" cy="0"/>
        </a:xfrm>
      </p:grpSpPr>
      <p:sp>
        <p:nvSpPr>
          <p:cNvPr id="318" name="Google Shape;318;p45"/>
          <p:cNvSpPr txBox="1"/>
          <p:nvPr>
            <p:ph type="title"/>
          </p:nvPr>
        </p:nvSpPr>
        <p:spPr>
          <a:xfrm>
            <a:off x="838200" y="109309"/>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A50021"/>
              </a:buClr>
              <a:buSzPts val="2800"/>
              <a:buFont typeface="Century"/>
              <a:buNone/>
            </a:pPr>
            <a:r>
              <a:rPr i="1" lang="fr-FR" sz="2800">
                <a:solidFill>
                  <a:srgbClr val="A50021"/>
                </a:solidFill>
                <a:latin typeface="Century"/>
                <a:ea typeface="Century"/>
                <a:cs typeface="Century"/>
                <a:sym typeface="Century"/>
              </a:rPr>
              <a:t>Exclusion of liability for damages</a:t>
            </a:r>
            <a:br>
              <a:rPr i="1" lang="fr-FR" sz="2800">
                <a:solidFill>
                  <a:srgbClr val="A50021"/>
                </a:solidFill>
                <a:latin typeface="Century"/>
                <a:ea typeface="Century"/>
                <a:cs typeface="Century"/>
                <a:sym typeface="Century"/>
              </a:rPr>
            </a:br>
            <a:r>
              <a:rPr b="1" i="1" lang="fr-FR" sz="2800">
                <a:latin typeface="Century"/>
                <a:ea typeface="Century"/>
                <a:cs typeface="Century"/>
                <a:sym typeface="Century"/>
              </a:rPr>
              <a:t>French law approach</a:t>
            </a:r>
            <a:endParaRPr b="1" i="1" sz="2800">
              <a:latin typeface="Century"/>
              <a:ea typeface="Century"/>
              <a:cs typeface="Century"/>
              <a:sym typeface="Century"/>
            </a:endParaRPr>
          </a:p>
        </p:txBody>
      </p:sp>
      <p:sp>
        <p:nvSpPr>
          <p:cNvPr id="319" name="Google Shape;319;p45"/>
          <p:cNvSpPr txBox="1"/>
          <p:nvPr>
            <p:ph idx="1" type="body"/>
          </p:nvPr>
        </p:nvSpPr>
        <p:spPr>
          <a:xfrm>
            <a:off x="354172" y="1211363"/>
            <a:ext cx="11211339" cy="4887220"/>
          </a:xfrm>
          <a:prstGeom prst="rect">
            <a:avLst/>
          </a:prstGeom>
          <a:noFill/>
          <a:ln>
            <a:noFill/>
          </a:ln>
        </p:spPr>
        <p:txBody>
          <a:bodyPr anchorCtr="0" anchor="t" bIns="45700" lIns="91425" spcFirstLastPara="1" rIns="91425" wrap="square" tIns="45700">
            <a:noAutofit/>
          </a:bodyPr>
          <a:lstStyle/>
          <a:p>
            <a:pPr indent="-63500" lvl="0" marL="228600" rtl="0" algn="l">
              <a:lnSpc>
                <a:spcPct val="90000"/>
              </a:lnSpc>
              <a:spcBef>
                <a:spcPts val="0"/>
              </a:spcBef>
              <a:spcAft>
                <a:spcPts val="0"/>
              </a:spcAft>
              <a:buClr>
                <a:schemeClr val="dk1"/>
              </a:buClr>
              <a:buSzPts val="2600"/>
              <a:buNone/>
            </a:pPr>
            <a:r>
              <a:t/>
            </a:r>
            <a:endParaRPr sz="2600">
              <a:latin typeface="Century"/>
              <a:ea typeface="Century"/>
              <a:cs typeface="Century"/>
              <a:sym typeface="Century"/>
            </a:endParaRPr>
          </a:p>
          <a:p>
            <a:pPr indent="-228600" lvl="0" marL="228600" rtl="0" algn="l">
              <a:lnSpc>
                <a:spcPct val="90000"/>
              </a:lnSpc>
              <a:spcBef>
                <a:spcPts val="1000"/>
              </a:spcBef>
              <a:spcAft>
                <a:spcPts val="0"/>
              </a:spcAft>
              <a:buClr>
                <a:schemeClr val="dk1"/>
              </a:buClr>
              <a:buSzPts val="2600"/>
              <a:buChar char="•"/>
            </a:pPr>
            <a:r>
              <a:rPr lang="fr-FR" sz="2600">
                <a:latin typeface="Century"/>
                <a:ea typeface="Century"/>
                <a:cs typeface="Century"/>
                <a:sym typeface="Century"/>
              </a:rPr>
              <a:t>In addition, Article 1171 of the French Civil Code provides as follows: </a:t>
            </a:r>
            <a:endParaRPr/>
          </a:p>
          <a:p>
            <a:pPr indent="-63500" lvl="0" marL="228600" rtl="0" algn="l">
              <a:lnSpc>
                <a:spcPct val="90000"/>
              </a:lnSpc>
              <a:spcBef>
                <a:spcPts val="1000"/>
              </a:spcBef>
              <a:spcAft>
                <a:spcPts val="0"/>
              </a:spcAft>
              <a:buClr>
                <a:schemeClr val="dk1"/>
              </a:buClr>
              <a:buSzPts val="2600"/>
              <a:buNone/>
            </a:pPr>
            <a:r>
              <a:t/>
            </a:r>
            <a:endParaRPr sz="2600">
              <a:latin typeface="Century"/>
              <a:ea typeface="Century"/>
              <a:cs typeface="Century"/>
              <a:sym typeface="Century"/>
            </a:endParaRPr>
          </a:p>
          <a:p>
            <a:pPr indent="0" lvl="0" marL="0" rtl="0" algn="ctr">
              <a:lnSpc>
                <a:spcPct val="90000"/>
              </a:lnSpc>
              <a:spcBef>
                <a:spcPts val="1000"/>
              </a:spcBef>
              <a:spcAft>
                <a:spcPts val="0"/>
              </a:spcAft>
              <a:buClr>
                <a:schemeClr val="dk1"/>
              </a:buClr>
              <a:buSzPts val="2600"/>
              <a:buNone/>
            </a:pPr>
            <a:r>
              <a:rPr lang="fr-FR" sz="2600">
                <a:latin typeface="Century"/>
                <a:ea typeface="Century"/>
                <a:cs typeface="Century"/>
                <a:sym typeface="Century"/>
              </a:rPr>
              <a:t>“</a:t>
            </a:r>
            <a:r>
              <a:rPr i="1" lang="fr-FR" sz="2600">
                <a:latin typeface="Century"/>
                <a:ea typeface="Century"/>
                <a:cs typeface="Century"/>
                <a:sym typeface="Century"/>
              </a:rPr>
              <a:t>Any term of a standard form contract which creates a significant imbalance in the rights and obligations of the parties to the contract is deemed not written</a:t>
            </a:r>
            <a:r>
              <a:rPr lang="fr-FR" sz="2600">
                <a:latin typeface="Century"/>
                <a:ea typeface="Century"/>
                <a:cs typeface="Century"/>
                <a:sym typeface="Century"/>
              </a:rPr>
              <a:t>.”</a:t>
            </a:r>
            <a:endParaRPr/>
          </a:p>
          <a:p>
            <a:pPr indent="0" lvl="0" marL="0" rtl="0" algn="ctr">
              <a:lnSpc>
                <a:spcPct val="90000"/>
              </a:lnSpc>
              <a:spcBef>
                <a:spcPts val="1000"/>
              </a:spcBef>
              <a:spcAft>
                <a:spcPts val="0"/>
              </a:spcAft>
              <a:buClr>
                <a:schemeClr val="dk1"/>
              </a:buClr>
              <a:buSzPts val="2600"/>
              <a:buNone/>
            </a:pPr>
            <a:r>
              <a:t/>
            </a:r>
            <a:endParaRPr sz="2600">
              <a:latin typeface="Century"/>
              <a:ea typeface="Century"/>
              <a:cs typeface="Century"/>
              <a:sym typeface="Century"/>
            </a:endParaRPr>
          </a:p>
          <a:p>
            <a:pPr indent="-228600" lvl="0" marL="228600" rtl="0" algn="l">
              <a:lnSpc>
                <a:spcPct val="90000"/>
              </a:lnSpc>
              <a:spcBef>
                <a:spcPts val="1000"/>
              </a:spcBef>
              <a:spcAft>
                <a:spcPts val="0"/>
              </a:spcAft>
              <a:buClr>
                <a:schemeClr val="dk1"/>
              </a:buClr>
              <a:buSzPts val="2600"/>
              <a:buChar char="•"/>
            </a:pPr>
            <a:r>
              <a:rPr lang="fr-FR" sz="2600">
                <a:latin typeface="Century"/>
                <a:ea typeface="Century"/>
                <a:cs typeface="Century"/>
                <a:sym typeface="Century"/>
              </a:rPr>
              <a:t>‘Standard form contract’ refers to contracts that are drafted unilaterally by one party and cannot be negotiated by the other party (for instance, a contract negotiated by an individual with an energy provider)</a:t>
            </a:r>
            <a:endParaRPr sz="2600">
              <a:latin typeface="Century"/>
              <a:ea typeface="Century"/>
              <a:cs typeface="Century"/>
              <a:sym typeface="Century"/>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4" name="Shape 324"/>
        <p:cNvGrpSpPr/>
        <p:nvPr/>
      </p:nvGrpSpPr>
      <p:grpSpPr>
        <a:xfrm>
          <a:off x="0" y="0"/>
          <a:ext cx="0" cy="0"/>
          <a:chOff x="0" y="0"/>
          <a:chExt cx="0" cy="0"/>
        </a:xfrm>
      </p:grpSpPr>
      <p:sp>
        <p:nvSpPr>
          <p:cNvPr id="325" name="Google Shape;325;p46"/>
          <p:cNvSpPr txBox="1"/>
          <p:nvPr>
            <p:ph type="title"/>
          </p:nvPr>
        </p:nvSpPr>
        <p:spPr>
          <a:xfrm>
            <a:off x="838200" y="109309"/>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A50021"/>
              </a:buClr>
              <a:buSzPts val="2800"/>
              <a:buFont typeface="Century"/>
              <a:buNone/>
            </a:pPr>
            <a:r>
              <a:rPr i="1" lang="fr-FR" sz="2800">
                <a:solidFill>
                  <a:srgbClr val="A50021"/>
                </a:solidFill>
                <a:latin typeface="Century"/>
                <a:ea typeface="Century"/>
                <a:cs typeface="Century"/>
                <a:sym typeface="Century"/>
              </a:rPr>
              <a:t>Exclusion of liability for damages</a:t>
            </a:r>
            <a:br>
              <a:rPr i="1" lang="fr-FR" sz="2800">
                <a:solidFill>
                  <a:srgbClr val="A50021"/>
                </a:solidFill>
                <a:latin typeface="Century"/>
                <a:ea typeface="Century"/>
                <a:cs typeface="Century"/>
                <a:sym typeface="Century"/>
              </a:rPr>
            </a:br>
            <a:r>
              <a:rPr b="1" i="1" lang="fr-FR" sz="2800">
                <a:latin typeface="Century"/>
                <a:ea typeface="Century"/>
                <a:cs typeface="Century"/>
                <a:sym typeface="Century"/>
              </a:rPr>
              <a:t>French law approach</a:t>
            </a:r>
            <a:endParaRPr b="1" i="1" sz="2800">
              <a:latin typeface="Century"/>
              <a:ea typeface="Century"/>
              <a:cs typeface="Century"/>
              <a:sym typeface="Century"/>
            </a:endParaRPr>
          </a:p>
        </p:txBody>
      </p:sp>
      <p:sp>
        <p:nvSpPr>
          <p:cNvPr id="326" name="Google Shape;326;p46"/>
          <p:cNvSpPr txBox="1"/>
          <p:nvPr>
            <p:ph idx="1" type="body"/>
          </p:nvPr>
        </p:nvSpPr>
        <p:spPr>
          <a:xfrm>
            <a:off x="354172" y="1211363"/>
            <a:ext cx="11211339" cy="4887220"/>
          </a:xfrm>
          <a:prstGeom prst="rect">
            <a:avLst/>
          </a:prstGeom>
          <a:noFill/>
          <a:ln>
            <a:noFill/>
          </a:ln>
        </p:spPr>
        <p:txBody>
          <a:bodyPr anchorCtr="0" anchor="t" bIns="45700" lIns="91425" spcFirstLastPara="1" rIns="91425" wrap="square" tIns="45700">
            <a:noAutofit/>
          </a:bodyPr>
          <a:lstStyle/>
          <a:p>
            <a:pPr indent="-63500" lvl="0" marL="228600" rtl="0" algn="l">
              <a:lnSpc>
                <a:spcPct val="90000"/>
              </a:lnSpc>
              <a:spcBef>
                <a:spcPts val="0"/>
              </a:spcBef>
              <a:spcAft>
                <a:spcPts val="0"/>
              </a:spcAft>
              <a:buClr>
                <a:schemeClr val="dk1"/>
              </a:buClr>
              <a:buSzPts val="2600"/>
              <a:buNone/>
            </a:pPr>
            <a:r>
              <a:t/>
            </a:r>
            <a:endParaRPr sz="2600">
              <a:latin typeface="Century"/>
              <a:ea typeface="Century"/>
              <a:cs typeface="Century"/>
              <a:sym typeface="Century"/>
            </a:endParaRPr>
          </a:p>
          <a:p>
            <a:pPr indent="-228600" lvl="0" marL="228600" rtl="0" algn="l">
              <a:lnSpc>
                <a:spcPct val="90000"/>
              </a:lnSpc>
              <a:spcBef>
                <a:spcPts val="1000"/>
              </a:spcBef>
              <a:spcAft>
                <a:spcPts val="0"/>
              </a:spcAft>
              <a:buClr>
                <a:schemeClr val="dk1"/>
              </a:buClr>
              <a:buSzPts val="2600"/>
              <a:buChar char="•"/>
            </a:pPr>
            <a:r>
              <a:rPr lang="fr-FR" sz="2600">
                <a:latin typeface="Century"/>
                <a:ea typeface="Century"/>
                <a:cs typeface="Century"/>
                <a:sym typeface="Century"/>
              </a:rPr>
              <a:t>Additional regulations also apply to business-to-consumer contracts pursuant to the Consumer Code (see for instance Article R212-1 of the Consumer Code )</a:t>
            </a:r>
            <a:endParaRPr sz="2600">
              <a:latin typeface="Century"/>
              <a:ea typeface="Century"/>
              <a:cs typeface="Century"/>
              <a:sym typeface="Century"/>
            </a:endParaRPr>
          </a:p>
        </p:txBody>
      </p:sp>
    </p:spTree>
  </p:cSld>
  <p:clrMapOvr>
    <a:masterClrMapping/>
  </p:clrMapOvr>
</p:sld>
</file>

<file path=ppt/theme/theme1.xml><?xml version="1.0" encoding="utf-8"?>
<a:theme xmlns:a="http://schemas.openxmlformats.org/drawingml/2006/main" xmlns:r="http://schemas.openxmlformats.org/officeDocument/2006/relationships" name="Tema di Offic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