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  <p:embeddedFont>
      <p:font typeface="Arial Black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Black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slide" Target="slides/slide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2.xml"/><Relationship Id="rId18" Type="http://schemas.openxmlformats.org/officeDocument/2006/relationships/font" Target="fonts/Montserra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62" y="0"/>
            <a:ext cx="1215227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643063" y="4248886"/>
            <a:ext cx="8858250" cy="837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6B5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838200" y="728663"/>
            <a:ext cx="10515600" cy="1233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  <a:defRPr b="0" i="0" sz="44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838200" y="2471738"/>
            <a:ext cx="10515600" cy="3841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838200" y="728664"/>
            <a:ext cx="10515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  <a:defRPr b="0" i="0" sz="44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838200" y="2000250"/>
            <a:ext cx="5181600" cy="4400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2" type="body"/>
          </p:nvPr>
        </p:nvSpPr>
        <p:spPr>
          <a:xfrm>
            <a:off x="6172200" y="2000249"/>
            <a:ext cx="518160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482645" y="1313410"/>
            <a:ext cx="3357835" cy="16043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482333" y="2917766"/>
            <a:ext cx="3357835" cy="2626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5"/>
          <p:cNvSpPr/>
          <p:nvPr>
            <p:ph idx="2" type="pic"/>
          </p:nvPr>
        </p:nvSpPr>
        <p:spPr>
          <a:xfrm>
            <a:off x="4214553" y="1312863"/>
            <a:ext cx="7139247" cy="42317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838200" y="728663"/>
            <a:ext cx="10515600" cy="1233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  <a:defRPr b="0" i="0" sz="44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76358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6000"/>
              <a:buFont typeface="Arial Black"/>
              <a:buNone/>
              <a:defRPr b="0" i="0" sz="60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1850" y="4589463"/>
            <a:ext cx="10515600" cy="1768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482645" y="1313410"/>
            <a:ext cx="3357835" cy="16043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482333" y="2917766"/>
            <a:ext cx="3357835" cy="2626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8"/>
          <p:cNvSpPr/>
          <p:nvPr>
            <p:ph idx="2" type="pic"/>
          </p:nvPr>
        </p:nvSpPr>
        <p:spPr>
          <a:xfrm>
            <a:off x="4214554" y="1312863"/>
            <a:ext cx="3357836" cy="4231726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8"/>
          <p:cNvSpPr/>
          <p:nvPr>
            <p:ph idx="3" type="pic"/>
          </p:nvPr>
        </p:nvSpPr>
        <p:spPr>
          <a:xfrm>
            <a:off x="7946464" y="1312863"/>
            <a:ext cx="3357836" cy="42317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839788" y="714374"/>
            <a:ext cx="4189412" cy="1343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3200"/>
              <a:buFont typeface="Arial Black"/>
              <a:buNone/>
              <a:defRPr b="0" i="0" sz="32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5500688" y="1171575"/>
            <a:ext cx="5854700" cy="5200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839788" y="2057399"/>
            <a:ext cx="4189412" cy="431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Em Branco">
  <p:cSld name="3_Em Branc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62" y="0"/>
            <a:ext cx="121522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ctrTitle"/>
          </p:nvPr>
        </p:nvSpPr>
        <p:spPr>
          <a:xfrm>
            <a:off x="4663440" y="1845062"/>
            <a:ext cx="669036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6000"/>
              <a:buFont typeface="Arial Black"/>
              <a:buNone/>
              <a:defRPr b="1" i="0" sz="60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838200" y="4987925"/>
            <a:ext cx="10515600" cy="8302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11"/>
          <p:cNvSpPr/>
          <p:nvPr/>
        </p:nvSpPr>
        <p:spPr>
          <a:xfrm>
            <a:off x="1072342" y="3620840"/>
            <a:ext cx="3225337" cy="460741"/>
          </a:xfrm>
          <a:custGeom>
            <a:rect b="b" l="l" r="r" t="t"/>
            <a:pathLst>
              <a:path extrusionOk="0" h="1323975" w="9286875">
                <a:moveTo>
                  <a:pt x="9290685" y="646748"/>
                </a:moveTo>
                <a:lnTo>
                  <a:pt x="7761923" y="0"/>
                </a:lnTo>
                <a:lnTo>
                  <a:pt x="7746683" y="35243"/>
                </a:lnTo>
                <a:lnTo>
                  <a:pt x="9188768" y="644843"/>
                </a:lnTo>
                <a:lnTo>
                  <a:pt x="0" y="644843"/>
                </a:lnTo>
                <a:lnTo>
                  <a:pt x="0" y="682943"/>
                </a:lnTo>
                <a:lnTo>
                  <a:pt x="9188768" y="682943"/>
                </a:lnTo>
                <a:lnTo>
                  <a:pt x="7746683" y="1292543"/>
                </a:lnTo>
                <a:lnTo>
                  <a:pt x="7761923" y="1327785"/>
                </a:lnTo>
                <a:lnTo>
                  <a:pt x="9290685" y="681990"/>
                </a:lnTo>
                <a:lnTo>
                  <a:pt x="9283065" y="663893"/>
                </a:lnTo>
                <a:close/>
              </a:path>
            </a:pathLst>
          </a:custGeom>
          <a:solidFill>
            <a:srgbClr val="0076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76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Em Branco">
  <p:cSld name="2_Em Branco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62" y="0"/>
            <a:ext cx="121522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2"/>
          <p:cNvSpPr txBox="1"/>
          <p:nvPr>
            <p:ph type="title"/>
          </p:nvPr>
        </p:nvSpPr>
        <p:spPr>
          <a:xfrm>
            <a:off x="482645" y="1313410"/>
            <a:ext cx="3357835" cy="16043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7CB7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067CB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482333" y="2917766"/>
            <a:ext cx="3357835" cy="3266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37827" y="1313410"/>
            <a:ext cx="6315974" cy="4863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Em Branco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62" y="0"/>
            <a:ext cx="121522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showMasterSp="0">
  <p:cSld name="Blank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/>
          <p:nvPr>
            <p:ph type="title"/>
          </p:nvPr>
        </p:nvSpPr>
        <p:spPr>
          <a:xfrm>
            <a:off x="839788" y="714374"/>
            <a:ext cx="4189412" cy="1343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3200"/>
              <a:buFont typeface="Arial Black"/>
              <a:buNone/>
              <a:defRPr b="0" i="0" sz="32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5"/>
          <p:cNvSpPr/>
          <p:nvPr>
            <p:ph idx="2" type="pic"/>
          </p:nvPr>
        </p:nvSpPr>
        <p:spPr>
          <a:xfrm>
            <a:off x="5472112" y="1114425"/>
            <a:ext cx="5883275" cy="5229225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839788" y="2057400"/>
            <a:ext cx="4189412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>
  <p:cSld name="Em Branc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9862" y="0"/>
            <a:ext cx="121522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/>
        </p:nvSpPr>
        <p:spPr>
          <a:xfrm>
            <a:off x="10472638" y="6456314"/>
            <a:ext cx="8254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ID" sz="1200" u="none" cap="none" strike="noStrike">
                <a:solidFill>
                  <a:srgbClr val="1D3859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0" i="0" sz="1200" u="none" cap="none" strike="noStrike">
              <a:solidFill>
                <a:srgbClr val="1D38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Google Shape;8;p1"/>
          <p:cNvCxnSpPr/>
          <p:nvPr/>
        </p:nvCxnSpPr>
        <p:spPr>
          <a:xfrm>
            <a:off x="10705936" y="6591693"/>
            <a:ext cx="124688" cy="2727"/>
          </a:xfrm>
          <a:prstGeom prst="straightConnector1">
            <a:avLst/>
          </a:prstGeom>
          <a:noFill/>
          <a:ln cap="flat" cmpd="sng" w="9525">
            <a:solidFill>
              <a:srgbClr val="F39501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2.png"/><Relationship Id="rId13" Type="http://schemas.openxmlformats.org/officeDocument/2006/relationships/image" Target="../media/image31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5" Type="http://schemas.openxmlformats.org/officeDocument/2006/relationships/image" Target="../media/image25.png"/><Relationship Id="rId14" Type="http://schemas.openxmlformats.org/officeDocument/2006/relationships/image" Target="../media/image22.png"/><Relationship Id="rId17" Type="http://schemas.openxmlformats.org/officeDocument/2006/relationships/image" Target="../media/image21.png"/><Relationship Id="rId16" Type="http://schemas.openxmlformats.org/officeDocument/2006/relationships/image" Target="../media/image32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18.png"/><Relationship Id="rId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Relationship Id="rId5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47.png"/><Relationship Id="rId5" Type="http://schemas.openxmlformats.org/officeDocument/2006/relationships/image" Target="../media/image20.png"/><Relationship Id="rId6" Type="http://schemas.openxmlformats.org/officeDocument/2006/relationships/image" Target="../media/image46.png"/><Relationship Id="rId7" Type="http://schemas.openxmlformats.org/officeDocument/2006/relationships/image" Target="../media/image34.png"/><Relationship Id="rId8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33.png"/><Relationship Id="rId5" Type="http://schemas.openxmlformats.org/officeDocument/2006/relationships/image" Target="../media/image42.png"/><Relationship Id="rId6" Type="http://schemas.openxmlformats.org/officeDocument/2006/relationships/image" Target="../media/image50.png"/><Relationship Id="rId7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Relationship Id="rId5" Type="http://schemas.openxmlformats.org/officeDocument/2006/relationships/image" Target="../media/image44.png"/><Relationship Id="rId6" Type="http://schemas.openxmlformats.org/officeDocument/2006/relationships/image" Target="../media/image4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/>
          <p:nvPr>
            <p:ph idx="1" type="subTitle"/>
          </p:nvPr>
        </p:nvSpPr>
        <p:spPr>
          <a:xfrm>
            <a:off x="1643063" y="4248886"/>
            <a:ext cx="8858400" cy="8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2400"/>
              <a:buNone/>
            </a:pPr>
            <a:r>
              <a:rPr b="1" lang="en-ID" sz="2800">
                <a:solidFill>
                  <a:srgbClr val="1D3859"/>
                </a:solidFill>
              </a:rPr>
              <a:t>Principais Tendências da Engenharia de Custos nos Contratos Públicos – Aspectos Jurídicos</a:t>
            </a:r>
            <a:endParaRPr b="1" sz="2800">
              <a:solidFill>
                <a:srgbClr val="1D3859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2400"/>
              <a:buNone/>
            </a:pPr>
            <a:r>
              <a:t/>
            </a:r>
            <a:endParaRPr b="1" sz="2800">
              <a:solidFill>
                <a:srgbClr val="1D3859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2400"/>
              <a:buNone/>
            </a:pPr>
            <a:r>
              <a:rPr b="1" lang="en-ID" sz="1800">
                <a:solidFill>
                  <a:srgbClr val="1D3859"/>
                </a:solidFill>
              </a:rPr>
              <a:t>Alexandre Aroeira Salles</a:t>
            </a:r>
            <a:endParaRPr b="1" sz="1800">
              <a:solidFill>
                <a:srgbClr val="1D38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>
            <p:ph type="title"/>
          </p:nvPr>
        </p:nvSpPr>
        <p:spPr>
          <a:xfrm>
            <a:off x="1210050" y="2812200"/>
            <a:ext cx="97719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</a:pPr>
            <a:r>
              <a:rPr lang="en-ID">
                <a:solidFill>
                  <a:srgbClr val="0076B5"/>
                </a:solidFill>
              </a:rPr>
              <a:t>O que é Engenharia de Custos?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/>
          <p:nvPr>
            <p:ph type="title"/>
          </p:nvPr>
        </p:nvSpPr>
        <p:spPr>
          <a:xfrm>
            <a:off x="251775" y="610625"/>
            <a:ext cx="111021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</a:pPr>
            <a:r>
              <a:rPr lang="en-ID" sz="3200"/>
              <a:t>C</a:t>
            </a:r>
            <a:r>
              <a:rPr lang="en-ID" sz="3200">
                <a:solidFill>
                  <a:srgbClr val="0076B5"/>
                </a:solidFill>
              </a:rPr>
              <a:t>onsequências de </a:t>
            </a:r>
            <a:r>
              <a:rPr lang="en-ID" sz="3200"/>
              <a:t>P</a:t>
            </a:r>
            <a:r>
              <a:rPr lang="en-ID" sz="3200">
                <a:solidFill>
                  <a:srgbClr val="0076B5"/>
                </a:solidFill>
              </a:rPr>
              <a:t>rojetos e </a:t>
            </a:r>
            <a:r>
              <a:rPr lang="en-ID" sz="3200"/>
              <a:t>O</a:t>
            </a:r>
            <a:r>
              <a:rPr lang="en-ID" sz="3200">
                <a:solidFill>
                  <a:srgbClr val="0076B5"/>
                </a:solidFill>
              </a:rPr>
              <a:t>rçamentos </a:t>
            </a:r>
            <a:r>
              <a:rPr lang="en-ID" sz="3200"/>
              <a:t>m</a:t>
            </a:r>
            <a:r>
              <a:rPr lang="en-ID" sz="3200">
                <a:solidFill>
                  <a:srgbClr val="0076B5"/>
                </a:solidFill>
              </a:rPr>
              <a:t>al </a:t>
            </a:r>
            <a:r>
              <a:rPr lang="en-ID" sz="3200"/>
              <a:t>e</a:t>
            </a:r>
            <a:r>
              <a:rPr lang="en-ID" sz="3200">
                <a:solidFill>
                  <a:srgbClr val="0076B5"/>
                </a:solidFill>
              </a:rPr>
              <a:t>laborados: 14 mil obras públicas paralisadas</a:t>
            </a:r>
            <a:endParaRPr sz="3200"/>
          </a:p>
        </p:txBody>
      </p:sp>
      <p:pic>
        <p:nvPicPr>
          <p:cNvPr id="71" name="Google Shape;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775" y="2135625"/>
            <a:ext cx="6760626" cy="411428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9"/>
          <p:cNvSpPr txBox="1"/>
          <p:nvPr/>
        </p:nvSpPr>
        <p:spPr>
          <a:xfrm>
            <a:off x="10379100" y="3954638"/>
            <a:ext cx="252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9"/>
          <p:cNvSpPr txBox="1"/>
          <p:nvPr/>
        </p:nvSpPr>
        <p:spPr>
          <a:xfrm>
            <a:off x="8958049" y="1763877"/>
            <a:ext cx="2489763" cy="1615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ID" sz="24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47% </a:t>
            </a:r>
            <a:r>
              <a:rPr b="1" i="0" lang="en-ID" sz="23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das paralisações por problemas técnicos</a:t>
            </a:r>
            <a:endParaRPr/>
          </a:p>
        </p:txBody>
      </p:sp>
      <p:sp>
        <p:nvSpPr>
          <p:cNvPr id="74" name="Google Shape;74;p19"/>
          <p:cNvSpPr txBox="1"/>
          <p:nvPr/>
        </p:nvSpPr>
        <p:spPr>
          <a:xfrm>
            <a:off x="9050000" y="3488138"/>
            <a:ext cx="2604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ID" sz="24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23% </a:t>
            </a:r>
            <a:r>
              <a:rPr b="1" i="0" lang="en-ID" sz="23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das paralisações por abandono</a:t>
            </a:r>
            <a:endParaRPr/>
          </a:p>
        </p:txBody>
      </p:sp>
      <p:sp>
        <p:nvSpPr>
          <p:cNvPr id="75" name="Google Shape;75;p19"/>
          <p:cNvSpPr txBox="1"/>
          <p:nvPr/>
        </p:nvSpPr>
        <p:spPr>
          <a:xfrm>
            <a:off x="9050000" y="4912673"/>
            <a:ext cx="2865300" cy="156963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ID" sz="24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70</a:t>
            </a:r>
            <a:r>
              <a:rPr b="1" i="0" lang="en-ID" sz="22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% das obras federais paralisadas por esses dois motivos</a:t>
            </a:r>
            <a:endParaRPr/>
          </a:p>
        </p:txBody>
      </p:sp>
      <p:sp>
        <p:nvSpPr>
          <p:cNvPr id="76" name="Google Shape;76;p19"/>
          <p:cNvSpPr/>
          <p:nvPr/>
        </p:nvSpPr>
        <p:spPr>
          <a:xfrm>
            <a:off x="7925561" y="2214650"/>
            <a:ext cx="737400" cy="714300"/>
          </a:xfrm>
          <a:prstGeom prst="noSmoking">
            <a:avLst>
              <a:gd fmla="val 18750" name="adj"/>
            </a:avLst>
          </a:prstGeom>
          <a:solidFill>
            <a:srgbClr val="067CB7"/>
          </a:solidFill>
          <a:ln cap="flat" cmpd="sng" w="9525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9"/>
          <p:cNvSpPr/>
          <p:nvPr/>
        </p:nvSpPr>
        <p:spPr>
          <a:xfrm>
            <a:off x="7761288" y="5340338"/>
            <a:ext cx="1065900" cy="71430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0076B5"/>
          </a:solidFill>
          <a:ln cap="flat" cmpd="sng" w="9525">
            <a:solidFill>
              <a:srgbClr val="2951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9"/>
          <p:cNvSpPr/>
          <p:nvPr/>
        </p:nvSpPr>
        <p:spPr>
          <a:xfrm>
            <a:off x="7761300" y="3646988"/>
            <a:ext cx="1065900" cy="975300"/>
          </a:xfrm>
          <a:prstGeom prst="mathPlus">
            <a:avLst>
              <a:gd fmla="val 23520" name="adj1"/>
            </a:avLst>
          </a:prstGeom>
          <a:solidFill>
            <a:srgbClr val="0076B5"/>
          </a:solidFill>
          <a:ln cap="flat" cmpd="sng" w="9525">
            <a:solidFill>
              <a:srgbClr val="2551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9"/>
          <p:cNvSpPr txBox="1"/>
          <p:nvPr/>
        </p:nvSpPr>
        <p:spPr>
          <a:xfrm>
            <a:off x="531375" y="6231050"/>
            <a:ext cx="488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ID" sz="12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Fonte: Acórdão 1.079/2019 -TCU - Plenário</a:t>
            </a:r>
            <a:endParaRPr b="0" i="0" sz="12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251774" y="341475"/>
            <a:ext cx="11406825" cy="7032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5159"/>
              </a:buClr>
              <a:buSzPts val="3600"/>
              <a:buFont typeface="Arial"/>
              <a:buNone/>
            </a:pPr>
            <a:r>
              <a:rPr lang="en-ID" sz="2800"/>
              <a:t>Ciclo de Vida do Projeto e as Inovações na Lei 14.133</a:t>
            </a:r>
            <a:r>
              <a:rPr b="1" lang="en-ID" sz="2800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>
              <a:solidFill>
                <a:srgbClr val="0076B5"/>
              </a:solidFill>
            </a:endParaRPr>
          </a:p>
        </p:txBody>
      </p:sp>
      <p:sp>
        <p:nvSpPr>
          <p:cNvPr id="85" name="Google Shape;85;p2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6650938" y="1187713"/>
            <a:ext cx="1880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rPr>
              <a:t>Necessidade da obra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0"/>
          <p:cNvSpPr txBox="1"/>
          <p:nvPr/>
        </p:nvSpPr>
        <p:spPr>
          <a:xfrm>
            <a:off x="8558875" y="1699950"/>
            <a:ext cx="1289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rPr>
              <a:t>Estudos</a:t>
            </a: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0"/>
          <p:cNvSpPr txBox="1"/>
          <p:nvPr/>
        </p:nvSpPr>
        <p:spPr>
          <a:xfrm>
            <a:off x="9793850" y="2488325"/>
            <a:ext cx="1432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Modelo de Contratação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0"/>
          <p:cNvSpPr txBox="1"/>
          <p:nvPr/>
        </p:nvSpPr>
        <p:spPr>
          <a:xfrm>
            <a:off x="10177200" y="3830575"/>
            <a:ext cx="128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Anteprojeto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0"/>
          <p:cNvSpPr txBox="1"/>
          <p:nvPr/>
        </p:nvSpPr>
        <p:spPr>
          <a:xfrm>
            <a:off x="9182525" y="3830563"/>
            <a:ext cx="9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Projeto Básico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/>
        </p:nvSpPr>
        <p:spPr>
          <a:xfrm>
            <a:off x="9663450" y="5212875"/>
            <a:ext cx="1880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Matriz de Riscos/Governaça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 txBox="1"/>
          <p:nvPr/>
        </p:nvSpPr>
        <p:spPr>
          <a:xfrm>
            <a:off x="8258825" y="6228975"/>
            <a:ext cx="1289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Orçamento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0"/>
          <p:cNvSpPr txBox="1"/>
          <p:nvPr/>
        </p:nvSpPr>
        <p:spPr>
          <a:xfrm flipH="1">
            <a:off x="6903963" y="6504950"/>
            <a:ext cx="719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Edital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5277888" y="6504950"/>
            <a:ext cx="1148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Contrato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 txBox="1"/>
          <p:nvPr/>
        </p:nvSpPr>
        <p:spPr>
          <a:xfrm>
            <a:off x="3469150" y="6303225"/>
            <a:ext cx="151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Projeto Executivo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0"/>
          <p:cNvSpPr txBox="1"/>
          <p:nvPr/>
        </p:nvSpPr>
        <p:spPr>
          <a:xfrm>
            <a:off x="883375" y="5094750"/>
            <a:ext cx="194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Fiscalização / Qualidade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774725" y="3718875"/>
            <a:ext cx="188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Execução/Acompanhamento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/>
          <p:nvPr/>
        </p:nvSpPr>
        <p:spPr>
          <a:xfrm>
            <a:off x="1049925" y="2156438"/>
            <a:ext cx="207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Build (recebimento da obra)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3000000" y="1169500"/>
            <a:ext cx="2349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Manutenção/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ID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Controle de Tráfego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4287" y="1833725"/>
            <a:ext cx="654600" cy="6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0050" y="5825375"/>
            <a:ext cx="787200" cy="7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4174" y="1416184"/>
            <a:ext cx="787200" cy="787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38692">
            <a:off x="5684488" y="16152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478911">
            <a:off x="7314500" y="178937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221396">
            <a:off x="8744550" y="22282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9042487">
            <a:off x="8978515" y="5462088"/>
            <a:ext cx="449819" cy="449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674828">
            <a:off x="7683688" y="59446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0156199">
            <a:off x="6270037" y="6228973"/>
            <a:ext cx="548702" cy="54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9408881">
            <a:off x="4715050" y="60644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22687" y="2119062"/>
            <a:ext cx="890725" cy="8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48650" y="1736425"/>
            <a:ext cx="654600" cy="6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681658">
            <a:off x="3981900" y="1970974"/>
            <a:ext cx="548701" cy="54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49613" y="5587800"/>
            <a:ext cx="787200" cy="7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08300" y="3498400"/>
            <a:ext cx="654600" cy="6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2199134">
            <a:off x="2687181" y="2873057"/>
            <a:ext cx="529388" cy="529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365750" y="5825375"/>
            <a:ext cx="787200" cy="7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317022">
            <a:off x="3328059" y="5650296"/>
            <a:ext cx="479957" cy="479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749738" y="4868413"/>
            <a:ext cx="719400" cy="7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271479">
            <a:off x="2595621" y="4218095"/>
            <a:ext cx="479958" cy="479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321638" y="5488288"/>
            <a:ext cx="677400" cy="6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261200" y="2653813"/>
            <a:ext cx="596650" cy="59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220825" y="4810912"/>
            <a:ext cx="677400" cy="6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7775393">
            <a:off x="9929122" y="4345364"/>
            <a:ext cx="471478" cy="518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 rot="10408515">
            <a:off x="9594116" y="3266589"/>
            <a:ext cx="692394" cy="69239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/>
          <p:nvPr/>
        </p:nvSpPr>
        <p:spPr>
          <a:xfrm>
            <a:off x="3508425" y="2441100"/>
            <a:ext cx="5713500" cy="3334200"/>
          </a:xfrm>
          <a:prstGeom prst="ellipse">
            <a:avLst/>
          </a:prstGeom>
          <a:noFill/>
          <a:ln cap="flat" cmpd="sng" w="28575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ID" sz="1800" u="none" cap="none" strike="noStrik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Sustentabilidade</a:t>
            </a:r>
            <a:endParaRPr b="0" i="0" sz="1800" u="none" cap="none" strike="noStrik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5378850" y="1071675"/>
            <a:ext cx="754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268275" y="602475"/>
            <a:ext cx="11850600" cy="11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</a:pPr>
            <a:r>
              <a:rPr lang="en-ID" sz="4000"/>
              <a:t>Orçamentação na Nova Lei de Licitações</a:t>
            </a:r>
            <a:endParaRPr sz="3700"/>
          </a:p>
        </p:txBody>
      </p:sp>
      <p:sp>
        <p:nvSpPr>
          <p:cNvPr id="132" name="Google Shape;132;p21"/>
          <p:cNvSpPr/>
          <p:nvPr/>
        </p:nvSpPr>
        <p:spPr>
          <a:xfrm>
            <a:off x="1535950" y="2684834"/>
            <a:ext cx="975300" cy="950100"/>
          </a:xfrm>
          <a:prstGeom prst="ellipse">
            <a:avLst/>
          </a:prstGeom>
          <a:solidFill>
            <a:srgbClr val="067CB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1"/>
          <p:cNvSpPr/>
          <p:nvPr/>
        </p:nvSpPr>
        <p:spPr>
          <a:xfrm>
            <a:off x="1535950" y="4765185"/>
            <a:ext cx="975300" cy="950100"/>
          </a:xfrm>
          <a:prstGeom prst="ellipse">
            <a:avLst/>
          </a:prstGeom>
          <a:solidFill>
            <a:srgbClr val="067CB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1"/>
          <p:cNvSpPr/>
          <p:nvPr/>
        </p:nvSpPr>
        <p:spPr>
          <a:xfrm>
            <a:off x="9585088" y="4773511"/>
            <a:ext cx="975300" cy="950100"/>
          </a:xfrm>
          <a:prstGeom prst="ellipse">
            <a:avLst/>
          </a:prstGeom>
          <a:solidFill>
            <a:srgbClr val="067CB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1"/>
          <p:cNvSpPr/>
          <p:nvPr/>
        </p:nvSpPr>
        <p:spPr>
          <a:xfrm>
            <a:off x="9643075" y="2790449"/>
            <a:ext cx="975300" cy="950100"/>
          </a:xfrm>
          <a:prstGeom prst="ellipse">
            <a:avLst/>
          </a:prstGeom>
          <a:solidFill>
            <a:srgbClr val="067CB7"/>
          </a:solidFill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947863" y="1617464"/>
            <a:ext cx="2273400" cy="10964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Referenciais de mercado SICRO/SINAPI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8874775" y="4047676"/>
            <a:ext cx="2511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Valores reais de mercado</a:t>
            </a:r>
            <a:endParaRPr b="0" i="0" sz="20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886900" y="3995318"/>
            <a:ext cx="2273400" cy="6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Composições de Preço Unitário</a:t>
            </a:r>
            <a:endParaRPr b="0" i="0" sz="20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3">
            <a:alphaModFix/>
          </a:blip>
          <a:srcRect b="0" l="4074" r="70465" t="74436"/>
          <a:stretch/>
        </p:blipFill>
        <p:spPr>
          <a:xfrm>
            <a:off x="9678951" y="4870800"/>
            <a:ext cx="787200" cy="755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 rotWithShape="1">
          <a:blip r:embed="rId4">
            <a:alphaModFix/>
          </a:blip>
          <a:srcRect b="0" l="49851" r="25130" t="75262"/>
          <a:stretch/>
        </p:blipFill>
        <p:spPr>
          <a:xfrm>
            <a:off x="1630000" y="4859233"/>
            <a:ext cx="787200" cy="744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 rotWithShape="1">
          <a:blip r:embed="rId4">
            <a:alphaModFix/>
          </a:blip>
          <a:srcRect b="44932" l="0" r="71669" t="29374"/>
          <a:stretch/>
        </p:blipFill>
        <p:spPr>
          <a:xfrm>
            <a:off x="1561924" y="2808313"/>
            <a:ext cx="923358" cy="8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3350" y="1575125"/>
            <a:ext cx="4526750" cy="4148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21"/>
          <p:cNvCxnSpPr>
            <a:stCxn id="142" idx="1"/>
            <a:endCxn id="141" idx="3"/>
          </p:cNvCxnSpPr>
          <p:nvPr/>
        </p:nvCxnSpPr>
        <p:spPr>
          <a:xfrm rot="10800000">
            <a:off x="2485250" y="3208663"/>
            <a:ext cx="1418100" cy="440700"/>
          </a:xfrm>
          <a:prstGeom prst="curvedConnector3">
            <a:avLst>
              <a:gd fmla="val 49999" name="adj1"/>
            </a:avLst>
          </a:prstGeom>
          <a:noFill/>
          <a:ln cap="flat" cmpd="sng" w="28575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21"/>
          <p:cNvCxnSpPr>
            <a:stCxn id="142" idx="1"/>
            <a:endCxn id="133" idx="6"/>
          </p:cNvCxnSpPr>
          <p:nvPr/>
        </p:nvCxnSpPr>
        <p:spPr>
          <a:xfrm flipH="1">
            <a:off x="2511350" y="3649363"/>
            <a:ext cx="1392000" cy="1590900"/>
          </a:xfrm>
          <a:prstGeom prst="curvedConnector3">
            <a:avLst>
              <a:gd fmla="val 50004" name="adj1"/>
            </a:avLst>
          </a:prstGeom>
          <a:noFill/>
          <a:ln cap="flat" cmpd="sng" w="28575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21"/>
          <p:cNvCxnSpPr>
            <a:stCxn id="142" idx="3"/>
            <a:endCxn id="139" idx="1"/>
          </p:cNvCxnSpPr>
          <p:nvPr/>
        </p:nvCxnSpPr>
        <p:spPr>
          <a:xfrm>
            <a:off x="8430100" y="3649363"/>
            <a:ext cx="1248900" cy="1599300"/>
          </a:xfrm>
          <a:prstGeom prst="curvedConnector3">
            <a:avLst>
              <a:gd fmla="val 49998" name="adj1"/>
            </a:avLst>
          </a:prstGeom>
          <a:noFill/>
          <a:ln cap="flat" cmpd="sng" w="28575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21"/>
          <p:cNvSpPr txBox="1"/>
          <p:nvPr/>
        </p:nvSpPr>
        <p:spPr>
          <a:xfrm>
            <a:off x="8790700" y="2010759"/>
            <a:ext cx="2753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Peculiaridades das obras</a:t>
            </a:r>
            <a:endParaRPr b="0" i="0" sz="13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21"/>
          <p:cNvCxnSpPr>
            <a:stCxn id="142" idx="3"/>
          </p:cNvCxnSpPr>
          <p:nvPr/>
        </p:nvCxnSpPr>
        <p:spPr>
          <a:xfrm flipH="1" rot="10800000">
            <a:off x="8430100" y="3322663"/>
            <a:ext cx="1212900" cy="326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p21"/>
          <p:cNvSpPr txBox="1"/>
          <p:nvPr/>
        </p:nvSpPr>
        <p:spPr>
          <a:xfrm>
            <a:off x="977775" y="6000450"/>
            <a:ext cx="11141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rPr>
              <a:t>Contratação Integrada ou Semi-Integrada - proposta com nível de detalhamento do orçamento sintético da licitação</a:t>
            </a:r>
            <a:endParaRPr b="0" i="0" sz="2000" u="none" cap="none" strike="noStrike">
              <a:solidFill>
                <a:srgbClr val="1D3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1"/>
          <p:cNvSpPr/>
          <p:nvPr/>
        </p:nvSpPr>
        <p:spPr>
          <a:xfrm>
            <a:off x="358600" y="6136500"/>
            <a:ext cx="528300" cy="528300"/>
          </a:xfrm>
          <a:custGeom>
            <a:rect b="b" l="l" r="r" t="t"/>
            <a:pathLst>
              <a:path extrusionOk="0" h="176" w="176">
                <a:moveTo>
                  <a:pt x="88" y="112"/>
                </a:moveTo>
                <a:cubicBezTo>
                  <a:pt x="84" y="112"/>
                  <a:pt x="80" y="116"/>
                  <a:pt x="80" y="120"/>
                </a:cubicBezTo>
                <a:cubicBezTo>
                  <a:pt x="80" y="124"/>
                  <a:pt x="84" y="128"/>
                  <a:pt x="88" y="128"/>
                </a:cubicBezTo>
                <a:cubicBezTo>
                  <a:pt x="92" y="128"/>
                  <a:pt x="96" y="124"/>
                  <a:pt x="96" y="120"/>
                </a:cubicBezTo>
                <a:cubicBezTo>
                  <a:pt x="96" y="116"/>
                  <a:pt x="92" y="112"/>
                  <a:pt x="88" y="112"/>
                </a:cubicBezTo>
                <a:moveTo>
                  <a:pt x="96" y="48"/>
                </a:moveTo>
                <a:cubicBezTo>
                  <a:pt x="80" y="48"/>
                  <a:pt x="80" y="48"/>
                  <a:pt x="80" y="48"/>
                </a:cubicBezTo>
                <a:cubicBezTo>
                  <a:pt x="78" y="48"/>
                  <a:pt x="76" y="50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2"/>
                  <a:pt x="82" y="104"/>
                  <a:pt x="84" y="104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4" y="104"/>
                  <a:pt x="96" y="102"/>
                  <a:pt x="96" y="100"/>
                </a:cubicBezTo>
                <a:cubicBezTo>
                  <a:pt x="96" y="100"/>
                  <a:pt x="96" y="100"/>
                  <a:pt x="96" y="100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0"/>
                  <a:pt x="98" y="48"/>
                  <a:pt x="96" y="48"/>
                </a:cubicBezTo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</a:path>
            </a:pathLst>
          </a:custGeom>
          <a:solidFill>
            <a:schemeClr val="dk1"/>
          </a:solidFill>
          <a:ln cap="flat" cmpd="sng" w="9525">
            <a:solidFill>
              <a:srgbClr val="1D38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6">
            <a:alphaModFix/>
          </a:blip>
          <a:srcRect b="0" l="74802" r="0" t="73858"/>
          <a:stretch/>
        </p:blipFill>
        <p:spPr>
          <a:xfrm>
            <a:off x="9737125" y="2865297"/>
            <a:ext cx="787200" cy="8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/>
        </p:nvSpPr>
        <p:spPr>
          <a:xfrm>
            <a:off x="4426025" y="5624700"/>
            <a:ext cx="191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251775" y="692100"/>
            <a:ext cx="111021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6000"/>
              <a:buFont typeface="Arial Black"/>
              <a:buNone/>
            </a:pPr>
            <a:r>
              <a:rPr lang="en-ID" sz="4000"/>
              <a:t>Sobrepreço na Nova Lei de Licitações</a:t>
            </a:r>
            <a:endParaRPr sz="4000"/>
          </a:p>
        </p:txBody>
      </p:sp>
      <p:sp>
        <p:nvSpPr>
          <p:cNvPr id="157" name="Google Shape;157;p22"/>
          <p:cNvSpPr/>
          <p:nvPr/>
        </p:nvSpPr>
        <p:spPr>
          <a:xfrm>
            <a:off x="6410125" y="2600650"/>
            <a:ext cx="5438400" cy="180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Sobrepreço em “</a:t>
            </a:r>
            <a:r>
              <a:rPr b="1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apenas 1 (um) item”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6486325" y="4170063"/>
            <a:ext cx="5522700" cy="1486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Método de “</a:t>
            </a:r>
            <a:r>
              <a:rPr b="1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Limitação de Preço Global</a:t>
            </a: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” 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(cf. Acórdão n. 2.510/2016- TCU/Plenário)</a:t>
            </a:r>
            <a:r>
              <a:rPr b="0" i="0" lang="en-ID" sz="2100" u="none" cap="none" strike="noStrike">
                <a:solidFill>
                  <a:srgbClr val="0076B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2"/>
          <p:cNvPicPr preferRelativeResize="0"/>
          <p:nvPr/>
        </p:nvPicPr>
        <p:blipFill rotWithShape="1">
          <a:blip r:embed="rId3">
            <a:alphaModFix/>
          </a:blip>
          <a:srcRect b="4649" l="73670" r="6269" t="54458"/>
          <a:stretch/>
        </p:blipFill>
        <p:spPr>
          <a:xfrm>
            <a:off x="6021413" y="3207979"/>
            <a:ext cx="518955" cy="5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 rotWithShape="1">
          <a:blip r:embed="rId4">
            <a:alphaModFix/>
          </a:blip>
          <a:srcRect b="9932" l="11704" r="8671" t="7503"/>
          <a:stretch/>
        </p:blipFill>
        <p:spPr>
          <a:xfrm>
            <a:off x="36850" y="2086175"/>
            <a:ext cx="5438400" cy="477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 rotWithShape="1">
          <a:blip r:embed="rId5">
            <a:alphaModFix/>
          </a:blip>
          <a:srcRect b="46537" l="2451" r="70122" t="4767"/>
          <a:stretch/>
        </p:blipFill>
        <p:spPr>
          <a:xfrm>
            <a:off x="5852038" y="4502638"/>
            <a:ext cx="667324" cy="66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36850" y="6395725"/>
            <a:ext cx="191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>
            <p:ph type="title"/>
          </p:nvPr>
        </p:nvSpPr>
        <p:spPr>
          <a:xfrm>
            <a:off x="317725" y="356825"/>
            <a:ext cx="6058500" cy="20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/>
              <a:t>Tecnologias Disruptivas e Digitalização</a:t>
            </a:r>
            <a:endParaRPr/>
          </a:p>
        </p:txBody>
      </p:sp>
      <p:sp>
        <p:nvSpPr>
          <p:cNvPr id="168" name="Google Shape;168;p23"/>
          <p:cNvSpPr/>
          <p:nvPr/>
        </p:nvSpPr>
        <p:spPr>
          <a:xfrm>
            <a:off x="7189373" y="1285751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Visualização 3D;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3"/>
          <p:cNvSpPr/>
          <p:nvPr/>
        </p:nvSpPr>
        <p:spPr>
          <a:xfrm>
            <a:off x="7113173" y="1914735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Ensaio Virtual da Obra;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3"/>
          <p:cNvSpPr/>
          <p:nvPr/>
        </p:nvSpPr>
        <p:spPr>
          <a:xfrm>
            <a:off x="7113173" y="2717594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Detecção de Interferências;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3"/>
          <p:cNvSpPr/>
          <p:nvPr/>
        </p:nvSpPr>
        <p:spPr>
          <a:xfrm>
            <a:off x="7113173" y="3520454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Industrialização de Processos;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3"/>
          <p:cNvSpPr/>
          <p:nvPr/>
        </p:nvSpPr>
        <p:spPr>
          <a:xfrm>
            <a:off x="7113173" y="4323313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Maquetes Eletrônicas;</a:t>
            </a:r>
            <a:endParaRPr b="0" i="1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3"/>
          <p:cNvSpPr/>
          <p:nvPr/>
        </p:nvSpPr>
        <p:spPr>
          <a:xfrm>
            <a:off x="7113173" y="5126172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Manutenção e Acessibilidade; e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ext&#10;&#10;Description automatically generated" id="174" name="Google Shape;174;p23"/>
          <p:cNvPicPr preferRelativeResize="0"/>
          <p:nvPr/>
        </p:nvPicPr>
        <p:blipFill rotWithShape="1">
          <a:blip r:embed="rId3">
            <a:alphaModFix/>
          </a:blip>
          <a:srcRect b="10745" l="734" r="90602" t="72499"/>
          <a:stretch/>
        </p:blipFill>
        <p:spPr>
          <a:xfrm>
            <a:off x="6270975" y="5675982"/>
            <a:ext cx="681200" cy="825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" id="175" name="Google Shape;175;p23"/>
          <p:cNvPicPr preferRelativeResize="0"/>
          <p:nvPr/>
        </p:nvPicPr>
        <p:blipFill rotWithShape="1">
          <a:blip r:embed="rId3">
            <a:alphaModFix/>
          </a:blip>
          <a:srcRect b="72097" l="849" r="91118" t="15914"/>
          <a:stretch/>
        </p:blipFill>
        <p:spPr>
          <a:xfrm>
            <a:off x="6334750" y="1856651"/>
            <a:ext cx="764000" cy="71417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3"/>
          <p:cNvSpPr/>
          <p:nvPr/>
        </p:nvSpPr>
        <p:spPr>
          <a:xfrm>
            <a:off x="7113173" y="5825922"/>
            <a:ext cx="8671200" cy="525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Rastreamento de Componentes.</a:t>
            </a:r>
            <a:endParaRPr b="0" i="0" sz="21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3"/>
          <p:cNvPicPr preferRelativeResize="0"/>
          <p:nvPr/>
        </p:nvPicPr>
        <p:blipFill rotWithShape="1">
          <a:blip r:embed="rId4">
            <a:alphaModFix/>
          </a:blip>
          <a:srcRect b="8323" l="34808" r="41444" t="51387"/>
          <a:stretch/>
        </p:blipFill>
        <p:spPr>
          <a:xfrm>
            <a:off x="6277912" y="4323319"/>
            <a:ext cx="667324" cy="637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 rotWithShape="1">
          <a:blip r:embed="rId5">
            <a:alphaModFix/>
          </a:blip>
          <a:srcRect b="55666" l="34881" r="43287" t="5040"/>
          <a:stretch/>
        </p:blipFill>
        <p:spPr>
          <a:xfrm>
            <a:off x="6376150" y="2649959"/>
            <a:ext cx="681199" cy="68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3"/>
          <p:cNvPicPr preferRelativeResize="0"/>
          <p:nvPr/>
        </p:nvPicPr>
        <p:blipFill rotWithShape="1">
          <a:blip r:embed="rId6">
            <a:alphaModFix/>
          </a:blip>
          <a:srcRect b="20898" l="29952" r="47655" t="55504"/>
          <a:stretch/>
        </p:blipFill>
        <p:spPr>
          <a:xfrm>
            <a:off x="6317274" y="3419000"/>
            <a:ext cx="681200" cy="703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3"/>
          <p:cNvPicPr preferRelativeResize="0"/>
          <p:nvPr/>
        </p:nvPicPr>
        <p:blipFill rotWithShape="1">
          <a:blip r:embed="rId7">
            <a:alphaModFix/>
          </a:blip>
          <a:srcRect b="2351" l="52959" r="24607" t="74210"/>
          <a:stretch/>
        </p:blipFill>
        <p:spPr>
          <a:xfrm>
            <a:off x="6254900" y="4976225"/>
            <a:ext cx="764000" cy="78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 rotWithShape="1">
          <a:blip r:embed="rId8">
            <a:alphaModFix/>
          </a:blip>
          <a:srcRect b="0" l="73765" r="2618" t="76191"/>
          <a:stretch/>
        </p:blipFill>
        <p:spPr>
          <a:xfrm>
            <a:off x="6299674" y="1135802"/>
            <a:ext cx="834166" cy="8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0" y="2570825"/>
            <a:ext cx="5411775" cy="428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3"/>
          <p:cNvSpPr txBox="1"/>
          <p:nvPr/>
        </p:nvSpPr>
        <p:spPr>
          <a:xfrm>
            <a:off x="127850" y="6501175"/>
            <a:ext cx="188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type="title"/>
          </p:nvPr>
        </p:nvSpPr>
        <p:spPr>
          <a:xfrm>
            <a:off x="296950" y="1486625"/>
            <a:ext cx="51591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000"/>
              <a:buFont typeface="Arial Black"/>
              <a:buNone/>
            </a:pPr>
            <a:r>
              <a:rPr lang="en-ID" sz="4000"/>
              <a:t>Sustentabilidade e Eficiência Energética</a:t>
            </a:r>
            <a:endParaRPr sz="40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5524390" y="2943597"/>
            <a:ext cx="4141610" cy="22025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D38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4"/>
          <p:cNvSpPr/>
          <p:nvPr/>
        </p:nvSpPr>
        <p:spPr>
          <a:xfrm>
            <a:off x="6981625" y="2259775"/>
            <a:ext cx="8934900" cy="53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Obtenção de Licença Ambiental 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pelo Contratado;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4"/>
          <p:cNvSpPr/>
          <p:nvPr/>
        </p:nvSpPr>
        <p:spPr>
          <a:xfrm>
            <a:off x="6981625" y="1344400"/>
            <a:ext cx="8934900" cy="53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Prioridade no Licenciamento 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Ambiental;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4"/>
          <p:cNvSpPr/>
          <p:nvPr/>
        </p:nvSpPr>
        <p:spPr>
          <a:xfrm>
            <a:off x="6981625" y="4176263"/>
            <a:ext cx="8934900" cy="53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Restauração do Equilíbrio Financeiro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em Atrasos de Licenças; e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4"/>
          <p:cNvSpPr/>
          <p:nvPr/>
        </p:nvSpPr>
        <p:spPr>
          <a:xfrm>
            <a:off x="6981625" y="5152088"/>
            <a:ext cx="8934900" cy="53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Critérios de Sustentabilidade na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Remuneração do Contratado.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/>
          <p:nvPr/>
        </p:nvSpPr>
        <p:spPr>
          <a:xfrm>
            <a:off x="6981625" y="3200450"/>
            <a:ext cx="8934900" cy="538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1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Matriz de Riscos e Desapropriação;</a:t>
            </a:r>
            <a:endParaRPr b="0" i="0" sz="21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 rotWithShape="1">
          <a:blip r:embed="rId3">
            <a:alphaModFix/>
          </a:blip>
          <a:srcRect b="52227" l="37094" r="44763" t="9127"/>
          <a:stretch/>
        </p:blipFill>
        <p:spPr>
          <a:xfrm>
            <a:off x="6012663" y="3138614"/>
            <a:ext cx="582172" cy="69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 rotWithShape="1">
          <a:blip r:embed="rId4">
            <a:alphaModFix/>
          </a:blip>
          <a:srcRect b="45186" l="63514" r="11154" t="5476"/>
          <a:stretch/>
        </p:blipFill>
        <p:spPr>
          <a:xfrm>
            <a:off x="6012675" y="1182374"/>
            <a:ext cx="697826" cy="764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 rotWithShape="1">
          <a:blip r:embed="rId5">
            <a:alphaModFix/>
          </a:blip>
          <a:srcRect b="47456" l="3599" r="71138" t="29448"/>
          <a:stretch/>
        </p:blipFill>
        <p:spPr>
          <a:xfrm>
            <a:off x="5839899" y="2062981"/>
            <a:ext cx="927700" cy="83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2576475"/>
            <a:ext cx="5018251" cy="428152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4"/>
          <p:cNvSpPr/>
          <p:nvPr/>
        </p:nvSpPr>
        <p:spPr>
          <a:xfrm>
            <a:off x="6012675" y="5195600"/>
            <a:ext cx="582150" cy="460700"/>
          </a:xfrm>
          <a:custGeom>
            <a:rect b="b" l="l" r="r" t="t"/>
            <a:pathLst>
              <a:path extrusionOk="0" h="128" w="176">
                <a:moveTo>
                  <a:pt x="44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4" y="48"/>
                  <a:pt x="32" y="50"/>
                  <a:pt x="32" y="52"/>
                </a:cubicBezTo>
                <a:cubicBezTo>
                  <a:pt x="32" y="54"/>
                  <a:pt x="34" y="56"/>
                  <a:pt x="36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6" y="56"/>
                  <a:pt x="48" y="54"/>
                  <a:pt x="48" y="52"/>
                </a:cubicBezTo>
                <a:cubicBezTo>
                  <a:pt x="48" y="50"/>
                  <a:pt x="46" y="48"/>
                  <a:pt x="44" y="48"/>
                </a:cubicBezTo>
                <a:moveTo>
                  <a:pt x="36" y="8"/>
                </a:moveTo>
                <a:cubicBezTo>
                  <a:pt x="140" y="8"/>
                  <a:pt x="140" y="8"/>
                  <a:pt x="140" y="8"/>
                </a:cubicBezTo>
                <a:cubicBezTo>
                  <a:pt x="142" y="8"/>
                  <a:pt x="144" y="6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4" y="0"/>
                  <a:pt x="32" y="2"/>
                  <a:pt x="32" y="4"/>
                </a:cubicBezTo>
                <a:cubicBezTo>
                  <a:pt x="32" y="6"/>
                  <a:pt x="34" y="8"/>
                  <a:pt x="36" y="8"/>
                </a:cubicBezTo>
                <a:moveTo>
                  <a:pt x="20" y="24"/>
                </a:move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4" y="32"/>
                  <a:pt x="0" y="36"/>
                  <a:pt x="0" y="4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4"/>
                  <a:pt x="4" y="128"/>
                  <a:pt x="8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2" y="128"/>
                  <a:pt x="176" y="124"/>
                  <a:pt x="176" y="120"/>
                </a:cubicBezTo>
                <a:cubicBezTo>
                  <a:pt x="176" y="40"/>
                  <a:pt x="176" y="40"/>
                  <a:pt x="176" y="40"/>
                </a:cubicBezTo>
                <a:cubicBezTo>
                  <a:pt x="176" y="36"/>
                  <a:pt x="172" y="32"/>
                  <a:pt x="168" y="32"/>
                </a:cubicBezTo>
                <a:moveTo>
                  <a:pt x="12" y="40"/>
                </a:moveTo>
                <a:cubicBezTo>
                  <a:pt x="14" y="40"/>
                  <a:pt x="16" y="42"/>
                  <a:pt x="16" y="44"/>
                </a:cubicBezTo>
                <a:cubicBezTo>
                  <a:pt x="16" y="46"/>
                  <a:pt x="14" y="48"/>
                  <a:pt x="12" y="48"/>
                </a:cubicBezTo>
                <a:cubicBezTo>
                  <a:pt x="10" y="48"/>
                  <a:pt x="8" y="46"/>
                  <a:pt x="8" y="44"/>
                </a:cubicBezTo>
                <a:cubicBezTo>
                  <a:pt x="8" y="42"/>
                  <a:pt x="10" y="40"/>
                  <a:pt x="12" y="40"/>
                </a:cubicBezTo>
                <a:moveTo>
                  <a:pt x="12" y="120"/>
                </a:moveTo>
                <a:cubicBezTo>
                  <a:pt x="10" y="120"/>
                  <a:pt x="8" y="118"/>
                  <a:pt x="8" y="116"/>
                </a:cubicBezTo>
                <a:cubicBezTo>
                  <a:pt x="8" y="114"/>
                  <a:pt x="10" y="112"/>
                  <a:pt x="12" y="112"/>
                </a:cubicBezTo>
                <a:cubicBezTo>
                  <a:pt x="14" y="112"/>
                  <a:pt x="16" y="114"/>
                  <a:pt x="16" y="116"/>
                </a:cubicBezTo>
                <a:cubicBezTo>
                  <a:pt x="16" y="118"/>
                  <a:pt x="14" y="120"/>
                  <a:pt x="12" y="120"/>
                </a:cubicBezTo>
                <a:moveTo>
                  <a:pt x="164" y="120"/>
                </a:moveTo>
                <a:cubicBezTo>
                  <a:pt x="162" y="120"/>
                  <a:pt x="160" y="118"/>
                  <a:pt x="160" y="116"/>
                </a:cubicBezTo>
                <a:cubicBezTo>
                  <a:pt x="160" y="114"/>
                  <a:pt x="162" y="112"/>
                  <a:pt x="164" y="112"/>
                </a:cubicBezTo>
                <a:cubicBezTo>
                  <a:pt x="166" y="112"/>
                  <a:pt x="168" y="114"/>
                  <a:pt x="168" y="116"/>
                </a:cubicBezTo>
                <a:cubicBezTo>
                  <a:pt x="168" y="118"/>
                  <a:pt x="166" y="120"/>
                  <a:pt x="164" y="120"/>
                </a:cubicBezTo>
                <a:moveTo>
                  <a:pt x="168" y="105"/>
                </a:moveTo>
                <a:cubicBezTo>
                  <a:pt x="167" y="104"/>
                  <a:pt x="165" y="104"/>
                  <a:pt x="164" y="104"/>
                </a:cubicBezTo>
                <a:cubicBezTo>
                  <a:pt x="157" y="104"/>
                  <a:pt x="152" y="109"/>
                  <a:pt x="152" y="116"/>
                </a:cubicBezTo>
                <a:cubicBezTo>
                  <a:pt x="152" y="117"/>
                  <a:pt x="152" y="119"/>
                  <a:pt x="153" y="120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24" y="119"/>
                  <a:pt x="24" y="117"/>
                  <a:pt x="24" y="116"/>
                </a:cubicBezTo>
                <a:cubicBezTo>
                  <a:pt x="24" y="109"/>
                  <a:pt x="19" y="104"/>
                  <a:pt x="12" y="104"/>
                </a:cubicBezTo>
                <a:cubicBezTo>
                  <a:pt x="11" y="104"/>
                  <a:pt x="9" y="104"/>
                  <a:pt x="8" y="105"/>
                </a:cubicBezTo>
                <a:cubicBezTo>
                  <a:pt x="8" y="55"/>
                  <a:pt x="8" y="55"/>
                  <a:pt x="8" y="55"/>
                </a:cubicBezTo>
                <a:cubicBezTo>
                  <a:pt x="9" y="56"/>
                  <a:pt x="11" y="56"/>
                  <a:pt x="12" y="56"/>
                </a:cubicBezTo>
                <a:cubicBezTo>
                  <a:pt x="19" y="56"/>
                  <a:pt x="24" y="51"/>
                  <a:pt x="24" y="44"/>
                </a:cubicBezTo>
                <a:cubicBezTo>
                  <a:pt x="24" y="43"/>
                  <a:pt x="24" y="41"/>
                  <a:pt x="23" y="40"/>
                </a:cubicBezTo>
                <a:cubicBezTo>
                  <a:pt x="153" y="40"/>
                  <a:pt x="153" y="40"/>
                  <a:pt x="153" y="40"/>
                </a:cubicBezTo>
                <a:cubicBezTo>
                  <a:pt x="152" y="41"/>
                  <a:pt x="152" y="43"/>
                  <a:pt x="152" y="44"/>
                </a:cubicBezTo>
                <a:cubicBezTo>
                  <a:pt x="152" y="51"/>
                  <a:pt x="157" y="56"/>
                  <a:pt x="164" y="56"/>
                </a:cubicBezTo>
                <a:cubicBezTo>
                  <a:pt x="165" y="56"/>
                  <a:pt x="167" y="56"/>
                  <a:pt x="168" y="55"/>
                </a:cubicBezTo>
                <a:lnTo>
                  <a:pt x="168" y="105"/>
                </a:lnTo>
                <a:close/>
                <a:moveTo>
                  <a:pt x="164" y="48"/>
                </a:moveTo>
                <a:cubicBezTo>
                  <a:pt x="162" y="48"/>
                  <a:pt x="160" y="46"/>
                  <a:pt x="160" y="44"/>
                </a:cubicBezTo>
                <a:cubicBezTo>
                  <a:pt x="160" y="42"/>
                  <a:pt x="162" y="40"/>
                  <a:pt x="164" y="40"/>
                </a:cubicBezTo>
                <a:cubicBezTo>
                  <a:pt x="166" y="40"/>
                  <a:pt x="168" y="42"/>
                  <a:pt x="168" y="44"/>
                </a:cubicBezTo>
                <a:cubicBezTo>
                  <a:pt x="168" y="46"/>
                  <a:pt x="166" y="48"/>
                  <a:pt x="164" y="48"/>
                </a:cubicBezTo>
                <a:moveTo>
                  <a:pt x="140" y="104"/>
                </a:moveTo>
                <a:cubicBezTo>
                  <a:pt x="132" y="104"/>
                  <a:pt x="132" y="104"/>
                  <a:pt x="132" y="104"/>
                </a:cubicBezTo>
                <a:cubicBezTo>
                  <a:pt x="130" y="104"/>
                  <a:pt x="128" y="106"/>
                  <a:pt x="128" y="108"/>
                </a:cubicBezTo>
                <a:cubicBezTo>
                  <a:pt x="128" y="110"/>
                  <a:pt x="130" y="112"/>
                  <a:pt x="132" y="112"/>
                </a:cubicBezTo>
                <a:cubicBezTo>
                  <a:pt x="140" y="112"/>
                  <a:pt x="140" y="112"/>
                  <a:pt x="140" y="112"/>
                </a:cubicBezTo>
                <a:cubicBezTo>
                  <a:pt x="142" y="112"/>
                  <a:pt x="144" y="110"/>
                  <a:pt x="144" y="108"/>
                </a:cubicBezTo>
                <a:cubicBezTo>
                  <a:pt x="144" y="106"/>
                  <a:pt x="142" y="104"/>
                  <a:pt x="140" y="104"/>
                </a:cubicBezTo>
                <a:moveTo>
                  <a:pt x="88" y="48"/>
                </a:moveTo>
                <a:cubicBezTo>
                  <a:pt x="70" y="48"/>
                  <a:pt x="56" y="62"/>
                  <a:pt x="56" y="80"/>
                </a:cubicBezTo>
                <a:cubicBezTo>
                  <a:pt x="56" y="98"/>
                  <a:pt x="70" y="112"/>
                  <a:pt x="88" y="112"/>
                </a:cubicBezTo>
                <a:cubicBezTo>
                  <a:pt x="106" y="112"/>
                  <a:pt x="120" y="98"/>
                  <a:pt x="120" y="80"/>
                </a:cubicBezTo>
                <a:cubicBezTo>
                  <a:pt x="120" y="62"/>
                  <a:pt x="106" y="48"/>
                  <a:pt x="88" y="48"/>
                </a:cubicBezTo>
                <a:moveTo>
                  <a:pt x="101" y="93"/>
                </a:moveTo>
                <a:cubicBezTo>
                  <a:pt x="100" y="95"/>
                  <a:pt x="99" y="96"/>
                  <a:pt x="98" y="97"/>
                </a:cubicBezTo>
                <a:cubicBezTo>
                  <a:pt x="97" y="98"/>
                  <a:pt x="96" y="99"/>
                  <a:pt x="94" y="99"/>
                </a:cubicBezTo>
                <a:cubicBezTo>
                  <a:pt x="93" y="100"/>
                  <a:pt x="91" y="100"/>
                  <a:pt x="90" y="100"/>
                </a:cubicBezTo>
                <a:cubicBezTo>
                  <a:pt x="90" y="104"/>
                  <a:pt x="90" y="104"/>
                  <a:pt x="90" y="104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84" y="100"/>
                  <a:pt x="83" y="100"/>
                  <a:pt x="82" y="99"/>
                </a:cubicBezTo>
                <a:cubicBezTo>
                  <a:pt x="80" y="99"/>
                  <a:pt x="79" y="98"/>
                  <a:pt x="77" y="97"/>
                </a:cubicBezTo>
                <a:cubicBezTo>
                  <a:pt x="76" y="96"/>
                  <a:pt x="75" y="94"/>
                  <a:pt x="75" y="93"/>
                </a:cubicBezTo>
                <a:cubicBezTo>
                  <a:pt x="74" y="91"/>
                  <a:pt x="74" y="90"/>
                  <a:pt x="74" y="88"/>
                </a:cubicBezTo>
                <a:cubicBezTo>
                  <a:pt x="80" y="88"/>
                  <a:pt x="80" y="88"/>
                  <a:pt x="80" y="88"/>
                </a:cubicBezTo>
                <a:cubicBezTo>
                  <a:pt x="80" y="90"/>
                  <a:pt x="80" y="92"/>
                  <a:pt x="82" y="93"/>
                </a:cubicBezTo>
                <a:cubicBezTo>
                  <a:pt x="83" y="95"/>
                  <a:pt x="84" y="95"/>
                  <a:pt x="86" y="95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4" y="81"/>
                  <a:pt x="82" y="81"/>
                </a:cubicBezTo>
                <a:cubicBezTo>
                  <a:pt x="81" y="80"/>
                  <a:pt x="80" y="79"/>
                  <a:pt x="79" y="79"/>
                </a:cubicBezTo>
                <a:cubicBezTo>
                  <a:pt x="77" y="78"/>
                  <a:pt x="76" y="77"/>
                  <a:pt x="76" y="75"/>
                </a:cubicBezTo>
                <a:cubicBezTo>
                  <a:pt x="75" y="74"/>
                  <a:pt x="75" y="72"/>
                  <a:pt x="75" y="70"/>
                </a:cubicBezTo>
                <a:cubicBezTo>
                  <a:pt x="75" y="69"/>
                  <a:pt x="75" y="67"/>
                  <a:pt x="76" y="66"/>
                </a:cubicBezTo>
                <a:cubicBezTo>
                  <a:pt x="76" y="64"/>
                  <a:pt x="77" y="63"/>
                  <a:pt x="78" y="62"/>
                </a:cubicBezTo>
                <a:cubicBezTo>
                  <a:pt x="79" y="61"/>
                  <a:pt x="81" y="61"/>
                  <a:pt x="82" y="60"/>
                </a:cubicBezTo>
                <a:cubicBezTo>
                  <a:pt x="84" y="60"/>
                  <a:pt x="85" y="60"/>
                  <a:pt x="86" y="60"/>
                </a:cubicBezTo>
                <a:cubicBezTo>
                  <a:pt x="86" y="56"/>
                  <a:pt x="86" y="56"/>
                  <a:pt x="86" y="56"/>
                </a:cubicBezTo>
                <a:cubicBezTo>
                  <a:pt x="90" y="56"/>
                  <a:pt x="90" y="56"/>
                  <a:pt x="90" y="56"/>
                </a:cubicBezTo>
                <a:cubicBezTo>
                  <a:pt x="90" y="60"/>
                  <a:pt x="90" y="60"/>
                  <a:pt x="90" y="60"/>
                </a:cubicBezTo>
                <a:cubicBezTo>
                  <a:pt x="91" y="60"/>
                  <a:pt x="92" y="60"/>
                  <a:pt x="94" y="60"/>
                </a:cubicBezTo>
                <a:cubicBezTo>
                  <a:pt x="95" y="61"/>
                  <a:pt x="96" y="61"/>
                  <a:pt x="97" y="62"/>
                </a:cubicBezTo>
                <a:cubicBezTo>
                  <a:pt x="99" y="63"/>
                  <a:pt x="99" y="64"/>
                  <a:pt x="100" y="66"/>
                </a:cubicBezTo>
                <a:cubicBezTo>
                  <a:pt x="101" y="67"/>
                  <a:pt x="101" y="68"/>
                  <a:pt x="101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95" y="68"/>
                  <a:pt x="94" y="67"/>
                  <a:pt x="93" y="66"/>
                </a:cubicBezTo>
                <a:cubicBezTo>
                  <a:pt x="93" y="65"/>
                  <a:pt x="92" y="64"/>
                  <a:pt x="90" y="64"/>
                </a:cubicBezTo>
                <a:cubicBezTo>
                  <a:pt x="90" y="76"/>
                  <a:pt x="90" y="76"/>
                  <a:pt x="90" y="76"/>
                </a:cubicBezTo>
                <a:cubicBezTo>
                  <a:pt x="91" y="76"/>
                  <a:pt x="92" y="77"/>
                  <a:pt x="94" y="77"/>
                </a:cubicBezTo>
                <a:cubicBezTo>
                  <a:pt x="95" y="78"/>
                  <a:pt x="97" y="79"/>
                  <a:pt x="98" y="80"/>
                </a:cubicBezTo>
                <a:cubicBezTo>
                  <a:pt x="99" y="81"/>
                  <a:pt x="100" y="82"/>
                  <a:pt x="101" y="83"/>
                </a:cubicBezTo>
                <a:cubicBezTo>
                  <a:pt x="102" y="84"/>
                  <a:pt x="102" y="86"/>
                  <a:pt x="102" y="88"/>
                </a:cubicBezTo>
                <a:cubicBezTo>
                  <a:pt x="102" y="90"/>
                  <a:pt x="102" y="92"/>
                  <a:pt x="101" y="93"/>
                </a:cubicBezTo>
                <a:moveTo>
                  <a:pt x="94" y="85"/>
                </a:moveTo>
                <a:cubicBezTo>
                  <a:pt x="93" y="84"/>
                  <a:pt x="92" y="84"/>
                  <a:pt x="92" y="83"/>
                </a:cubicBezTo>
                <a:cubicBezTo>
                  <a:pt x="91" y="83"/>
                  <a:pt x="90" y="83"/>
                  <a:pt x="90" y="83"/>
                </a:cubicBezTo>
                <a:cubicBezTo>
                  <a:pt x="90" y="95"/>
                  <a:pt x="90" y="95"/>
                  <a:pt x="90" y="95"/>
                </a:cubicBezTo>
                <a:cubicBezTo>
                  <a:pt x="92" y="95"/>
                  <a:pt x="93" y="95"/>
                  <a:pt x="94" y="94"/>
                </a:cubicBezTo>
                <a:cubicBezTo>
                  <a:pt x="95" y="93"/>
                  <a:pt x="96" y="91"/>
                  <a:pt x="96" y="89"/>
                </a:cubicBezTo>
                <a:cubicBezTo>
                  <a:pt x="96" y="88"/>
                  <a:pt x="96" y="87"/>
                  <a:pt x="95" y="86"/>
                </a:cubicBezTo>
                <a:cubicBezTo>
                  <a:pt x="95" y="86"/>
                  <a:pt x="94" y="85"/>
                  <a:pt x="94" y="85"/>
                </a:cubicBezTo>
                <a:moveTo>
                  <a:pt x="81" y="70"/>
                </a:moveTo>
                <a:cubicBezTo>
                  <a:pt x="81" y="71"/>
                  <a:pt x="81" y="71"/>
                  <a:pt x="81" y="72"/>
                </a:cubicBezTo>
                <a:cubicBezTo>
                  <a:pt x="82" y="73"/>
                  <a:pt x="82" y="73"/>
                  <a:pt x="83" y="74"/>
                </a:cubicBezTo>
                <a:cubicBezTo>
                  <a:pt x="83" y="74"/>
                  <a:pt x="84" y="74"/>
                  <a:pt x="85" y="75"/>
                </a:cubicBezTo>
                <a:cubicBezTo>
                  <a:pt x="85" y="75"/>
                  <a:pt x="86" y="75"/>
                  <a:pt x="86" y="75"/>
                </a:cubicBezTo>
                <a:cubicBezTo>
                  <a:pt x="86" y="64"/>
                  <a:pt x="86" y="64"/>
                  <a:pt x="86" y="64"/>
                </a:cubicBezTo>
                <a:cubicBezTo>
                  <a:pt x="84" y="64"/>
                  <a:pt x="83" y="65"/>
                  <a:pt x="82" y="66"/>
                </a:cubicBezTo>
                <a:cubicBezTo>
                  <a:pt x="81" y="67"/>
                  <a:pt x="81" y="68"/>
                  <a:pt x="81" y="70"/>
                </a:cubicBezTo>
              </a:path>
            </a:pathLst>
          </a:custGeom>
          <a:solidFill>
            <a:srgbClr val="0076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67C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4"/>
          <p:cNvSpPr txBox="1"/>
          <p:nvPr/>
        </p:nvSpPr>
        <p:spPr>
          <a:xfrm>
            <a:off x="0" y="6488700"/>
            <a:ext cx="196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ext&#10;&#10;Description automatically generated" id="201" name="Google Shape;201;p24"/>
          <p:cNvPicPr preferRelativeResize="0"/>
          <p:nvPr/>
        </p:nvPicPr>
        <p:blipFill rotWithShape="1">
          <a:blip r:embed="rId7">
            <a:alphaModFix/>
          </a:blip>
          <a:srcRect b="42316" l="0" r="90508" t="44975"/>
          <a:stretch/>
        </p:blipFill>
        <p:spPr>
          <a:xfrm>
            <a:off x="5945450" y="4080950"/>
            <a:ext cx="832274" cy="69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title"/>
          </p:nvPr>
        </p:nvSpPr>
        <p:spPr>
          <a:xfrm>
            <a:off x="268275" y="466725"/>
            <a:ext cx="5736900" cy="13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5400"/>
              <a:buFont typeface="Arial Black"/>
              <a:buNone/>
            </a:pPr>
            <a:r>
              <a:rPr lang="en-ID" sz="3900"/>
              <a:t>Gestão de Riscos </a:t>
            </a:r>
            <a:endParaRPr sz="39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5400"/>
              <a:buFont typeface="Arial Black"/>
              <a:buNone/>
            </a:pPr>
            <a:r>
              <a:rPr lang="en-ID" sz="3900"/>
              <a:t>Aperfeiçoada</a:t>
            </a:r>
            <a:endParaRPr sz="39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7" name="Google Shape;207;p25"/>
          <p:cNvSpPr txBox="1"/>
          <p:nvPr/>
        </p:nvSpPr>
        <p:spPr>
          <a:xfrm>
            <a:off x="6583421" y="4701400"/>
            <a:ext cx="5736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Transparência e rastreabilidade dos custos; e 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6521000" y="3794050"/>
            <a:ext cx="533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  Qualidade e detalhamento do projeto; 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6651925" y="1185875"/>
            <a:ext cx="5205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Integração de Dados;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6651950" y="2883525"/>
            <a:ext cx="4999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Contingências nos Preços da Obra;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6620725" y="1963250"/>
            <a:ext cx="487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Matriz de Risco Apropriada;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 rotWithShape="1">
          <a:blip r:embed="rId3">
            <a:alphaModFix/>
          </a:blip>
          <a:srcRect b="61912" l="3834" r="75514" t="1647"/>
          <a:stretch/>
        </p:blipFill>
        <p:spPr>
          <a:xfrm>
            <a:off x="5881930" y="981947"/>
            <a:ext cx="701479" cy="69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5"/>
          <p:cNvPicPr preferRelativeResize="0"/>
          <p:nvPr/>
        </p:nvPicPr>
        <p:blipFill rotWithShape="1">
          <a:blip r:embed="rId3">
            <a:alphaModFix/>
          </a:blip>
          <a:srcRect b="61342" l="27912" r="50974" t="0"/>
          <a:stretch/>
        </p:blipFill>
        <p:spPr>
          <a:xfrm>
            <a:off x="5881932" y="1861050"/>
            <a:ext cx="639075" cy="6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 rotWithShape="1">
          <a:blip r:embed="rId3">
            <a:alphaModFix/>
          </a:blip>
          <a:srcRect b="20950" l="2301" r="76584" t="39386"/>
          <a:stretch/>
        </p:blipFill>
        <p:spPr>
          <a:xfrm>
            <a:off x="5881945" y="2830865"/>
            <a:ext cx="701475" cy="741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5"/>
          <p:cNvPicPr preferRelativeResize="0"/>
          <p:nvPr/>
        </p:nvPicPr>
        <p:blipFill rotWithShape="1">
          <a:blip r:embed="rId3">
            <a:alphaModFix/>
          </a:blip>
          <a:srcRect b="21797" l="26439" r="49771" t="35645"/>
          <a:stretch/>
        </p:blipFill>
        <p:spPr>
          <a:xfrm>
            <a:off x="5866820" y="5376261"/>
            <a:ext cx="73170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5"/>
          <p:cNvPicPr preferRelativeResize="0"/>
          <p:nvPr/>
        </p:nvPicPr>
        <p:blipFill rotWithShape="1">
          <a:blip r:embed="rId4">
            <a:alphaModFix/>
          </a:blip>
          <a:srcRect b="61199" l="52025" r="29443" t="0"/>
          <a:stretch/>
        </p:blipFill>
        <p:spPr>
          <a:xfrm>
            <a:off x="5905859" y="3599575"/>
            <a:ext cx="591221" cy="696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 txBox="1"/>
          <p:nvPr/>
        </p:nvSpPr>
        <p:spPr>
          <a:xfrm>
            <a:off x="6651970" y="5490600"/>
            <a:ext cx="5668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Aprimoramento e Otimização do Indireto 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ID" sz="21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das Obras.</a:t>
            </a:r>
            <a:endParaRPr b="0" i="0" sz="21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5"/>
          <p:cNvPicPr preferRelativeResize="0"/>
          <p:nvPr/>
        </p:nvPicPr>
        <p:blipFill rotWithShape="1">
          <a:blip r:embed="rId5">
            <a:alphaModFix/>
          </a:blip>
          <a:srcRect b="0" l="49851" r="25130" t="75262"/>
          <a:stretch/>
        </p:blipFill>
        <p:spPr>
          <a:xfrm>
            <a:off x="5839075" y="4523633"/>
            <a:ext cx="787200" cy="744013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 txBox="1"/>
          <p:nvPr/>
        </p:nvSpPr>
        <p:spPr>
          <a:xfrm>
            <a:off x="65950" y="6420775"/>
            <a:ext cx="194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2161025"/>
            <a:ext cx="4999626" cy="46969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21" name="Google Shape;221;p25"/>
          <p:cNvSpPr txBox="1"/>
          <p:nvPr/>
        </p:nvSpPr>
        <p:spPr>
          <a:xfrm>
            <a:off x="0" y="6488700"/>
            <a:ext cx="196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/>
        </p:nvSpPr>
        <p:spPr>
          <a:xfrm>
            <a:off x="284750" y="502650"/>
            <a:ext cx="9445200" cy="9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ID" sz="40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rPr>
              <a:t>Objetivos a serem alcançados</a:t>
            </a:r>
            <a:endParaRPr b="1" i="0" sz="36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6"/>
          <p:cNvSpPr/>
          <p:nvPr/>
        </p:nvSpPr>
        <p:spPr>
          <a:xfrm>
            <a:off x="7768325" y="1565177"/>
            <a:ext cx="3146700" cy="6453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rgbClr val="0076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Redução de Aditivos</a:t>
            </a:r>
            <a:endParaRPr b="0" i="0" sz="20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6"/>
          <p:cNvSpPr/>
          <p:nvPr/>
        </p:nvSpPr>
        <p:spPr>
          <a:xfrm>
            <a:off x="8239125" y="2458363"/>
            <a:ext cx="3237900" cy="6453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rgbClr val="0076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Redução das alterações de projeto</a:t>
            </a:r>
            <a:endParaRPr b="0" i="0" sz="20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8437125" y="3351538"/>
            <a:ext cx="3506700" cy="7638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rgbClr val="0076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ID" sz="19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Redução da alteração de cronograma físico-financeiro</a:t>
            </a:r>
            <a:endParaRPr b="0" i="0" sz="19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6"/>
          <p:cNvSpPr/>
          <p:nvPr/>
        </p:nvSpPr>
        <p:spPr>
          <a:xfrm>
            <a:off x="8030325" y="4413213"/>
            <a:ext cx="3339600" cy="7638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rgbClr val="0076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ID" sz="20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  Redução de  paralisações/suspensões</a:t>
            </a:r>
            <a:r>
              <a:rPr b="0" i="0" lang="en-ID" sz="2000" u="none" cap="none" strike="noStrike">
                <a:solidFill>
                  <a:srgbClr val="2551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rgbClr val="25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6"/>
          <p:cNvSpPr/>
          <p:nvPr/>
        </p:nvSpPr>
        <p:spPr>
          <a:xfrm>
            <a:off x="7033200" y="5535850"/>
            <a:ext cx="3881700" cy="8835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rgbClr val="0076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ID" sz="19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rPr>
              <a:t>Redução de questionamentos dos órgãos de controle</a:t>
            </a:r>
            <a:endParaRPr b="0" i="0" sz="1900" u="none" cap="none" strike="noStrike">
              <a:solidFill>
                <a:srgbClr val="0076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2" name="Google Shape;232;p26"/>
          <p:cNvCxnSpPr>
            <a:stCxn id="233" idx="3"/>
            <a:endCxn id="231" idx="1"/>
          </p:cNvCxnSpPr>
          <p:nvPr/>
        </p:nvCxnSpPr>
        <p:spPr>
          <a:xfrm>
            <a:off x="5665125" y="3856825"/>
            <a:ext cx="1368000" cy="2120700"/>
          </a:xfrm>
          <a:prstGeom prst="straightConnector1">
            <a:avLst/>
          </a:prstGeom>
          <a:noFill/>
          <a:ln cap="flat" cmpd="sng" w="19050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26"/>
          <p:cNvCxnSpPr>
            <a:stCxn id="233" idx="3"/>
            <a:endCxn id="230" idx="1"/>
          </p:cNvCxnSpPr>
          <p:nvPr/>
        </p:nvCxnSpPr>
        <p:spPr>
          <a:xfrm>
            <a:off x="5665125" y="3856825"/>
            <a:ext cx="2365200" cy="938400"/>
          </a:xfrm>
          <a:prstGeom prst="straightConnector1">
            <a:avLst/>
          </a:prstGeom>
          <a:noFill/>
          <a:ln cap="flat" cmpd="sng" w="19050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p26"/>
          <p:cNvCxnSpPr>
            <a:stCxn id="233" idx="3"/>
            <a:endCxn id="229" idx="1"/>
          </p:cNvCxnSpPr>
          <p:nvPr/>
        </p:nvCxnSpPr>
        <p:spPr>
          <a:xfrm flipH="1" rot="10800000">
            <a:off x="5665125" y="3733525"/>
            <a:ext cx="2772000" cy="123300"/>
          </a:xfrm>
          <a:prstGeom prst="straightConnector1">
            <a:avLst/>
          </a:prstGeom>
          <a:noFill/>
          <a:ln cap="flat" cmpd="sng" w="19050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26"/>
          <p:cNvCxnSpPr>
            <a:stCxn id="233" idx="3"/>
            <a:endCxn id="228" idx="1"/>
          </p:cNvCxnSpPr>
          <p:nvPr/>
        </p:nvCxnSpPr>
        <p:spPr>
          <a:xfrm flipH="1" rot="10800000">
            <a:off x="5665125" y="2781025"/>
            <a:ext cx="2574000" cy="1075800"/>
          </a:xfrm>
          <a:prstGeom prst="straightConnector1">
            <a:avLst/>
          </a:prstGeom>
          <a:noFill/>
          <a:ln cap="flat" cmpd="sng" w="19050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26"/>
          <p:cNvCxnSpPr>
            <a:stCxn id="233" idx="3"/>
            <a:endCxn id="227" idx="1"/>
          </p:cNvCxnSpPr>
          <p:nvPr/>
        </p:nvCxnSpPr>
        <p:spPr>
          <a:xfrm flipH="1" rot="10800000">
            <a:off x="5665125" y="1887925"/>
            <a:ext cx="2103300" cy="1968900"/>
          </a:xfrm>
          <a:prstGeom prst="straightConnector1">
            <a:avLst/>
          </a:prstGeom>
          <a:noFill/>
          <a:ln cap="flat" cmpd="sng" w="19050">
            <a:solidFill>
              <a:srgbClr val="067CB7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3" name="Google Shape;233;p26"/>
          <p:cNvPicPr preferRelativeResize="0"/>
          <p:nvPr/>
        </p:nvPicPr>
        <p:blipFill rotWithShape="1">
          <a:blip r:embed="rId3">
            <a:alphaModFix/>
          </a:blip>
          <a:srcRect b="0" l="12798" r="11733" t="0"/>
          <a:stretch/>
        </p:blipFill>
        <p:spPr>
          <a:xfrm>
            <a:off x="704225" y="2538874"/>
            <a:ext cx="4960900" cy="26359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6"/>
          <p:cNvSpPr txBox="1"/>
          <p:nvPr/>
        </p:nvSpPr>
        <p:spPr>
          <a:xfrm>
            <a:off x="704225" y="5174775"/>
            <a:ext cx="2103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ID" sz="1200" u="none" cap="none" strike="noStrike">
                <a:solidFill>
                  <a:srgbClr val="067CB7"/>
                </a:solidFill>
                <a:latin typeface="Arial"/>
                <a:ea typeface="Arial"/>
                <a:cs typeface="Arial"/>
                <a:sym typeface="Arial"/>
              </a:rPr>
              <a:t>Fonte: Google Imagens</a:t>
            </a:r>
            <a:endParaRPr b="1" i="0" sz="1400" u="none" cap="none" strike="noStrike">
              <a:solidFill>
                <a:srgbClr val="067CB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/>
          <p:nvPr/>
        </p:nvSpPr>
        <p:spPr>
          <a:xfrm>
            <a:off x="1801050" y="2705745"/>
            <a:ext cx="8589900" cy="1446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ID" sz="3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O b r i g a d o 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ID" sz="16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a l e x a n d r e @ a r o e i r a s a l l e s . c o m</a:t>
            </a:r>
            <a:endParaRPr b="1" i="0" sz="16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